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261" r:id="rId3"/>
    <p:sldId id="268" r:id="rId4"/>
    <p:sldId id="272" r:id="rId5"/>
    <p:sldId id="275" r:id="rId6"/>
    <p:sldId id="274" r:id="rId7"/>
    <p:sldId id="269" r:id="rId8"/>
    <p:sldId id="27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06" autoAdjust="0"/>
  </p:normalViewPr>
  <p:slideViewPr>
    <p:cSldViewPr>
      <p:cViewPr varScale="1">
        <p:scale>
          <a:sx n="88" d="100"/>
          <a:sy n="88" d="100"/>
        </p:scale>
        <p:origin x="14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10/3/2018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CA" sz="3200" dirty="0">
                <a:effectLst/>
              </a:rPr>
              <a:t>JVET-L0305: CE4-related: History Based Affine Merge Candidate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657600"/>
            <a:ext cx="3352800" cy="121920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dirty="0"/>
              <a:t>J. Zhao. S. </a:t>
            </a:r>
            <a:r>
              <a:rPr lang="en-US" sz="2400" dirty="0" err="1"/>
              <a:t>Paluri</a:t>
            </a:r>
            <a:r>
              <a:rPr lang="en-US" sz="2400" dirty="0"/>
              <a:t>, </a:t>
            </a:r>
          </a:p>
          <a:p>
            <a:pPr algn="l"/>
            <a:r>
              <a:rPr lang="en-US" sz="2400" dirty="0"/>
              <a:t>S. Kim, </a:t>
            </a:r>
          </a:p>
          <a:p>
            <a:pPr algn="l"/>
            <a:r>
              <a:rPr lang="en-US" sz="2400" dirty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600"/>
            <a:ext cx="2787648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676900" y="3657600"/>
            <a:ext cx="2400300" cy="1219200"/>
          </a:xfrm>
          <a:prstGeom prst="rect">
            <a:avLst/>
          </a:prstGeom>
        </p:spPr>
        <p:txBody>
          <a:bodyPr vert="horz" lIns="45720" rIns="45720">
            <a:no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l"/>
            <a:r>
              <a:rPr lang="en-US" sz="2400" dirty="0"/>
              <a:t>G. Li, X. Xu,    </a:t>
            </a:r>
            <a:r>
              <a:rPr lang="en-US" sz="2400" dirty="0" smtClean="0"/>
              <a:t>X. </a:t>
            </a:r>
            <a:r>
              <a:rPr lang="en-US" sz="2400" smtClean="0"/>
              <a:t>Li, </a:t>
            </a:r>
            <a:r>
              <a:rPr lang="en-US" sz="2400" dirty="0"/>
              <a:t>S. Liu                      </a:t>
            </a:r>
            <a:r>
              <a:rPr lang="en-US" sz="2400" dirty="0" err="1"/>
              <a:t>Tencent</a:t>
            </a:r>
            <a:endParaRPr lang="en-US" sz="2400" dirty="0"/>
          </a:p>
          <a:p>
            <a:pPr algn="l"/>
            <a:r>
              <a:rPr lang="en-US" sz="2400" dirty="0"/>
              <a:t>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0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In Affine merge common base, affine merge candidates consist of inherited candidate, constructed candidate and zero MVs.</a:t>
            </a:r>
          </a:p>
          <a:p>
            <a:pPr marL="285750" indent="-285750"/>
            <a:r>
              <a:rPr lang="en-US" sz="20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This proposal presents a new type of affine merge candidate: history based affine candidate (Affine HMVP).</a:t>
            </a:r>
          </a:p>
          <a:p>
            <a:pPr marL="285750" indent="-285750"/>
            <a:r>
              <a:rPr lang="en-US" sz="20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Up to 0.23% and 0.13% gain for RA and LD are observed with affine HMVP.</a:t>
            </a:r>
          </a:p>
          <a:p>
            <a:pPr marL="285750" indent="-285750"/>
            <a:r>
              <a:rPr lang="en-US" sz="20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It is asserted that the affine HMVP has lower complexity and less memory requirement than inherited or constructed merge candidate.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013768"/>
            <a:ext cx="1380067" cy="62103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6077268"/>
            <a:ext cx="1949448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Affine HMVP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799" y="1447800"/>
            <a:ext cx="7134322" cy="4229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800" dirty="0"/>
              <a:t>A table is maintained for affine coded CUs at slice level, and is updated after coding an affine coded CU. </a:t>
            </a:r>
          </a:p>
          <a:p>
            <a:pPr lvl="1"/>
            <a:r>
              <a:rPr lang="en-US" sz="1800" dirty="0"/>
              <a:t>For each Affine motion history, the following information is stored.</a:t>
            </a:r>
          </a:p>
          <a:p>
            <a:pPr lvl="2"/>
            <a:r>
              <a:rPr lang="en-US" sz="1600" dirty="0"/>
              <a:t>Affine control point motion vectors (CPMVs): 	(32 bits*2*3)</a:t>
            </a:r>
          </a:p>
          <a:p>
            <a:pPr lvl="2"/>
            <a:r>
              <a:rPr lang="en-US" sz="1600" dirty="0"/>
              <a:t>Inter prediction direction (L0, L1 or Bi-</a:t>
            </a:r>
            <a:r>
              <a:rPr lang="en-US" sz="1600" dirty="0" err="1"/>
              <a:t>pred</a:t>
            </a:r>
            <a:r>
              <a:rPr lang="en-US" sz="1600" dirty="0"/>
              <a:t>): 	(2 bits)</a:t>
            </a:r>
          </a:p>
          <a:p>
            <a:pPr lvl="2"/>
            <a:r>
              <a:rPr lang="en-US" sz="1600" dirty="0"/>
              <a:t>Reference index of List 0 and/or List1: 	(4 bits*2)</a:t>
            </a:r>
          </a:p>
          <a:p>
            <a:pPr lvl="2"/>
            <a:r>
              <a:rPr lang="en-US" sz="1600" dirty="0"/>
              <a:t>Affine type, 4/6-parameter affine: 		(1 bit)</a:t>
            </a:r>
          </a:p>
          <a:p>
            <a:pPr lvl="1"/>
            <a:r>
              <a:rPr lang="en-US" sz="1800" dirty="0"/>
              <a:t>Memory needed for affine history table size:</a:t>
            </a:r>
          </a:p>
          <a:p>
            <a:pPr lvl="2"/>
            <a:r>
              <a:rPr lang="en-US" sz="1600" dirty="0"/>
              <a:t>Table size 1: 	203 bits	~  26 byte</a:t>
            </a:r>
          </a:p>
          <a:p>
            <a:pPr lvl="2"/>
            <a:r>
              <a:rPr lang="en-US" sz="1600" dirty="0"/>
              <a:t>Table size 4: 	812 bits	~ 102 bytes</a:t>
            </a:r>
          </a:p>
          <a:p>
            <a:pPr lvl="2"/>
            <a:r>
              <a:rPr lang="en-US" sz="1600" dirty="0"/>
              <a:t>Table size 8: 	1624 bit	~ 203 bytes</a:t>
            </a:r>
          </a:p>
          <a:p>
            <a:pPr lvl="1"/>
            <a:r>
              <a:rPr lang="en-US" sz="1800" dirty="0"/>
              <a:t>This is a lot less than the CTU line buffer as needed by the inherited affine candidate. 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6328410"/>
            <a:ext cx="1176867" cy="52959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286500"/>
            <a:ext cx="156972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7391400" y="3810000"/>
            <a:ext cx="1551305" cy="1583690"/>
            <a:chOff x="123527" y="516360"/>
            <a:chExt cx="1551955" cy="1584176"/>
          </a:xfrm>
        </p:grpSpPr>
        <p:sp>
          <p:nvSpPr>
            <p:cNvPr id="9" name="Rectangle 8"/>
            <p:cNvSpPr/>
            <p:nvPr/>
          </p:nvSpPr>
          <p:spPr>
            <a:xfrm>
              <a:off x="123548" y="516360"/>
              <a:ext cx="1512168" cy="158417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/>
                  <a:ea typeface="Times New Roman"/>
                </a:rPr>
                <a:t> </a:t>
              </a:r>
              <a:endParaRPr lang="en-US" sz="1100">
                <a:effectLst/>
                <a:latin typeface="Times New Roman"/>
                <a:ea typeface="SimSun"/>
              </a:endParaRPr>
            </a:p>
          </p:txBody>
        </p:sp>
        <p:sp>
          <p:nvSpPr>
            <p:cNvPr id="10" name="TextBox 7"/>
            <p:cNvSpPr txBox="1"/>
            <p:nvPr/>
          </p:nvSpPr>
          <p:spPr>
            <a:xfrm>
              <a:off x="171268" y="526157"/>
              <a:ext cx="5046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atinLnBrk="1">
                <a:spcBef>
                  <a:spcPts val="0"/>
                </a:spcBef>
                <a:spcAft>
                  <a:spcPts val="0"/>
                </a:spcAft>
              </a:pPr>
              <a:r>
                <a:rPr lang="en-US" sz="1200" kern="1200" dirty="0">
                  <a:solidFill>
                    <a:srgbClr val="000000"/>
                  </a:solidFill>
                  <a:effectLst/>
                  <a:latin typeface="Calibri"/>
                  <a:ea typeface="SimSun"/>
                  <a:cs typeface="Times New Roman"/>
                </a:rPr>
                <a:t>mv0</a:t>
              </a:r>
              <a:endParaRPr lang="en-US" sz="1200" dirty="0">
                <a:effectLst/>
                <a:latin typeface="Times New Roman"/>
                <a:ea typeface="SimSun"/>
              </a:endParaRPr>
            </a:p>
          </p:txBody>
        </p:sp>
        <p:sp>
          <p:nvSpPr>
            <p:cNvPr id="11" name="TextBox 8"/>
            <p:cNvSpPr txBox="1"/>
            <p:nvPr/>
          </p:nvSpPr>
          <p:spPr>
            <a:xfrm>
              <a:off x="1170817" y="526157"/>
              <a:ext cx="5046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atinLnBrk="1">
                <a:spcBef>
                  <a:spcPts val="0"/>
                </a:spcBef>
                <a:spcAft>
                  <a:spcPts val="0"/>
                </a:spcAft>
              </a:pPr>
              <a:r>
                <a:rPr lang="en-US" sz="1200" kern="1200">
                  <a:solidFill>
                    <a:srgbClr val="000000"/>
                  </a:solidFill>
                  <a:effectLst/>
                  <a:latin typeface="Calibri"/>
                  <a:ea typeface="SimSun"/>
                  <a:cs typeface="Times New Roman"/>
                </a:rPr>
                <a:t>mv1</a:t>
              </a:r>
              <a:endParaRPr lang="en-US" sz="1200">
                <a:effectLst/>
                <a:latin typeface="Times New Roman"/>
                <a:ea typeface="SimSun"/>
              </a:endParaRPr>
            </a:p>
          </p:txBody>
        </p:sp>
        <p:sp>
          <p:nvSpPr>
            <p:cNvPr id="12" name="TextBox 9"/>
            <p:cNvSpPr txBox="1"/>
            <p:nvPr/>
          </p:nvSpPr>
          <p:spPr>
            <a:xfrm>
              <a:off x="123527" y="1823537"/>
              <a:ext cx="5046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atinLnBrk="1">
                <a:spcBef>
                  <a:spcPts val="0"/>
                </a:spcBef>
                <a:spcAft>
                  <a:spcPts val="0"/>
                </a:spcAft>
              </a:pPr>
              <a:r>
                <a:rPr lang="en-US" sz="1200" kern="1200">
                  <a:solidFill>
                    <a:srgbClr val="000000"/>
                  </a:solidFill>
                  <a:effectLst/>
                  <a:latin typeface="Calibri"/>
                  <a:ea typeface="SimSun"/>
                  <a:cs typeface="Times New Roman"/>
                </a:rPr>
                <a:t>mv2</a:t>
              </a:r>
              <a:endParaRPr lang="en-US" sz="1200">
                <a:effectLst/>
                <a:latin typeface="Times New Roman"/>
                <a:ea typeface="SimSu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Result: Affine HMVP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447800"/>
            <a:ext cx="7871460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800" dirty="0"/>
              <a:t>In our test, the history affine MVs are inserted into merge list directly without scaling, extrapolation etc. operations. </a:t>
            </a:r>
          </a:p>
          <a:p>
            <a:pPr lvl="1"/>
            <a:r>
              <a:rPr lang="en-US" sz="1800" dirty="0"/>
              <a:t>They are inserted to the affine merge list after the inherited and constructed merge candidates. </a:t>
            </a:r>
          </a:p>
          <a:p>
            <a:pPr lvl="1"/>
            <a:r>
              <a:rPr lang="en-US" sz="1800" dirty="0"/>
              <a:t>Same pruning check as inherited and constructed affine merge candidates is applied</a:t>
            </a:r>
          </a:p>
          <a:p>
            <a:pPr lvl="1"/>
            <a:r>
              <a:rPr lang="en-US" sz="1800" dirty="0"/>
              <a:t>Affine HMVP table size of 1 and 8 are provided.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6328410"/>
            <a:ext cx="1176867" cy="52959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435090"/>
            <a:ext cx="156972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879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Result: Affine HMVP Table Size 1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04800" y="1535115"/>
            <a:ext cx="7344977" cy="129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800" dirty="0"/>
              <a:t>Code is implemented into Affine Merge Common Base. </a:t>
            </a:r>
          </a:p>
          <a:p>
            <a:pPr lvl="1"/>
            <a:r>
              <a:rPr lang="en-US" sz="1800" dirty="0"/>
              <a:t>Compared to VTM2.0.1 and Affine common base </a:t>
            </a:r>
          </a:p>
          <a:p>
            <a:pPr marL="630936" lvl="2" indent="0">
              <a:buNone/>
            </a:pPr>
            <a:endParaRPr lang="en-US" sz="1600" dirty="0"/>
          </a:p>
          <a:p>
            <a:pPr lvl="1"/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6328410"/>
            <a:ext cx="1176867" cy="52959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435090"/>
            <a:ext cx="156972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BD96F2DE-BD6D-4625-B2CD-B6FF53CC9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266300"/>
              </p:ext>
            </p:extLst>
          </p:nvPr>
        </p:nvGraphicFramePr>
        <p:xfrm>
          <a:off x="571498" y="2719006"/>
          <a:ext cx="8001003" cy="2201357"/>
        </p:xfrm>
        <a:graphic>
          <a:graphicData uri="http://schemas.openxmlformats.org/drawingml/2006/table">
            <a:tbl>
              <a:tblPr firstRow="1" firstCol="1" bandRow="1"/>
              <a:tblGrid>
                <a:gridCol w="888177">
                  <a:extLst>
                    <a:ext uri="{9D8B030D-6E8A-4147-A177-3AD203B41FA5}">
                      <a16:colId xmlns:a16="http://schemas.microsoft.com/office/drawing/2014/main" xmlns="" val="2323706406"/>
                    </a:ext>
                  </a:extLst>
                </a:gridCol>
                <a:gridCol w="710541">
                  <a:extLst>
                    <a:ext uri="{9D8B030D-6E8A-4147-A177-3AD203B41FA5}">
                      <a16:colId xmlns:a16="http://schemas.microsoft.com/office/drawing/2014/main" xmlns="" val="389380069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961312148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1983221397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3760346046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361113959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2244338387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383802838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1495179585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2953078654"/>
                    </a:ext>
                  </a:extLst>
                </a:gridCol>
                <a:gridCol w="711365">
                  <a:extLst>
                    <a:ext uri="{9D8B030D-6E8A-4147-A177-3AD203B41FA5}">
                      <a16:colId xmlns:a16="http://schemas.microsoft.com/office/drawing/2014/main" xmlns="" val="367530465"/>
                    </a:ext>
                  </a:extLst>
                </a:gridCol>
              </a:tblGrid>
              <a:tr h="307741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VTM 2.0.1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9720" marR="89720" marT="44860" marB="4486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VTM 2.0.1 Affine Common Base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9720" marR="89720" marT="44860" marB="4486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92175499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64821222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3660824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5537456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9524225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-0.55%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3405421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0168040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-0.92%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5600751"/>
                  </a:ext>
                </a:extLst>
              </a:tr>
              <a:tr h="236702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1367" marR="813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5513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03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Result: Affine HMVP Table Size 8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6328410"/>
            <a:ext cx="1176867" cy="52959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435090"/>
            <a:ext cx="156972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BF4F9E9C-5D1C-43CC-B43C-A9EAAB82F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756175"/>
              </p:ext>
            </p:extLst>
          </p:nvPr>
        </p:nvGraphicFramePr>
        <p:xfrm>
          <a:off x="530147" y="2171700"/>
          <a:ext cx="8083706" cy="2209801"/>
        </p:xfrm>
        <a:graphic>
          <a:graphicData uri="http://schemas.openxmlformats.org/drawingml/2006/table">
            <a:tbl>
              <a:tblPr firstRow="1" firstCol="1" bandRow="1"/>
              <a:tblGrid>
                <a:gridCol w="897358">
                  <a:extLst>
                    <a:ext uri="{9D8B030D-6E8A-4147-A177-3AD203B41FA5}">
                      <a16:colId xmlns:a16="http://schemas.microsoft.com/office/drawing/2014/main" xmlns="" val="3764913925"/>
                    </a:ext>
                  </a:extLst>
                </a:gridCol>
                <a:gridCol w="717886">
                  <a:extLst>
                    <a:ext uri="{9D8B030D-6E8A-4147-A177-3AD203B41FA5}">
                      <a16:colId xmlns:a16="http://schemas.microsoft.com/office/drawing/2014/main" xmlns="" val="424156183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3943461445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3791936756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1111391660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19673137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248297138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2193319733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834385650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2296637704"/>
                    </a:ext>
                  </a:extLst>
                </a:gridCol>
                <a:gridCol w="718718">
                  <a:extLst>
                    <a:ext uri="{9D8B030D-6E8A-4147-A177-3AD203B41FA5}">
                      <a16:colId xmlns:a16="http://schemas.microsoft.com/office/drawing/2014/main" xmlns="" val="1036337398"/>
                    </a:ext>
                  </a:extLst>
                </a:gridCol>
              </a:tblGrid>
              <a:tr h="2966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VTM 2.0.1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6863" marR="96863" marT="48431" marB="4843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VTM 2.0.1 Affine Common Base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6863" marR="96863" marT="48431" marB="48431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90332000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5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6931057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-1.16%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-1.17%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7779715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-1.16%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-1.22%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-1.37%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8757143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-0.94%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1526685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-0.51%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-0.65%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1189033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4951081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-0.97%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-0.84%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-1.00%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109%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602524"/>
                  </a:ext>
                </a:extLst>
              </a:tr>
              <a:tr h="2391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-0.76%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-0.67%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-0.81%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122%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207" marR="822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9546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969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563562"/>
          </a:xfrm>
        </p:spPr>
        <p:txBody>
          <a:bodyPr>
            <a:normAutofit fontScale="90000"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9600" y="1447800"/>
            <a:ext cx="76962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History-based affine motion vector prediction (Affine HMVP) is presented.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Gain of 0.12% is observed for affine HMVP table size 1 and gain of 0.23% is observed for affine HMVP table size 8.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It is asserted that the history-based affine MV candidate has lower complexity and less memory requirements than inherited and constructed affine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This may be combined with other affine merge or affine AMVP simplification methods, and lower overall complexity.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cs typeface="Times New Roman" panose="02020603050405020304" pitchFamily="18" charset="0"/>
              </a:rPr>
              <a:t>Suggest to further study this in CE.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6328410"/>
            <a:ext cx="1176867" cy="52959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6435090"/>
            <a:ext cx="156972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045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endParaRPr lang="en-US" sz="4000" b="1" dirty="0"/>
          </a:p>
          <a:p>
            <a:pPr marL="109728" indent="0" algn="ctr">
              <a:buNone/>
            </a:pPr>
            <a:endParaRPr lang="en-US" sz="4000" b="1" dirty="0"/>
          </a:p>
          <a:p>
            <a:pPr marL="109728" indent="0" algn="ctr">
              <a:buNone/>
            </a:pPr>
            <a:endParaRPr lang="en-US" sz="4000" b="1" dirty="0"/>
          </a:p>
          <a:p>
            <a:pPr marL="109728" indent="0" algn="ctr">
              <a:buNone/>
            </a:pPr>
            <a:r>
              <a:rPr lang="en-US" sz="40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887907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2268</TotalTime>
  <Words>725</Words>
  <Application>Microsoft Office PowerPoint</Application>
  <PresentationFormat>On-screen Show (4:3)</PresentationFormat>
  <Paragraphs>227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SimSun</vt:lpstr>
      <vt:lpstr>SimSun</vt:lpstr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JVET-L0305: CE4-related: History Based Affine Merge Candidate</vt:lpstr>
      <vt:lpstr>Introduction</vt:lpstr>
      <vt:lpstr>Affine HMVP</vt:lpstr>
      <vt:lpstr>Result: Affine HMVP</vt:lpstr>
      <vt:lpstr>Result: Affine HMVP Table Size 1</vt:lpstr>
      <vt:lpstr>Result: Affine HMVP Table Size 8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210</cp:revision>
  <dcterms:created xsi:type="dcterms:W3CDTF">2006-08-16T00:00:00Z</dcterms:created>
  <dcterms:modified xsi:type="dcterms:W3CDTF">2018-10-03T07:36:08Z</dcterms:modified>
</cp:coreProperties>
</file>