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7" r:id="rId1"/>
  </p:sldMasterIdLst>
  <p:notesMasterIdLst>
    <p:notesMasterId r:id="rId8"/>
  </p:notesMasterIdLst>
  <p:handoutMasterIdLst>
    <p:handoutMasterId r:id="rId9"/>
  </p:handoutMasterIdLst>
  <p:sldIdLst>
    <p:sldId id="256" r:id="rId2"/>
    <p:sldId id="551" r:id="rId3"/>
    <p:sldId id="553" r:id="rId4"/>
    <p:sldId id="545" r:id="rId5"/>
    <p:sldId id="548" r:id="rId6"/>
    <p:sldId id="283" r:id="rId7"/>
  </p:sldIdLst>
  <p:sldSz cx="9144000" cy="5143500" type="screen16x9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7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lasny, Daryl" initials="HD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ECFF"/>
    <a:srgbClr val="0000FF"/>
    <a:srgbClr val="FFFFCC"/>
    <a:srgbClr val="CCFFFF"/>
    <a:srgbClr val="CCFFCC"/>
    <a:srgbClr val="FFCCFF"/>
    <a:srgbClr val="006600"/>
    <a:srgbClr val="663300"/>
    <a:srgbClr val="FF5050"/>
    <a:srgbClr val="728E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13" autoAdjust="0"/>
    <p:restoredTop sz="82012" autoAdjust="0"/>
  </p:normalViewPr>
  <p:slideViewPr>
    <p:cSldViewPr>
      <p:cViewPr varScale="1">
        <p:scale>
          <a:sx n="93" d="100"/>
          <a:sy n="93" d="100"/>
        </p:scale>
        <p:origin x="518" y="34"/>
      </p:cViewPr>
      <p:guideLst>
        <p:guide orient="horz" pos="1627"/>
        <p:guide pos="2880"/>
      </p:guideLst>
    </p:cSldViewPr>
  </p:slideViewPr>
  <p:outlineViewPr>
    <p:cViewPr>
      <p:scale>
        <a:sx n="33" d="100"/>
        <a:sy n="33" d="100"/>
      </p:scale>
      <p:origin x="0" y="336"/>
    </p:cViewPr>
  </p:outlineViewPr>
  <p:notesTextViewPr>
    <p:cViewPr>
      <p:scale>
        <a:sx n="25" d="100"/>
        <a:sy n="2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23" d="100"/>
          <a:sy n="123" d="100"/>
        </p:scale>
        <p:origin x="4914" y="96"/>
      </p:cViewPr>
      <p:guideLst>
        <p:guide orient="horz" pos="2928"/>
        <p:guide pos="220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endParaRPr lang="en-US"/>
          </a:p>
        </p:txBody>
      </p:sp>
      <p:sp>
        <p:nvSpPr>
          <p:cNvPr id="1013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1013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1925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fld id="{F781F78A-6DA5-4E5C-B7DA-CC0FBB00C99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3340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endParaRPr lang="en-US"/>
          </a:p>
        </p:txBody>
      </p:sp>
      <p:sp>
        <p:nvSpPr>
          <p:cNvPr id="327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511175" y="511175"/>
            <a:ext cx="6040438" cy="33972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72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87828" y="4376060"/>
            <a:ext cx="6259286" cy="4419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72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972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fld id="{14BF4540-F070-4ED6-A048-E38C81298C3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64778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11175" y="511175"/>
            <a:ext cx="6040438" cy="33972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28464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75245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11175" y="511175"/>
            <a:ext cx="6040438" cy="33972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01364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SLATITLEPAGE.jpg copy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0539" y="845202"/>
            <a:ext cx="8262922" cy="1102519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lang="en-US" sz="3600" b="1" baseline="0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903402" y="3375921"/>
            <a:ext cx="5337199" cy="1075292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lang="en-US" sz="1800" b="1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Presenter Information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430078" y="2198903"/>
            <a:ext cx="8283844" cy="926702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lang="en-US" sz="2400" b="1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Subtitle</a:t>
            </a:r>
          </a:p>
        </p:txBody>
      </p:sp>
      <p:pic>
        <p:nvPicPr>
          <p:cNvPr id="7" name="Picture 6" descr="SLA Logo Vertical110728 copy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657598" y="4589879"/>
            <a:ext cx="1828804" cy="470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6016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"/>
          <p:cNvSpPr>
            <a:spLocks noGrp="1" noChangeArrowheads="1"/>
          </p:cNvSpPr>
          <p:nvPr>
            <p:ph idx="1"/>
          </p:nvPr>
        </p:nvSpPr>
        <p:spPr bwMode="auto">
          <a:xfrm>
            <a:off x="572293" y="942268"/>
            <a:ext cx="8152608" cy="3650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it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4026330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85776" y="936198"/>
            <a:ext cx="3800474" cy="3692281"/>
          </a:xfrm>
        </p:spPr>
        <p:txBody>
          <a:bodyPr/>
          <a:lstStyle>
            <a:lvl1pPr>
              <a:defRPr sz="2400" baseline="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752976" y="945714"/>
            <a:ext cx="3819525" cy="369228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35931296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4612671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9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pic>
        <p:nvPicPr>
          <p:cNvPr id="5" name="Picture 13" descr="SLATITLEPAGE.jpg copy.png"/>
          <p:cNvPicPr>
            <a:picLocks noChangeAspect="1"/>
          </p:cNvPicPr>
          <p:nvPr userDrawn="1"/>
        </p:nvPicPr>
        <p:blipFill>
          <a:blip r:embed="rId2" cstate="print"/>
          <a:srcRect l="15042" r="12174"/>
          <a:stretch>
            <a:fillRect/>
          </a:stretch>
        </p:blipFill>
        <p:spPr bwMode="auto">
          <a:xfrm>
            <a:off x="0" y="-961611"/>
            <a:ext cx="9144000" cy="7066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SLA Logo Vertical110728 copy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262267" y="2234495"/>
            <a:ext cx="2619466" cy="67451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AF1D5-7FBB-416E-8546-6F7489555323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88003-0941-408F-9ED0-C576B11633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4101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SLATITLEPAGE.jpg copy.png"/>
          <p:cNvPicPr>
            <a:picLocks noChangeAspect="1"/>
          </p:cNvPicPr>
          <p:nvPr userDrawn="1"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4916837"/>
            <a:ext cx="9144000" cy="226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26" name="Rectangle 14"/>
          <p:cNvSpPr>
            <a:spLocks noChangeArrowheads="1"/>
          </p:cNvSpPr>
          <p:nvPr userDrawn="1"/>
        </p:nvSpPr>
        <p:spPr bwMode="auto">
          <a:xfrm>
            <a:off x="0" y="1"/>
            <a:ext cx="9144000" cy="610245"/>
          </a:xfrm>
          <a:prstGeom prst="rect">
            <a:avLst/>
          </a:prstGeom>
          <a:solidFill>
            <a:srgbClr val="000066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900" b="0" i="0" u="none" strike="noStrike" kern="1200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+mn-ea"/>
              <a:cs typeface="Calibri" pitchFamily="34" charset="0"/>
            </a:endParaRPr>
          </a:p>
        </p:txBody>
      </p:sp>
      <p:sp>
        <p:nvSpPr>
          <p:cNvPr id="1032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1036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2293" y="770812"/>
            <a:ext cx="8152608" cy="3835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1" name="Picture 10" descr="SLA Logo Horizontal 110728 copy.png"/>
          <p:cNvPicPr>
            <a:picLocks noChangeAspect="1"/>
          </p:cNvPicPr>
          <p:nvPr userDrawn="1"/>
        </p:nvPicPr>
        <p:blipFill>
          <a:blip r:embed="rId9" cstate="print"/>
          <a:srcRect l="3013"/>
          <a:stretch>
            <a:fillRect/>
          </a:stretch>
        </p:blipFill>
        <p:spPr>
          <a:xfrm>
            <a:off x="69528" y="4947551"/>
            <a:ext cx="2291120" cy="171516"/>
          </a:xfrm>
          <a:prstGeom prst="rect">
            <a:avLst/>
          </a:prstGeom>
        </p:spPr>
      </p:pic>
      <p:sp>
        <p:nvSpPr>
          <p:cNvPr id="13" name="Footer Placeholder 3"/>
          <p:cNvSpPr txBox="1">
            <a:spLocks/>
          </p:cNvSpPr>
          <p:nvPr userDrawn="1"/>
        </p:nvSpPr>
        <p:spPr>
          <a:xfrm>
            <a:off x="5607782" y="4929344"/>
            <a:ext cx="3536219" cy="215504"/>
          </a:xfrm>
          <a:prstGeom prst="rect">
            <a:avLst/>
          </a:prstGeom>
          <a:noFill/>
        </p:spPr>
        <p:txBody>
          <a:bodyPr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600" b="1" kern="1200">
                <a:solidFill>
                  <a:srgbClr val="000066"/>
                </a:solidFill>
                <a:latin typeface="Verdana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700" kern="0" dirty="0"/>
              <a:t>|   July-2018   |   </a:t>
            </a:r>
            <a:fld id="{95F343B4-3827-46CB-BBEB-8360B6C13ADE}" type="slidenum">
              <a:rPr lang="en-US" sz="700" kern="0" smtClean="0"/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r>
              <a:rPr lang="en-US" sz="700" kern="0" dirty="0"/>
              <a:t>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68" r:id="rId2"/>
    <p:sldLayoutId id="2147483696" r:id="rId3"/>
    <p:sldLayoutId id="2147483669" r:id="rId4"/>
    <p:sldLayoutId id="2147483699" r:id="rId5"/>
    <p:sldLayoutId id="2147483700" r:id="rId6"/>
  </p:sldLayoutIdLst>
  <p:hf hdr="0" dt="0"/>
  <p:txStyles>
    <p:titleStyle>
      <a:lvl1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+mj-ea"/>
          <a:cs typeface="Calibri" pitchFamily="34" charset="0"/>
        </a:defRPr>
      </a:lvl1pPr>
      <a:lvl2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2pPr>
      <a:lvl3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3pPr>
      <a:lvl4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4pPr>
      <a:lvl5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5pPr>
      <a:lvl6pPr marL="4572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6pPr>
      <a:lvl7pPr marL="9144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7pPr>
      <a:lvl8pPr marL="13716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8pPr>
      <a:lvl9pPr marL="18288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9pPr>
    </p:titleStyle>
    <p:bodyStyle>
      <a:lvl1pPr marL="325438" indent="-325438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1pPr>
      <a:lvl2pPr marL="706438" indent="-269875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5000"/>
        <a:buFont typeface="Wingdings" pitchFamily="2" charset="2"/>
        <a:buChar char="n"/>
        <a:defRPr sz="2400">
          <a:solidFill>
            <a:schemeClr val="tx1"/>
          </a:solidFill>
          <a:latin typeface="Calibri" pitchFamily="34" charset="0"/>
          <a:cs typeface="Calibri" pitchFamily="34" charset="0"/>
        </a:defRPr>
      </a:lvl2pPr>
      <a:lvl3pPr marL="1087438" indent="-215900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0000"/>
        <a:buFont typeface="Wingdings" pitchFamily="2" charset="2"/>
        <a:buChar char="n"/>
        <a:defRPr sz="2200">
          <a:solidFill>
            <a:schemeClr val="tx1"/>
          </a:solidFill>
          <a:latin typeface="Calibri" pitchFamily="34" charset="0"/>
          <a:cs typeface="Calibri" pitchFamily="34" charset="0"/>
        </a:defRPr>
      </a:lvl3pPr>
      <a:lvl4pPr marL="1524000" indent="-217488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Calibri" pitchFamily="34" charset="0"/>
          <a:cs typeface="Calibri" pitchFamily="34" charset="0"/>
        </a:defRPr>
      </a:lvl4pPr>
      <a:lvl5pPr marL="1960563" indent="-217488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0000"/>
        <a:buFont typeface="Wingdings" pitchFamily="2" charset="2"/>
        <a:buChar char="n"/>
        <a:defRPr sz="1800">
          <a:solidFill>
            <a:schemeClr val="tx1"/>
          </a:solidFill>
          <a:latin typeface="Calibri" pitchFamily="34" charset="0"/>
          <a:cs typeface="Calibri" pitchFamily="34" charset="0"/>
        </a:defRPr>
      </a:lvl5pPr>
      <a:lvl6pPr marL="24177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6pPr>
      <a:lvl7pPr marL="28749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7pPr>
      <a:lvl8pPr marL="33321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8pPr>
      <a:lvl9pPr marL="37893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000" dirty="0"/>
              <a:t>CE4-related: Improvement of BIMVP</a:t>
            </a:r>
            <a:br>
              <a:rPr lang="en-US" sz="4000" dirty="0"/>
            </a:br>
            <a:r>
              <a:rPr lang="en-US" sz="4000" dirty="0"/>
              <a:t>(JVET-L0301)</a:t>
            </a:r>
            <a:endParaRPr lang="en-US" sz="4000" dirty="0">
              <a:solidFill>
                <a:srgbClr val="0070C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3402" y="3429000"/>
            <a:ext cx="5337199" cy="1075292"/>
          </a:xfrm>
        </p:spPr>
        <p:txBody>
          <a:bodyPr/>
          <a:lstStyle/>
          <a:p>
            <a:r>
              <a:rPr lang="en-US" dirty="0"/>
              <a:t>Byeongdoo Choi</a:t>
            </a:r>
            <a:br>
              <a:rPr lang="en-US" dirty="0"/>
            </a:br>
            <a:r>
              <a:rPr lang="en-US" dirty="0"/>
              <a:t>Frank Bossen</a:t>
            </a:r>
          </a:p>
          <a:p>
            <a:r>
              <a:rPr lang="en-US" dirty="0"/>
              <a:t>Andrew Segall</a:t>
            </a:r>
          </a:p>
        </p:txBody>
      </p:sp>
    </p:spTree>
    <p:extLst>
      <p:ext uri="{BB962C8B-B14F-4D97-AF65-F5344CB8AC3E}">
        <p14:creationId xmlns:p14="http://schemas.microsoft.com/office/powerpoint/2010/main" val="21266660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C685AAA-F312-4243-9791-67BD253432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happen with linear motion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9D788CA-9B47-4FED-802E-FEDBD7CFC502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2546549"/>
            <a:ext cx="3429000" cy="1981200"/>
          </a:xfrm>
          <a:prstGeom prst="rect">
            <a:avLst/>
          </a:prstGeom>
          <a:noFill/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B9C6DAB-D9BF-4FB6-8E24-696624339320}"/>
              </a:ext>
            </a:extLst>
          </p:cNvPr>
          <p:cNvSpPr txBox="1"/>
          <p:nvPr/>
        </p:nvSpPr>
        <p:spPr>
          <a:xfrm>
            <a:off x="609600" y="895350"/>
            <a:ext cx="862069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1800" dirty="0">
                <a:latin typeface="Calibri" pitchFamily="34" charset="0"/>
                <a:cs typeface="Calibri" pitchFamily="34" charset="0"/>
              </a:rPr>
              <a:t>mvd1 is almost same as mvd0.</a:t>
            </a:r>
          </a:p>
          <a:p>
            <a:pPr marL="342900" indent="-342900">
              <a:buAutoNum type="arabicPeriod"/>
            </a:pPr>
            <a:r>
              <a:rPr lang="en-US" sz="1800" dirty="0">
                <a:latin typeface="Calibri" pitchFamily="34" charset="0"/>
                <a:cs typeface="Calibri" pitchFamily="34" charset="0"/>
              </a:rPr>
              <a:t>The nearest reference frame is selected, in most cases.</a:t>
            </a:r>
          </a:p>
          <a:p>
            <a:pPr marL="342900" indent="-342900">
              <a:buAutoNum type="arabicPeriod"/>
            </a:pPr>
            <a:r>
              <a:rPr lang="en-US" sz="1800" dirty="0">
                <a:latin typeface="Calibri" pitchFamily="34" charset="0"/>
                <a:cs typeface="Calibri" pitchFamily="34" charset="0"/>
              </a:rPr>
              <a:t>Bi-prediction is more frequently selected than </a:t>
            </a:r>
            <a:r>
              <a:rPr lang="en-US" sz="1800" dirty="0" err="1">
                <a:latin typeface="Calibri" pitchFamily="34" charset="0"/>
                <a:cs typeface="Calibri" pitchFamily="34" charset="0"/>
              </a:rPr>
              <a:t>uni</a:t>
            </a:r>
            <a:r>
              <a:rPr lang="en-US" sz="1800" dirty="0">
                <a:latin typeface="Calibri" pitchFamily="34" charset="0"/>
                <a:cs typeface="Calibri" pitchFamily="34" charset="0"/>
              </a:rPr>
              <a:t>-prediction.</a:t>
            </a:r>
          </a:p>
          <a:p>
            <a:pPr marL="342900" indent="-342900">
              <a:buAutoNum type="arabicPeriod"/>
            </a:pPr>
            <a:endParaRPr lang="en-US" sz="1800" dirty="0">
              <a:latin typeface="Calibri" pitchFamily="34" charset="0"/>
              <a:cs typeface="Calibri" pitchFamily="34" charset="0"/>
            </a:endParaRPr>
          </a:p>
          <a:p>
            <a:pPr marL="342900" indent="-342900">
              <a:buAutoNum type="arabicPeriod"/>
            </a:pPr>
            <a:r>
              <a:rPr lang="en-US" sz="1800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In most cases, mvp_flag1 is identical to mvp_flag1, because paired MVs are selected.</a:t>
            </a:r>
          </a:p>
          <a:p>
            <a:endParaRPr lang="en-US" sz="1800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82862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4F325CC-9E1F-4BD1-97D8-DDC93D018C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2292" y="942268"/>
            <a:ext cx="8419307" cy="3650794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In BIMVP mode,</a:t>
            </a:r>
          </a:p>
          <a:p>
            <a:pPr marL="514350" indent="-514350">
              <a:buAutoNum type="arabicPeriod"/>
            </a:pPr>
            <a:r>
              <a:rPr lang="en-US" dirty="0"/>
              <a:t>mvd1 is inferred to be equal to mvd0</a:t>
            </a:r>
          </a:p>
          <a:p>
            <a:pPr marL="514350" indent="-514350">
              <a:buAutoNum type="arabicPeriod"/>
            </a:pPr>
            <a:r>
              <a:rPr lang="en-US" dirty="0"/>
              <a:t>ref0 and ref1 are inferred to be equal to 0</a:t>
            </a:r>
          </a:p>
          <a:p>
            <a:pPr marL="514350" indent="-514350">
              <a:buAutoNum type="arabicPeriod"/>
            </a:pPr>
            <a:r>
              <a:rPr lang="en-US" dirty="0" err="1"/>
              <a:t>inter_pred_idc</a:t>
            </a:r>
            <a:r>
              <a:rPr lang="en-US" dirty="0"/>
              <a:t> is inferred to be equal to 3</a:t>
            </a:r>
          </a:p>
          <a:p>
            <a:pPr marL="514350" indent="-514350">
              <a:buAutoNum type="arabicPeriod"/>
            </a:pPr>
            <a:r>
              <a:rPr lang="en-US" dirty="0">
                <a:solidFill>
                  <a:srgbClr val="FF0000"/>
                </a:solidFill>
              </a:rPr>
              <a:t>mvp1 is inferred to be equal to mvp0</a:t>
            </a:r>
          </a:p>
          <a:p>
            <a:pPr marL="514350" indent="-514350">
              <a:buAutoNum type="arabicPeriod"/>
            </a:pPr>
            <a:r>
              <a:rPr lang="en-US" dirty="0" err="1">
                <a:solidFill>
                  <a:srgbClr val="FF0000"/>
                </a:solidFill>
              </a:rPr>
              <a:t>bimvp_flag</a:t>
            </a:r>
            <a:r>
              <a:rPr lang="en-US" dirty="0">
                <a:solidFill>
                  <a:srgbClr val="FF0000"/>
                </a:solidFill>
              </a:rPr>
              <a:t> is signaled before </a:t>
            </a:r>
            <a:r>
              <a:rPr lang="en-US" dirty="0" err="1">
                <a:solidFill>
                  <a:srgbClr val="FF0000"/>
                </a:solidFill>
              </a:rPr>
              <a:t>inter_pred_idc</a:t>
            </a:r>
            <a:r>
              <a:rPr lang="en-US" dirty="0">
                <a:solidFill>
                  <a:srgbClr val="FF0000"/>
                </a:solidFill>
              </a:rPr>
              <a:t>, because this mode is a kind of skip mode for AMVP.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CE0B320-B06C-41A1-9CEA-6E59799C26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Syntax design and derivation process</a:t>
            </a:r>
          </a:p>
        </p:txBody>
      </p:sp>
    </p:spTree>
    <p:extLst>
      <p:ext uri="{BB962C8B-B14F-4D97-AF65-F5344CB8AC3E}">
        <p14:creationId xmlns:p14="http://schemas.microsoft.com/office/powerpoint/2010/main" val="9656434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E74743-B982-491D-8ADC-38B3EBC9B3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results (vs VTM 2.0.1) - RA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03E047-266B-4707-8AE7-810AE694E8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CA60060-741B-45B6-9B95-C6F067520B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88003-0941-408F-9ED0-C576B1163317}" type="slidenum">
              <a:rPr lang="en-US" smtClean="0"/>
              <a:t>4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3FCF768-A0F2-4D38-AB81-80AC8DE215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1504950"/>
            <a:ext cx="7489896" cy="2653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0525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FBEE46-0AF0-4E22-8C5E-DFFA8AD249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DE1CCA-9C2E-412A-9159-C7D01B61B2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The proposed method shows </a:t>
            </a:r>
            <a:r>
              <a:rPr lang="en-CA" b="1" dirty="0">
                <a:solidFill>
                  <a:srgbClr val="FF0000"/>
                </a:solidFill>
              </a:rPr>
              <a:t>0.69%</a:t>
            </a:r>
            <a:r>
              <a:rPr lang="en-CA" dirty="0">
                <a:solidFill>
                  <a:srgbClr val="FF0000"/>
                </a:solidFill>
              </a:rPr>
              <a:t> gain with 104% </a:t>
            </a:r>
            <a:r>
              <a:rPr lang="en-CA" dirty="0"/>
              <a:t>encoding complexity on average, and with increasing gains for higher resolution sequences. </a:t>
            </a:r>
          </a:p>
          <a:p>
            <a:pPr marL="0" indent="0">
              <a:buNone/>
            </a:pPr>
            <a:r>
              <a:rPr lang="en-CA" dirty="0"/>
              <a:t>   </a:t>
            </a:r>
          </a:p>
          <a:p>
            <a:r>
              <a:rPr lang="en-CA" dirty="0"/>
              <a:t>The cross-check is reported by LG.</a:t>
            </a:r>
          </a:p>
          <a:p>
            <a:r>
              <a:rPr lang="en-CA" dirty="0"/>
              <a:t>We propose the adoption in the next VVC. 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24D183F-CE7E-49C0-8C91-4B1CF37936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327A7C-E22F-4BEB-9E86-5CF00C9101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88003-0941-408F-9ED0-C576B116331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46751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1441368"/>
      </p:ext>
    </p:extLst>
  </p:cSld>
  <p:clrMapOvr>
    <a:masterClrMapping/>
  </p:clrMapOvr>
</p:sld>
</file>

<file path=ppt/theme/theme1.xml><?xml version="1.0" encoding="utf-8"?>
<a:theme xmlns:a="http://schemas.openxmlformats.org/drawingml/2006/main" name="CST July Monthly Dept Meeting 073008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CST July Monthly Dept Meeting 073008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715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715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sz="1800" dirty="0" smtClean="0">
            <a:latin typeface="Calibri" pitchFamily="34" charset="0"/>
            <a:cs typeface="Calibri" pitchFamily="34" charset="0"/>
          </a:defRPr>
        </a:defPPr>
      </a:lstStyle>
    </a:txDef>
  </a:objectDefaults>
  <a:extraClrSchemeLst>
    <a:extraClrScheme>
      <a:clrScheme name="CST July Monthly Dept Meeting 073008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ST July Monthly Dept Meeting 073008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ST July Monthly Dept Meeting 073008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CST July Monthly Dept Meeting 073008</Template>
  <TotalTime>31196</TotalTime>
  <Words>185</Words>
  <Application>Microsoft Office PowerPoint</Application>
  <PresentationFormat>On-screen Show (16:9)</PresentationFormat>
  <Paragraphs>27</Paragraphs>
  <Slides>6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Arial</vt:lpstr>
      <vt:lpstr>Calibri</vt:lpstr>
      <vt:lpstr>Tahoma</vt:lpstr>
      <vt:lpstr>Times New Roman</vt:lpstr>
      <vt:lpstr>Verdana</vt:lpstr>
      <vt:lpstr>Wingdings</vt:lpstr>
      <vt:lpstr>CST July Monthly Dept Meeting 073008</vt:lpstr>
      <vt:lpstr>CE4-related: Improvement of BIMVP (JVET-L0301)</vt:lpstr>
      <vt:lpstr>What happen with linear motion</vt:lpstr>
      <vt:lpstr>Syntax design and derivation process</vt:lpstr>
      <vt:lpstr>Test results (vs VTM 2.0.1) - RA</vt:lpstr>
      <vt:lpstr>Conclusion</vt:lpstr>
      <vt:lpstr>PowerPoint Presentation</vt:lpstr>
    </vt:vector>
  </TitlesOfParts>
  <Company>Sharp Labs of America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 Overview Nov 2011</dc:title>
  <dc:creator>Larry Meixner</dc:creator>
  <dc:description>Letter Paper size
Meets sharp Logo Reqt. 2007</dc:description>
  <cp:lastModifiedBy>Byeongdoo CHOI</cp:lastModifiedBy>
  <cp:revision>916</cp:revision>
  <cp:lastPrinted>2012-05-17T23:57:45Z</cp:lastPrinted>
  <dcterms:created xsi:type="dcterms:W3CDTF">2008-07-29T15:54:01Z</dcterms:created>
  <dcterms:modified xsi:type="dcterms:W3CDTF">2018-10-04T07:33:34Z</dcterms:modified>
</cp:coreProperties>
</file>