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3"/>
  </p:notesMasterIdLst>
  <p:sldIdLst>
    <p:sldId id="466" r:id="rId3"/>
    <p:sldId id="486" r:id="rId4"/>
    <p:sldId id="497" r:id="rId5"/>
    <p:sldId id="498" r:id="rId6"/>
    <p:sldId id="490" r:id="rId7"/>
    <p:sldId id="494" r:id="rId8"/>
    <p:sldId id="495" r:id="rId9"/>
    <p:sldId id="499" r:id="rId10"/>
    <p:sldId id="500" r:id="rId11"/>
    <p:sldId id="501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50021"/>
    <a:srgbClr val="990033"/>
    <a:srgbClr val="CC0000"/>
    <a:srgbClr val="FFFFFF"/>
    <a:srgbClr val="99CCFF"/>
    <a:srgbClr val="A3FFFF"/>
    <a:srgbClr val="005C8A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2018/10/4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7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5870379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JVET-L0222</a:t>
            </a:r>
            <a:endParaRPr lang="zh-CN" alt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067" y="5803900"/>
            <a:ext cx="1531797" cy="9552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394" y="5980915"/>
            <a:ext cx="2648691" cy="6012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594" y="5870499"/>
            <a:ext cx="2152796" cy="82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8112125" y="6324600"/>
            <a:ext cx="1057275" cy="1195388"/>
          </a:xfrm>
          <a:ln/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JVET-L0222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52400" y="620712"/>
            <a:ext cx="8398412" cy="1962150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</a:rPr>
              <a:t>A </a:t>
            </a:r>
            <a:r>
              <a:rPr lang="en-US" sz="3200" dirty="0">
                <a:solidFill>
                  <a:schemeClr val="tx1"/>
                </a:solidFill>
              </a:rPr>
              <a:t>simple 6-MPM list construction with truncated binary coding for non-MPM </a:t>
            </a:r>
            <a:r>
              <a:rPr lang="en-US" sz="3200" dirty="0" smtClean="0">
                <a:solidFill>
                  <a:schemeClr val="tx1"/>
                </a:solidFill>
              </a:rPr>
              <a:t>signaling</a:t>
            </a:r>
            <a:r>
              <a:rPr lang="en-CA" sz="3000" dirty="0" smtClean="0">
                <a:solidFill>
                  <a:schemeClr val="tx1"/>
                </a:solidFill>
              </a:rPr>
              <a:t> </a:t>
            </a:r>
            <a:r>
              <a:rPr lang="en-CA" altLang="zh-CN" sz="3000" dirty="0" smtClean="0">
                <a:solidFill>
                  <a:schemeClr val="tx1"/>
                </a:solidFill>
              </a:rPr>
              <a:t>(Combined Test L0222)</a:t>
            </a:r>
            <a:r>
              <a:rPr lang="en-CA" altLang="zh-CN" sz="3000" dirty="0" smtClean="0"/>
              <a:t>)</a:t>
            </a:r>
            <a:endParaRPr lang="en-US" altLang="zh-CN" sz="30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700453" y="2971800"/>
            <a:ext cx="7850359" cy="592137"/>
          </a:xfrm>
        </p:spPr>
        <p:txBody>
          <a:bodyPr/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A. Kotra, B. Wang, S. Esenlik, H. Gao, J. Chen                        (Huawei)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700453" y="3563937"/>
            <a:ext cx="8291148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0" indent="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None/>
              <a:defRPr sz="21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b="1" kern="0" dirty="0">
                <a:solidFill>
                  <a:srgbClr val="FFC000"/>
                </a:solidFill>
              </a:rPr>
              <a:t>M. G. </a:t>
            </a:r>
            <a:r>
              <a:rPr lang="en-US" sz="1800" b="1" kern="0" dirty="0" err="1">
                <a:solidFill>
                  <a:srgbClr val="FFC000"/>
                </a:solidFill>
              </a:rPr>
              <a:t>Sarwer</a:t>
            </a:r>
            <a:r>
              <a:rPr lang="en-US" sz="1800" b="1" kern="0" dirty="0">
                <a:solidFill>
                  <a:srgbClr val="FFC000"/>
                </a:solidFill>
              </a:rPr>
              <a:t>, C.-W. Hsu, Y.-W. Huang, S.-M. Lei </a:t>
            </a:r>
            <a:r>
              <a:rPr lang="en-US" sz="1800" b="1" kern="0" dirty="0" smtClean="0">
                <a:solidFill>
                  <a:srgbClr val="FFC000"/>
                </a:solidFill>
              </a:rPr>
              <a:t>                    (</a:t>
            </a:r>
            <a:r>
              <a:rPr lang="en-US" sz="1800" b="1" kern="0" dirty="0" err="1">
                <a:solidFill>
                  <a:srgbClr val="FFC000"/>
                </a:solidFill>
              </a:rPr>
              <a:t>MediaTek</a:t>
            </a:r>
            <a:r>
              <a:rPr lang="en-US" sz="1800" b="1" kern="0" dirty="0" smtClean="0">
                <a:solidFill>
                  <a:srgbClr val="FFC000"/>
                </a:solidFill>
              </a:rPr>
              <a:t>)</a:t>
            </a:r>
            <a:endParaRPr lang="en-US" sz="1800" b="1" kern="0" dirty="0">
              <a:solidFill>
                <a:srgbClr val="FFC000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707486" y="4180996"/>
            <a:ext cx="8291148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0" indent="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None/>
              <a:defRPr sz="21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b="1" dirty="0">
                <a:solidFill>
                  <a:srgbClr val="A50021"/>
                </a:solidFill>
              </a:rPr>
              <a:t>L. Li, J. </a:t>
            </a:r>
            <a:r>
              <a:rPr lang="en-US" sz="1800" b="1" dirty="0" err="1">
                <a:solidFill>
                  <a:srgbClr val="A50021"/>
                </a:solidFill>
              </a:rPr>
              <a:t>Heo</a:t>
            </a:r>
            <a:r>
              <a:rPr lang="en-US" sz="1800" b="1" dirty="0">
                <a:solidFill>
                  <a:srgbClr val="A50021"/>
                </a:solidFill>
              </a:rPr>
              <a:t>, J. Choi, S. </a:t>
            </a:r>
            <a:r>
              <a:rPr lang="en-US" sz="1800" b="1" dirty="0" err="1">
                <a:solidFill>
                  <a:srgbClr val="A50021"/>
                </a:solidFill>
              </a:rPr>
              <a:t>Yoo</a:t>
            </a:r>
            <a:r>
              <a:rPr lang="en-US" sz="1800" b="1" dirty="0">
                <a:solidFill>
                  <a:srgbClr val="A50021"/>
                </a:solidFill>
              </a:rPr>
              <a:t>, J. Lim, S. Kim </a:t>
            </a:r>
            <a:r>
              <a:rPr lang="en-US" sz="1800" b="1" dirty="0" smtClean="0">
                <a:solidFill>
                  <a:srgbClr val="A50021"/>
                </a:solidFill>
              </a:rPr>
              <a:t>                            (</a:t>
            </a:r>
            <a:r>
              <a:rPr lang="en-US" sz="1800" b="1" dirty="0">
                <a:solidFill>
                  <a:srgbClr val="A50021"/>
                </a:solidFill>
              </a:rPr>
              <a:t>LGE)</a:t>
            </a:r>
            <a:endParaRPr lang="en-US" sz="1800" b="1" kern="0" dirty="0">
              <a:solidFill>
                <a:srgbClr val="A50021"/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 bwMode="auto">
          <a:xfrm>
            <a:off x="698108" y="4798055"/>
            <a:ext cx="9350913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0" indent="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None/>
              <a:defRPr sz="21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800" b="1" dirty="0">
                <a:solidFill>
                  <a:srgbClr val="0070C0"/>
                </a:solidFill>
              </a:rPr>
              <a:t>A.K. Ramasubramonian, G. Van der </a:t>
            </a:r>
            <a:r>
              <a:rPr lang="en-US" sz="1800" b="1" dirty="0" err="1">
                <a:solidFill>
                  <a:srgbClr val="0070C0"/>
                </a:solidFill>
              </a:rPr>
              <a:t>Auwera</a:t>
            </a:r>
            <a:r>
              <a:rPr lang="en-US" sz="1800" b="1" dirty="0">
                <a:solidFill>
                  <a:srgbClr val="0070C0"/>
                </a:solidFill>
              </a:rPr>
              <a:t>, </a:t>
            </a:r>
            <a:r>
              <a:rPr lang="en-US" sz="1800" b="1" dirty="0" smtClean="0">
                <a:solidFill>
                  <a:srgbClr val="0070C0"/>
                </a:solidFill>
              </a:rPr>
              <a:t>M</a:t>
            </a:r>
            <a:r>
              <a:rPr lang="en-US" sz="1800" b="1" dirty="0">
                <a:solidFill>
                  <a:srgbClr val="0070C0"/>
                </a:solidFill>
              </a:rPr>
              <a:t>. </a:t>
            </a:r>
            <a:r>
              <a:rPr lang="en-US" sz="1800" b="1" dirty="0" err="1">
                <a:solidFill>
                  <a:srgbClr val="0070C0"/>
                </a:solidFill>
              </a:rPr>
              <a:t>Karczewicz</a:t>
            </a:r>
            <a:r>
              <a:rPr lang="en-US" sz="1800" b="1" dirty="0">
                <a:solidFill>
                  <a:srgbClr val="0070C0"/>
                </a:solidFill>
              </a:rPr>
              <a:t> </a:t>
            </a:r>
            <a:r>
              <a:rPr lang="en-US" sz="1800" b="1" dirty="0" smtClean="0">
                <a:solidFill>
                  <a:srgbClr val="0070C0"/>
                </a:solidFill>
              </a:rPr>
              <a:t>(Qualcomm)</a:t>
            </a:r>
            <a:endParaRPr lang="en-US" sz="1800" b="1" kern="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609600" y="381000"/>
            <a:ext cx="6850062" cy="630238"/>
          </a:xfrm>
          <a:prstGeom prst="rect">
            <a:avLst/>
          </a:prstGeom>
        </p:spPr>
        <p:txBody>
          <a:bodyPr/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altLang="zh-CN" kern="0" dirty="0" smtClean="0"/>
              <a:t>Backup slides: counting checks (III)</a:t>
            </a:r>
            <a:endParaRPr lang="zh-CN" altLang="en-US" kern="0" dirty="0"/>
          </a:p>
        </p:txBody>
      </p:sp>
      <p:pic>
        <p:nvPicPr>
          <p:cNvPr id="4098" name="Picture 2" descr="C:\Users\b80053157\AppData\Roaming\eSpace_Desktop\UserData\b80053157\imagefiles\73233C23-3494-47BC-83B7-BE1C0E7FFE0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022" y="944925"/>
            <a:ext cx="9523096" cy="546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9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Prior art: Intra mode signaling in VTM 2.0.1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9581" y="3093651"/>
            <a:ext cx="3214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Fig. 1: Neighbor Intra Modes used in VTM 2.0.1 for MPM list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16576" y="1735892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(Size: 3)</a:t>
            </a:r>
          </a:p>
          <a:p>
            <a:pPr lvl="2"/>
            <a:r>
              <a:rPr lang="en-US" sz="1600" kern="0" dirty="0" smtClean="0"/>
              <a:t>Two Spatial Neighbors (A and L) Intra modes </a:t>
            </a:r>
            <a:r>
              <a:rPr lang="en-US" sz="1600" kern="0" dirty="0" smtClean="0"/>
              <a:t>are used </a:t>
            </a:r>
            <a:endParaRPr lang="en-US" sz="1600" kern="0" dirty="0" smtClean="0"/>
          </a:p>
          <a:p>
            <a:pPr lvl="2"/>
            <a:r>
              <a:rPr lang="en-US" sz="1600" kern="0" dirty="0" smtClean="0"/>
              <a:t>Order of insertion is the same to HEVC </a:t>
            </a:r>
          </a:p>
          <a:p>
            <a:pPr marL="784225" lvl="2" indent="0">
              <a:buNone/>
            </a:pPr>
            <a:endParaRPr lang="en-US" sz="1600" kern="0" dirty="0" smtClean="0"/>
          </a:p>
          <a:p>
            <a:pPr lvl="1"/>
            <a:r>
              <a:rPr lang="en-US" sz="1600" kern="0" dirty="0" smtClean="0"/>
              <a:t>Non-MPM list (Size: 64)</a:t>
            </a:r>
          </a:p>
          <a:p>
            <a:pPr lvl="2"/>
            <a:r>
              <a:rPr lang="en-US" sz="1600" kern="0" dirty="0" smtClean="0"/>
              <a:t>Fixed length coding modes</a:t>
            </a:r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16368" y="1066800"/>
            <a:ext cx="2008506" cy="1848484"/>
            <a:chOff x="0" y="0"/>
            <a:chExt cx="2008575" cy="1848585"/>
          </a:xfrm>
        </p:grpSpPr>
        <p:sp>
          <p:nvSpPr>
            <p:cNvPr id="10" name="Rectangle 9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15201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18672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66039"/>
              </p:ext>
            </p:extLst>
          </p:nvPr>
        </p:nvGraphicFramePr>
        <p:xfrm>
          <a:off x="1164431" y="4373545"/>
          <a:ext cx="6372225" cy="1516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075"/>
                <a:gridCol w="2124075"/>
                <a:gridCol w="2124075"/>
              </a:tblGrid>
              <a:tr h="23623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</a:t>
                      </a: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(3)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Non-MPM</a:t>
                      </a:r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modes (64)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6</a:t>
                      </a:r>
                      <a:r>
                        <a:rPr lang="en-CA" sz="1400" dirty="0" smtClean="0">
                          <a:effectLst/>
                        </a:rPr>
                        <a:t> </a:t>
                      </a:r>
                      <a:r>
                        <a:rPr lang="en-CA" sz="1400" dirty="0">
                          <a:effectLst/>
                        </a:rPr>
                        <a:t>bits fixed length code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Proposed method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sp>
        <p:nvSpPr>
          <p:cNvPr id="6" name="TextBox 5"/>
          <p:cNvSpPr txBox="1"/>
          <p:nvPr/>
        </p:nvSpPr>
        <p:spPr>
          <a:xfrm>
            <a:off x="5707236" y="2965443"/>
            <a:ext cx="3824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Fig. </a:t>
            </a:r>
            <a:r>
              <a:rPr lang="en-US" sz="1600" dirty="0" smtClean="0"/>
              <a:t>2: </a:t>
            </a:r>
            <a:r>
              <a:rPr lang="en-US" sz="1600" dirty="0"/>
              <a:t>Neighbor Intra </a:t>
            </a:r>
            <a:r>
              <a:rPr lang="en-US" sz="1600" dirty="0" smtClean="0"/>
              <a:t>modes </a:t>
            </a:r>
            <a:r>
              <a:rPr lang="en-US" sz="1600" dirty="0"/>
              <a:t>used </a:t>
            </a:r>
            <a:r>
              <a:rPr lang="en-US" sz="1600" dirty="0" smtClean="0"/>
              <a:t>in </a:t>
            </a:r>
            <a:endParaRPr lang="en-US" sz="1600" dirty="0"/>
          </a:p>
          <a:p>
            <a:r>
              <a:rPr lang="en-US" sz="1600" dirty="0" smtClean="0"/>
              <a:t>this proposal</a:t>
            </a:r>
            <a:endParaRPr lang="en-US" sz="16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9144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</a:t>
            </a:r>
            <a:r>
              <a:rPr lang="en-US" sz="1600" b="1" kern="0" dirty="0" smtClean="0"/>
              <a:t>Size: </a:t>
            </a:r>
            <a:r>
              <a:rPr lang="en-US" sz="1600" b="1" kern="0" dirty="0"/>
              <a:t>6</a:t>
            </a:r>
            <a:r>
              <a:rPr lang="en-US" sz="1600" kern="0" dirty="0" smtClean="0"/>
              <a:t>)</a:t>
            </a:r>
          </a:p>
          <a:p>
            <a:pPr lvl="2"/>
            <a:r>
              <a:rPr lang="en-US" sz="1600" kern="0" dirty="0" smtClean="0"/>
              <a:t>two </a:t>
            </a:r>
            <a:r>
              <a:rPr lang="en-US" sz="1600" b="1" kern="0" dirty="0" smtClean="0"/>
              <a:t>neighbors</a:t>
            </a:r>
            <a:r>
              <a:rPr lang="en-US" sz="1600" kern="0" dirty="0" smtClean="0"/>
              <a:t> (A and L) with </a:t>
            </a:r>
            <a:r>
              <a:rPr lang="en-US" sz="1600" kern="0" dirty="0" smtClean="0"/>
              <a:t>the new coordinates (as shown in Fig.2) are used. </a:t>
            </a:r>
            <a:endParaRPr lang="en-US" sz="1600" kern="0" dirty="0" smtClean="0"/>
          </a:p>
          <a:p>
            <a:pPr lvl="2"/>
            <a:r>
              <a:rPr lang="en-CA" sz="1600" dirty="0" smtClean="0"/>
              <a:t>{L, A, Planar</a:t>
            </a:r>
            <a:r>
              <a:rPr lang="en-CA" sz="1600" dirty="0"/>
              <a:t>, DC, </a:t>
            </a:r>
            <a:r>
              <a:rPr lang="en-CA" sz="1600" dirty="0" smtClean="0"/>
              <a:t>L </a:t>
            </a:r>
            <a:r>
              <a:rPr lang="en-CA" sz="1600" dirty="0"/>
              <a:t>- 1, </a:t>
            </a:r>
            <a:r>
              <a:rPr lang="en-CA" sz="1600" dirty="0" smtClean="0"/>
              <a:t>L </a:t>
            </a:r>
            <a:r>
              <a:rPr lang="en-CA" sz="1600" dirty="0"/>
              <a:t>+ 1, </a:t>
            </a:r>
            <a:r>
              <a:rPr lang="en-CA" sz="1600" dirty="0" smtClean="0"/>
              <a:t>A </a:t>
            </a:r>
            <a:r>
              <a:rPr lang="en-CA" sz="1600" dirty="0"/>
              <a:t>- 1, </a:t>
            </a:r>
            <a:r>
              <a:rPr lang="en-CA" sz="1600" dirty="0" smtClean="0"/>
              <a:t>A + </a:t>
            </a:r>
            <a:r>
              <a:rPr lang="en-CA" sz="1600" dirty="0"/>
              <a:t>1</a:t>
            </a:r>
            <a:r>
              <a:rPr lang="en-CA" sz="1600" dirty="0" smtClean="0"/>
              <a:t>}</a:t>
            </a:r>
            <a:endParaRPr lang="en-US" sz="1600" kern="0" dirty="0" smtClean="0"/>
          </a:p>
          <a:p>
            <a:pPr lvl="1"/>
            <a:r>
              <a:rPr lang="en-US" sz="1600" kern="0" dirty="0" smtClean="0"/>
              <a:t>Non-MPM list (</a:t>
            </a:r>
            <a:r>
              <a:rPr lang="en-US" sz="1600" b="1" kern="0" dirty="0" smtClean="0"/>
              <a:t>Size: 61</a:t>
            </a:r>
            <a:r>
              <a:rPr lang="en-US" sz="1600" kern="0" dirty="0" smtClean="0"/>
              <a:t>)</a:t>
            </a:r>
          </a:p>
          <a:p>
            <a:pPr lvl="2"/>
            <a:r>
              <a:rPr lang="en-US" sz="1600" kern="0" dirty="0" smtClean="0"/>
              <a:t>Truncated binary coding</a:t>
            </a:r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395181" y="1024338"/>
            <a:ext cx="2008506" cy="1848484"/>
            <a:chOff x="0" y="0"/>
            <a:chExt cx="2008575" cy="1848585"/>
          </a:xfrm>
        </p:grpSpPr>
        <p:sp>
          <p:nvSpPr>
            <p:cNvPr id="14" name="Rectangle 13"/>
            <p:cNvSpPr/>
            <p:nvPr/>
          </p:nvSpPr>
          <p:spPr>
            <a:xfrm>
              <a:off x="418672" y="415201"/>
              <a:ext cx="1589903" cy="143338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0" y="1433384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2000" kern="1200">
                  <a:solidFill>
                    <a:srgbClr val="000000"/>
                  </a:solidFill>
                  <a:effectLst/>
                  <a:latin typeface="Calibri Light" panose="020F0302020204030204" pitchFamily="34" charset="0"/>
                  <a:ea typeface="DengXian"/>
                  <a:cs typeface="Times New Roman" panose="02020603050405020304" pitchFamily="18" charset="0"/>
                </a:rPr>
                <a:t>L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89903" y="0"/>
              <a:ext cx="418672" cy="4152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800" kern="1200">
                  <a:solidFill>
                    <a:srgbClr val="000000"/>
                  </a:solidFill>
                  <a:effectLst/>
                  <a:ea typeface="DengXian"/>
                  <a:cs typeface="Times New Roman" panose="02020603050405020304" pitchFamily="18" charset="0"/>
                </a:rPr>
                <a:t>A</a:t>
              </a:r>
              <a:endParaRPr lang="en-US" sz="1200">
                <a:effectLst/>
                <a:latin typeface="Times New Roman" panose="02020603050405020304" pitchFamily="18" charset="0"/>
                <a:ea typeface="DengXian"/>
              </a:endParaRPr>
            </a:p>
          </p:txBody>
        </p:sp>
      </p:grp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068425"/>
              </p:ext>
            </p:extLst>
          </p:nvPr>
        </p:nvGraphicFramePr>
        <p:xfrm>
          <a:off x="1371600" y="3928346"/>
          <a:ext cx="6439302" cy="2169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6434"/>
                <a:gridCol w="2146434"/>
                <a:gridCol w="2146434"/>
              </a:tblGrid>
              <a:tr h="24711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(6)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4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11111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457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Non-MPM 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modes </a:t>
                      </a: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(61)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</a:rPr>
                        <a:t>Truncated binary code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970561" y="1721858"/>
            <a:ext cx="1440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</a:t>
            </a:r>
          </a:p>
          <a:p>
            <a:r>
              <a:rPr lang="en-US" dirty="0" smtClean="0"/>
              <a:t>Unit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</a:t>
            </a:r>
            <a:r>
              <a:rPr lang="en-US" altLang="zh-CN" smtClean="0"/>
              <a:t>: other highlights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533400" y="1125397"/>
            <a:ext cx="8305800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CABAC and MPM list </a:t>
            </a:r>
            <a:r>
              <a:rPr lang="en-US" sz="1600" b="1" kern="0" dirty="0" smtClean="0"/>
              <a:t>decoupled</a:t>
            </a:r>
            <a:r>
              <a:rPr lang="en-US" sz="1600" kern="0" dirty="0" smtClean="0"/>
              <a:t>, all bins by-pass coded</a:t>
            </a:r>
          </a:p>
          <a:p>
            <a:endParaRPr lang="en-US" sz="1600" kern="0" dirty="0" smtClean="0"/>
          </a:p>
          <a:p>
            <a:r>
              <a:rPr lang="en-US" sz="1600" kern="0" dirty="0"/>
              <a:t>RD checks are </a:t>
            </a:r>
            <a:r>
              <a:rPr lang="en-US" sz="1600" b="1" kern="0" dirty="0"/>
              <a:t>aligned with </a:t>
            </a:r>
            <a:r>
              <a:rPr lang="en-US" sz="1600" kern="0" dirty="0"/>
              <a:t>VTM 2.0.1</a:t>
            </a:r>
          </a:p>
          <a:p>
            <a:endParaRPr lang="en-US" sz="1600" kern="0" dirty="0" smtClean="0"/>
          </a:p>
          <a:p>
            <a:r>
              <a:rPr lang="en-US" sz="1600" kern="0" dirty="0" smtClean="0"/>
              <a:t>For the Above block, </a:t>
            </a:r>
            <a:r>
              <a:rPr lang="en-US" sz="1600" b="1" kern="0" dirty="0" smtClean="0"/>
              <a:t>line buffer restriction considered</a:t>
            </a:r>
            <a:r>
              <a:rPr lang="en-US" sz="1600" kern="0" dirty="0" smtClean="0"/>
              <a:t>.</a:t>
            </a:r>
          </a:p>
          <a:p>
            <a:pPr lvl="1"/>
            <a:r>
              <a:rPr lang="en-US" sz="1600" kern="0" dirty="0" smtClean="0"/>
              <a:t>if above block located in another CTU, it is considered as unavailable</a:t>
            </a:r>
          </a:p>
          <a:p>
            <a:endParaRPr lang="en-US" sz="1600" kern="0" dirty="0" smtClean="0"/>
          </a:p>
          <a:p>
            <a:r>
              <a:rPr lang="en-US" sz="1600" b="1" kern="0" dirty="0" smtClean="0"/>
              <a:t>Limited increase </a:t>
            </a:r>
            <a:r>
              <a:rPr lang="en-US" sz="1600" kern="0" dirty="0" smtClean="0"/>
              <a:t>in #checks</a:t>
            </a:r>
          </a:p>
          <a:p>
            <a:pPr lvl="1"/>
            <a:r>
              <a:rPr lang="en-US" sz="1600" kern="0" dirty="0" smtClean="0"/>
              <a:t>MPM list construction:</a:t>
            </a:r>
            <a:r>
              <a:rPr lang="en-US" sz="1600" b="1" kern="0" dirty="0" smtClean="0"/>
              <a:t> 8 </a:t>
            </a:r>
            <a:r>
              <a:rPr lang="en-US" sz="1600" b="1" kern="0" dirty="0"/>
              <a:t>compared </a:t>
            </a:r>
            <a:r>
              <a:rPr lang="en-US" sz="1600" b="1" kern="0" dirty="0" smtClean="0"/>
              <a:t>to 5</a:t>
            </a:r>
            <a:r>
              <a:rPr lang="en-US" sz="1600" kern="0" dirty="0" smtClean="0"/>
              <a:t> in VTM2.0.1</a:t>
            </a:r>
          </a:p>
          <a:p>
            <a:pPr lvl="1"/>
            <a:r>
              <a:rPr lang="en-US" sz="1600" kern="0" dirty="0" smtClean="0"/>
              <a:t>non-MPM truncated binary coding: </a:t>
            </a:r>
            <a:r>
              <a:rPr lang="en-US" sz="1600" b="1" kern="0" dirty="0" smtClean="0"/>
              <a:t>1 more</a:t>
            </a:r>
            <a:r>
              <a:rPr lang="en-US" sz="1600" kern="0" dirty="0" smtClean="0"/>
              <a:t> check compared to VTM2.0.1</a:t>
            </a:r>
          </a:p>
          <a:p>
            <a:endParaRPr lang="en-US" sz="1600" b="1" kern="0" dirty="0" smtClean="0"/>
          </a:p>
          <a:p>
            <a:r>
              <a:rPr lang="en-US" sz="1600" b="1" kern="0" dirty="0" smtClean="0"/>
              <a:t>No mask table </a:t>
            </a:r>
            <a:r>
              <a:rPr lang="en-US" sz="1600" kern="0" dirty="0" smtClean="0"/>
              <a:t>needed</a:t>
            </a:r>
          </a:p>
          <a:p>
            <a:pPr lvl="1"/>
            <a:endParaRPr lang="en-US" sz="1600" kern="0" dirty="0" smtClean="0"/>
          </a:p>
          <a:p>
            <a:endParaRPr lang="en-US" sz="1600" kern="0" dirty="0" smtClean="0"/>
          </a:p>
          <a:p>
            <a:pPr lvl="1"/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26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20699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386867" y="5940623"/>
            <a:ext cx="5320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Simulations results w.r.t. to anchors VTM 2.0.1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72237" y="1991155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AI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>
                <a:sym typeface="Wingdings" panose="05000000000000000000" pitchFamily="2" charset="2"/>
              </a:rPr>
              <a:t>-0.32%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457950" y="4577777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b="1" dirty="0" smtClean="0">
                <a:sym typeface="Wingdings" panose="05000000000000000000" pitchFamily="2" charset="2"/>
              </a:rPr>
              <a:t>-0.13%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38800"/>
              </p:ext>
            </p:extLst>
          </p:nvPr>
        </p:nvGraphicFramePr>
        <p:xfrm>
          <a:off x="693323" y="864997"/>
          <a:ext cx="5202239" cy="2208547"/>
        </p:xfrm>
        <a:graphic>
          <a:graphicData uri="http://schemas.openxmlformats.org/drawingml/2006/table">
            <a:tbl>
              <a:tblPr/>
              <a:tblGrid>
                <a:gridCol w="1224934"/>
                <a:gridCol w="795461"/>
                <a:gridCol w="795461"/>
                <a:gridCol w="795461"/>
                <a:gridCol w="795461"/>
                <a:gridCol w="795461"/>
              </a:tblGrid>
              <a:tr h="20077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07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566335"/>
              </p:ext>
            </p:extLst>
          </p:nvPr>
        </p:nvGraphicFramePr>
        <p:xfrm>
          <a:off x="705046" y="3453502"/>
          <a:ext cx="5190514" cy="2277935"/>
        </p:xfrm>
        <a:graphic>
          <a:graphicData uri="http://schemas.openxmlformats.org/drawingml/2006/table">
            <a:tbl>
              <a:tblPr/>
              <a:tblGrid>
                <a:gridCol w="1222174"/>
                <a:gridCol w="793668"/>
                <a:gridCol w="793668"/>
                <a:gridCol w="793668"/>
                <a:gridCol w="793668"/>
                <a:gridCol w="793668"/>
              </a:tblGrid>
              <a:tr h="20708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70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7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Propose Intra mode coding with following features</a:t>
            </a:r>
          </a:p>
          <a:p>
            <a:pPr lvl="1"/>
            <a:r>
              <a:rPr lang="en-US" altLang="zh-CN" sz="1800" dirty="0" smtClean="0"/>
              <a:t>6-MPM list </a:t>
            </a:r>
            <a:r>
              <a:rPr lang="en-US" altLang="zh-CN" sz="1800" b="1" dirty="0"/>
              <a:t>with only Left and Above </a:t>
            </a:r>
            <a:r>
              <a:rPr lang="en-US" altLang="zh-CN" sz="1800" dirty="0"/>
              <a:t>neighbors.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Non-MPM modes </a:t>
            </a:r>
            <a:r>
              <a:rPr lang="en-US" altLang="zh-CN" sz="1800" dirty="0" smtClean="0"/>
              <a:t>are </a:t>
            </a:r>
            <a:r>
              <a:rPr lang="en-US" altLang="zh-CN" sz="1800" b="1" dirty="0" smtClean="0"/>
              <a:t>Truncated </a:t>
            </a:r>
            <a:r>
              <a:rPr lang="en-US" altLang="zh-CN" sz="1800" b="1" dirty="0" smtClean="0"/>
              <a:t>binary </a:t>
            </a:r>
            <a:r>
              <a:rPr lang="en-US" altLang="zh-CN" sz="1800" dirty="0" smtClean="0"/>
              <a:t>coded</a:t>
            </a:r>
          </a:p>
          <a:p>
            <a:pPr lvl="1"/>
            <a:r>
              <a:rPr lang="en-US" altLang="zh-CN" sz="1800" dirty="0" smtClean="0"/>
              <a:t>CABAC and MPM </a:t>
            </a:r>
            <a:r>
              <a:rPr lang="en-US" altLang="zh-CN" sz="1800" dirty="0" smtClean="0"/>
              <a:t>list construction are </a:t>
            </a:r>
            <a:r>
              <a:rPr lang="en-US" altLang="zh-CN" sz="1800" b="1" dirty="0" smtClean="0"/>
              <a:t>decoupled</a:t>
            </a:r>
            <a:endParaRPr lang="en-US" altLang="zh-CN" sz="1800" b="1" dirty="0" smtClean="0"/>
          </a:p>
          <a:p>
            <a:pPr lvl="1"/>
            <a:r>
              <a:rPr lang="en-US" altLang="zh-CN" sz="1800" dirty="0" smtClean="0"/>
              <a:t>RD #</a:t>
            </a:r>
            <a:r>
              <a:rPr lang="en-US" altLang="zh-CN" sz="1800" dirty="0" smtClean="0"/>
              <a:t>checks are</a:t>
            </a:r>
            <a:r>
              <a:rPr lang="en-US" altLang="zh-CN" sz="1800" b="1" dirty="0" smtClean="0"/>
              <a:t> </a:t>
            </a:r>
            <a:r>
              <a:rPr lang="en-US" altLang="zh-CN" sz="1800" b="1" dirty="0" smtClean="0"/>
              <a:t>aligned </a:t>
            </a:r>
            <a:r>
              <a:rPr lang="en-US" altLang="zh-CN" sz="1800" dirty="0" smtClean="0"/>
              <a:t>with VTM 2.0.1</a:t>
            </a:r>
          </a:p>
          <a:p>
            <a:pPr lvl="1"/>
            <a:r>
              <a:rPr lang="en-US" altLang="zh-CN" sz="1800" b="1" dirty="0" smtClean="0"/>
              <a:t>Line buffer constrain</a:t>
            </a:r>
            <a:r>
              <a:rPr lang="en-US" altLang="zh-CN" sz="1800" dirty="0" smtClean="0"/>
              <a:t> considered for CUs </a:t>
            </a:r>
            <a:r>
              <a:rPr lang="en-US" altLang="zh-CN" sz="1800" dirty="0" smtClean="0"/>
              <a:t>at</a:t>
            </a:r>
            <a:r>
              <a:rPr lang="en-US" altLang="zh-CN" sz="1800" dirty="0" smtClean="0"/>
              <a:t> </a:t>
            </a:r>
            <a:r>
              <a:rPr lang="en-US" altLang="zh-CN" sz="1800" smtClean="0"/>
              <a:t>CTU </a:t>
            </a:r>
            <a:r>
              <a:rPr lang="en-US" altLang="zh-CN" sz="1800" smtClean="0"/>
              <a:t>boundaries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Limited #checks: 3 more in MPM and 1 more in non-MPM w/o mask table</a:t>
            </a:r>
          </a:p>
          <a:p>
            <a:endParaRPr lang="en-US" altLang="zh-CN" sz="1800" b="1" dirty="0" smtClean="0"/>
          </a:p>
          <a:p>
            <a:r>
              <a:rPr lang="en-US" altLang="zh-CN" sz="1800" b="1" dirty="0" smtClean="0"/>
              <a:t>-0.32% </a:t>
            </a:r>
            <a:r>
              <a:rPr lang="en-US" altLang="zh-CN" sz="1800" b="1" dirty="0"/>
              <a:t>coding gain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for AI without encoding/decoding </a:t>
            </a:r>
            <a:r>
              <a:rPr lang="en-US" altLang="zh-CN" sz="1800" dirty="0" smtClean="0"/>
              <a:t>increase</a:t>
            </a:r>
          </a:p>
          <a:p>
            <a:r>
              <a:rPr lang="en-US" altLang="zh-CN" sz="1800" dirty="0" smtClean="0"/>
              <a:t>Thanks to </a:t>
            </a:r>
            <a:r>
              <a:rPr lang="en-US" altLang="zh-CN" sz="1800" b="1" dirty="0" err="1" smtClean="0"/>
              <a:t>Tencent</a:t>
            </a:r>
            <a:r>
              <a:rPr lang="en-US" altLang="zh-CN" sz="1800" dirty="0" smtClean="0"/>
              <a:t> for the cross check</a:t>
            </a:r>
            <a:endParaRPr lang="en-US" altLang="zh-CN" sz="1800" dirty="0" smtClean="0"/>
          </a:p>
          <a:p>
            <a:endParaRPr lang="en-US" altLang="zh-CN" sz="1800" dirty="0"/>
          </a:p>
          <a:p>
            <a:r>
              <a:rPr lang="en-US" altLang="zh-CN" sz="1800" dirty="0" smtClean="0">
                <a:solidFill>
                  <a:srgbClr val="C00000"/>
                </a:solidFill>
              </a:rPr>
              <a:t>We suggest to adopt the proposed </a:t>
            </a:r>
            <a:r>
              <a:rPr lang="en-US" altLang="zh-CN" sz="1800" dirty="0" smtClean="0">
                <a:solidFill>
                  <a:srgbClr val="C00000"/>
                </a:solidFill>
              </a:rPr>
              <a:t>Intra mode signaling method to VVC</a:t>
            </a:r>
            <a:endParaRPr lang="en-US" altLang="zh-CN" sz="1800" dirty="0" smtClean="0">
              <a:solidFill>
                <a:srgbClr val="C00000"/>
              </a:solidFill>
            </a:endParaRPr>
          </a:p>
          <a:p>
            <a:endParaRPr lang="en-US" altLang="zh-CN" sz="1500" dirty="0" smtClean="0"/>
          </a:p>
          <a:p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80053157\AppData\Roaming\eSpace_Desktop\UserData\b80053157\imagefiles\F4EE32CA-EED9-41DF-B9B8-E75AE1FDE18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9153354" cy="529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09600" y="211877"/>
            <a:ext cx="6850062" cy="630238"/>
          </a:xfrm>
          <a:prstGeom prst="rect">
            <a:avLst/>
          </a:prstGeom>
        </p:spPr>
        <p:txBody>
          <a:bodyPr/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altLang="zh-CN" kern="0" dirty="0" smtClean="0"/>
              <a:t>Backup slides: counting checks (I)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05047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80053157\AppData\Roaming\eSpace_Desktop\UserData\b80053157\imagefiles\BD45B971-987A-4105-9F33-DF005AE9939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25099"/>
            <a:ext cx="8482584" cy="3641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09600" y="381000"/>
            <a:ext cx="6850062" cy="630238"/>
          </a:xfrm>
          <a:prstGeom prst="rect">
            <a:avLst/>
          </a:prstGeom>
        </p:spPr>
        <p:txBody>
          <a:bodyPr/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altLang="zh-CN" kern="0" dirty="0" smtClean="0"/>
              <a:t>Backup slides: counting checks (II)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5970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193065</TotalTime>
  <Words>810</Words>
  <Application>Microsoft Office PowerPoint</Application>
  <PresentationFormat>On-screen Show (4:3)</PresentationFormat>
  <Paragraphs>219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7" baseType="lpstr">
      <vt:lpstr>ＭＳ Ｐゴシック</vt:lpstr>
      <vt:lpstr>ＭＳ Ｐゴシック</vt:lpstr>
      <vt:lpstr>宋体</vt:lpstr>
      <vt:lpstr>Arial</vt:lpstr>
      <vt:lpstr>Calibri</vt:lpstr>
      <vt:lpstr>Calibri Light</vt:lpstr>
      <vt:lpstr>DengXian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A simple 6-MPM list construction with truncated binary coding for non-MPM signaling (Combined Test L0222))</vt:lpstr>
      <vt:lpstr>Prior art: Intra mode signaling in VTM 2.0.1</vt:lpstr>
      <vt:lpstr>Proposed method</vt:lpstr>
      <vt:lpstr>Proposed method: other highlights</vt:lpstr>
      <vt:lpstr>Experimental Results</vt:lpstr>
      <vt:lpstr>Summary &amp; Conclusion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9352</cp:revision>
  <dcterms:created xsi:type="dcterms:W3CDTF">2005-06-03T02:22:32Z</dcterms:created>
  <dcterms:modified xsi:type="dcterms:W3CDTF">2018-10-04T02:20:11Z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