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89" r:id="rId2"/>
    <p:sldId id="2054" r:id="rId3"/>
    <p:sldId id="2055" r:id="rId4"/>
    <p:sldId id="2059" r:id="rId5"/>
    <p:sldId id="2057" r:id="rId6"/>
    <p:sldId id="2058" r:id="rId7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3F4F"/>
    <a:srgbClr val="FFC7CE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15" d="100"/>
          <a:sy n="115" d="100"/>
        </p:scale>
        <p:origin x="802" y="7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04/10/2018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10/4/2018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JVET-L0208 – Technicolor</a:t>
            </a:r>
            <a:br>
              <a:rPr lang="en-US" sz="2000" b="1" dirty="0"/>
            </a:br>
            <a:r>
              <a:rPr lang="en-US" sz="2000" b="1" dirty="0"/>
              <a:t>Multiple shapes prediction unit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2543719"/>
          </a:xfrm>
        </p:spPr>
        <p:txBody>
          <a:bodyPr wrap="square">
            <a:spAutoFit/>
          </a:bodyPr>
          <a:lstStyle/>
          <a:p>
            <a:r>
              <a:rPr lang="fr-FR" dirty="0" err="1">
                <a:cs typeface="Arial"/>
              </a:rPr>
              <a:t>Built</a:t>
            </a:r>
            <a:r>
              <a:rPr lang="fr-FR" dirty="0">
                <a:cs typeface="Arial"/>
              </a:rPr>
              <a:t> on top of CE10.3.1.b test</a:t>
            </a:r>
            <a:endParaRPr lang="en-US" dirty="0">
              <a:cs typeface="Arial"/>
            </a:endParaRPr>
          </a:p>
          <a:p>
            <a:pPr lvl="1"/>
            <a:endParaRPr lang="fr-FR" sz="1400" dirty="0">
              <a:cs typeface="Arial"/>
            </a:endParaRPr>
          </a:p>
          <a:p>
            <a:pPr lvl="1"/>
            <a:r>
              <a:rPr lang="fr-FR" sz="1400" dirty="0">
                <a:cs typeface="Arial"/>
              </a:rPr>
              <a:t>New merge mode </a:t>
            </a:r>
            <a:r>
              <a:rPr lang="fr-FR" sz="1400" dirty="0" err="1">
                <a:cs typeface="Arial"/>
              </a:rPr>
              <a:t>with</a:t>
            </a:r>
            <a:r>
              <a:rPr lang="fr-FR" sz="1400" dirty="0">
                <a:cs typeface="Arial"/>
              </a:rPr>
              <a:t> </a:t>
            </a:r>
            <a:r>
              <a:rPr lang="fr-FR" sz="1400" dirty="0" err="1">
                <a:cs typeface="Arial"/>
              </a:rPr>
              <a:t>triangular</a:t>
            </a:r>
            <a:r>
              <a:rPr lang="fr-FR" sz="1400" dirty="0">
                <a:cs typeface="Arial"/>
              </a:rPr>
              <a:t> </a:t>
            </a:r>
            <a:r>
              <a:rPr lang="fr-FR" sz="1400" dirty="0" err="1">
                <a:cs typeface="Arial"/>
              </a:rPr>
              <a:t>Prediction</a:t>
            </a:r>
            <a:r>
              <a:rPr lang="fr-FR" sz="1400" dirty="0">
                <a:cs typeface="Arial"/>
              </a:rPr>
              <a:t> Unit</a:t>
            </a:r>
          </a:p>
          <a:p>
            <a:pPr lvl="2"/>
            <a:endParaRPr lang="fr-FR" sz="1400" dirty="0">
              <a:cs typeface="Arial"/>
            </a:endParaRPr>
          </a:p>
          <a:p>
            <a:pPr lvl="2"/>
            <a:endParaRPr lang="en-US" sz="1400" dirty="0">
              <a:cs typeface="Arial"/>
            </a:endParaRPr>
          </a:p>
          <a:p>
            <a:pPr lvl="1"/>
            <a:r>
              <a:rPr lang="fr-FR" sz="1400" dirty="0">
                <a:cs typeface="Arial"/>
              </a:rPr>
              <a:t>Uni-</a:t>
            </a:r>
            <a:r>
              <a:rPr lang="fr-FR" sz="1400" dirty="0" err="1">
                <a:cs typeface="Arial"/>
              </a:rPr>
              <a:t>prediction</a:t>
            </a:r>
            <a:r>
              <a:rPr lang="fr-FR" sz="1400" dirty="0">
                <a:cs typeface="Arial"/>
              </a:rPr>
              <a:t> candidate </a:t>
            </a:r>
            <a:r>
              <a:rPr lang="fr-FR" sz="1400" dirty="0" err="1">
                <a:cs typeface="Arial"/>
              </a:rPr>
              <a:t>list</a:t>
            </a:r>
            <a:endParaRPr lang="fr-FR" sz="1400" dirty="0">
              <a:cs typeface="Arial"/>
            </a:endParaRPr>
          </a:p>
          <a:p>
            <a:pPr lvl="1"/>
            <a:endParaRPr lang="en-US" sz="1400" dirty="0">
              <a:cs typeface="Arial"/>
            </a:endParaRPr>
          </a:p>
          <a:p>
            <a:pPr lvl="1"/>
            <a:r>
              <a:rPr lang="fr-FR" sz="1400" dirty="0">
                <a:cs typeface="Arial"/>
              </a:rPr>
              <a:t>Adaptive </a:t>
            </a:r>
            <a:r>
              <a:rPr lang="fr-FR" sz="1400" dirty="0" err="1">
                <a:cs typeface="Arial"/>
              </a:rPr>
              <a:t>weighting</a:t>
            </a:r>
            <a:r>
              <a:rPr lang="fr-FR" sz="1400" dirty="0">
                <a:cs typeface="Arial"/>
              </a:rPr>
              <a:t> on the </a:t>
            </a:r>
            <a:r>
              <a:rPr lang="fr-FR" sz="1400" dirty="0" err="1">
                <a:cs typeface="Arial"/>
              </a:rPr>
              <a:t>edges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Reminder CE10.3.1.b test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B231F1-026F-4861-AD03-0D8A1863E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368" y="1066700"/>
            <a:ext cx="2104221" cy="124045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63142A4-3517-4443-BEC1-B376C4582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665" y="2836349"/>
            <a:ext cx="3325910" cy="1959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67D65-1A61-4DA9-BAA2-0074C94EC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Simplified </a:t>
            </a:r>
            <a:r>
              <a:rPr lang="en-US" dirty="0" err="1">
                <a:cs typeface="Arial"/>
              </a:rPr>
              <a:t>weigthing</a:t>
            </a:r>
            <a:r>
              <a:rPr lang="en-US" dirty="0">
                <a:cs typeface="Arial"/>
              </a:rPr>
              <a:t> process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D547A2-BD7A-4D6C-A490-080C7E210A7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435" y="788932"/>
            <a:ext cx="4981070" cy="2019342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5222F0-E771-4F94-99D0-4B3E3A88B1A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446" y="3005826"/>
            <a:ext cx="5034059" cy="2137674"/>
          </a:xfrm>
          <a:prstGeom prst="rect">
            <a:avLst/>
          </a:prstGeom>
          <a:noFill/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D11A5FC-7D34-4F1B-AADB-07095B786411}"/>
              </a:ext>
            </a:extLst>
          </p:cNvPr>
          <p:cNvSpPr txBox="1">
            <a:spLocks/>
          </p:cNvSpPr>
          <p:nvPr/>
        </p:nvSpPr>
        <p:spPr bwMode="auto">
          <a:xfrm>
            <a:off x="203090" y="665121"/>
            <a:ext cx="3471036" cy="3179790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fr-FR" sz="1400" dirty="0">
              <a:cs typeface="Arial"/>
            </a:endParaRPr>
          </a:p>
          <a:p>
            <a:pPr lvl="1"/>
            <a:endParaRPr lang="en-US" sz="1400" dirty="0">
              <a:cs typeface="Arial"/>
            </a:endParaRPr>
          </a:p>
          <a:p>
            <a:pPr lvl="1"/>
            <a:r>
              <a:rPr lang="en-US" sz="1400" dirty="0">
                <a:cs typeface="Arial"/>
              </a:rPr>
              <a:t>CE10.3.1b: Shifting and clipping done for each </a:t>
            </a:r>
            <a:r>
              <a:rPr lang="en-US" sz="1400" dirty="0" err="1">
                <a:cs typeface="Arial"/>
              </a:rPr>
              <a:t>uni</a:t>
            </a:r>
            <a:r>
              <a:rPr lang="en-US" sz="1400" dirty="0">
                <a:cs typeface="Arial"/>
              </a:rPr>
              <a:t>-prediction</a:t>
            </a:r>
          </a:p>
          <a:p>
            <a:pPr lvl="2"/>
            <a:endParaRPr lang="en-US" sz="1400" dirty="0">
              <a:cs typeface="Arial"/>
            </a:endParaRPr>
          </a:p>
          <a:p>
            <a:pPr lvl="2"/>
            <a:endParaRPr lang="en-US" sz="1400" dirty="0">
              <a:cs typeface="Arial"/>
            </a:endParaRPr>
          </a:p>
          <a:p>
            <a:pPr lvl="1"/>
            <a:endParaRPr lang="fr-FR" sz="1400" dirty="0">
              <a:cs typeface="Arial"/>
            </a:endParaRPr>
          </a:p>
          <a:p>
            <a:pPr marL="0" lvl="1" indent="0">
              <a:buNone/>
            </a:pPr>
            <a:endParaRPr lang="fr-FR" sz="1400" dirty="0">
              <a:cs typeface="Arial"/>
            </a:endParaRPr>
          </a:p>
          <a:p>
            <a:pPr lvl="1"/>
            <a:endParaRPr lang="en-US" sz="1400" dirty="0">
              <a:cs typeface="Arial"/>
            </a:endParaRPr>
          </a:p>
          <a:p>
            <a:pPr lvl="1"/>
            <a:r>
              <a:rPr lang="en-US" sz="1400" dirty="0">
                <a:cs typeface="Arial"/>
              </a:rPr>
              <a:t>Proposed: Shifting and clipping done after weighting as in bi-prediction</a:t>
            </a:r>
          </a:p>
        </p:txBody>
      </p:sp>
    </p:spTree>
    <p:extLst>
      <p:ext uri="{BB962C8B-B14F-4D97-AF65-F5344CB8AC3E}">
        <p14:creationId xmlns:p14="http://schemas.microsoft.com/office/powerpoint/2010/main" val="293455654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67D65-1A61-4DA9-BAA2-0074C94EC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Simplified </a:t>
            </a:r>
            <a:r>
              <a:rPr lang="en-US" dirty="0" err="1">
                <a:cs typeface="Arial"/>
              </a:rPr>
              <a:t>weigthing</a:t>
            </a:r>
            <a:r>
              <a:rPr lang="en-US" dirty="0">
                <a:cs typeface="Arial"/>
              </a:rPr>
              <a:t> process on top of CE10.3.1b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D11A5FC-7D34-4F1B-AADB-07095B786411}"/>
              </a:ext>
            </a:extLst>
          </p:cNvPr>
          <p:cNvSpPr txBox="1">
            <a:spLocks/>
          </p:cNvSpPr>
          <p:nvPr/>
        </p:nvSpPr>
        <p:spPr bwMode="auto">
          <a:xfrm>
            <a:off x="381001" y="659333"/>
            <a:ext cx="3471036" cy="1579352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1400" dirty="0">
                <a:cs typeface="Arial"/>
              </a:rPr>
              <a:t>Over CE10.3.1.b (VTM2.0.1)</a:t>
            </a:r>
            <a:endParaRPr lang="en-US" sz="1400" dirty="0">
              <a:cs typeface="Arial"/>
            </a:endParaRPr>
          </a:p>
          <a:p>
            <a:pPr lvl="2"/>
            <a:endParaRPr lang="en-US" sz="1400" dirty="0">
              <a:cs typeface="Arial"/>
            </a:endParaRPr>
          </a:p>
          <a:p>
            <a:pPr lvl="1"/>
            <a:endParaRPr lang="fr-FR" sz="1400" dirty="0">
              <a:cs typeface="Arial"/>
            </a:endParaRPr>
          </a:p>
          <a:p>
            <a:pPr marL="0" lvl="1" indent="0">
              <a:buNone/>
            </a:pPr>
            <a:endParaRPr lang="fr-FR" sz="1400" dirty="0">
              <a:cs typeface="Arial"/>
            </a:endParaRPr>
          </a:p>
          <a:p>
            <a:pPr lvl="1"/>
            <a:endParaRPr lang="en-US" sz="1400" dirty="0">
              <a:cs typeface="Arial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077F8D-95DC-434D-9F54-C424B2C2A9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667561"/>
              </p:ext>
            </p:extLst>
          </p:nvPr>
        </p:nvGraphicFramePr>
        <p:xfrm>
          <a:off x="2005530" y="1229773"/>
          <a:ext cx="4406899" cy="161925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351138187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48910700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42426954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71438424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97034573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9530192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68777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VTM-2.0.1(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vtm.cfg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837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8063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6289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8107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5022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545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8045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4307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466918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04607C4-DA2C-406F-B496-7D1DA5D4B3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962327"/>
              </p:ext>
            </p:extLst>
          </p:nvPr>
        </p:nvGraphicFramePr>
        <p:xfrm>
          <a:off x="2005531" y="3259841"/>
          <a:ext cx="4406899" cy="161925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296135432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80312238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249395144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47845143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51071154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1020078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35572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VTM-2.0.1(vtm.cfg)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47749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8865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808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739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62244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0434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7102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1512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648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71695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67D65-1A61-4DA9-BAA2-0074C94EC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Multiple </a:t>
            </a:r>
            <a:r>
              <a:rPr lang="fr-FR" dirty="0" err="1"/>
              <a:t>shapes</a:t>
            </a:r>
            <a:r>
              <a:rPr lang="fr-FR" dirty="0"/>
              <a:t> </a:t>
            </a:r>
            <a:r>
              <a:rPr lang="fr-FR" dirty="0" err="1"/>
              <a:t>prediction</a:t>
            </a:r>
            <a:r>
              <a:rPr lang="fr-FR" dirty="0"/>
              <a:t> unit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6FCDF5-CF8A-48AF-B1B6-54D9FAE5F51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362" y="909743"/>
            <a:ext cx="3763997" cy="3914886"/>
          </a:xfrm>
          <a:prstGeom prst="rect">
            <a:avLst/>
          </a:prstGeom>
          <a:noFill/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BCE694E-0C72-48A0-9504-DF953EE821E2}"/>
              </a:ext>
            </a:extLst>
          </p:cNvPr>
          <p:cNvSpPr txBox="1">
            <a:spLocks/>
          </p:cNvSpPr>
          <p:nvPr/>
        </p:nvSpPr>
        <p:spPr bwMode="auto">
          <a:xfrm>
            <a:off x="203090" y="665121"/>
            <a:ext cx="3471036" cy="1004836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Proposed shapes</a:t>
            </a:r>
          </a:p>
          <a:p>
            <a:pPr lvl="1"/>
            <a:r>
              <a:rPr lang="fr-FR" sz="1400" dirty="0" err="1">
                <a:cs typeface="Arial"/>
              </a:rPr>
              <a:t>Syntax</a:t>
            </a:r>
            <a:r>
              <a:rPr lang="fr-FR" sz="1400" dirty="0">
                <a:cs typeface="Arial"/>
              </a:rPr>
              <a:t> </a:t>
            </a:r>
            <a:r>
              <a:rPr lang="fr-FR" sz="1400" dirty="0" err="1">
                <a:cs typeface="Arial"/>
              </a:rPr>
              <a:t>is</a:t>
            </a:r>
            <a:r>
              <a:rPr lang="fr-FR" sz="1400" dirty="0">
                <a:cs typeface="Arial"/>
              </a:rPr>
              <a:t> </a:t>
            </a:r>
            <a:r>
              <a:rPr lang="fr-FR" sz="1400" dirty="0" err="1">
                <a:cs typeface="Arial"/>
              </a:rPr>
              <a:t>modified</a:t>
            </a:r>
            <a:r>
              <a:rPr lang="fr-FR" sz="1400" dirty="0">
                <a:cs typeface="Arial"/>
              </a:rPr>
              <a:t> to </a:t>
            </a:r>
            <a:r>
              <a:rPr lang="fr-FR" sz="1400" dirty="0" err="1">
                <a:cs typeface="Arial"/>
              </a:rPr>
              <a:t>separate</a:t>
            </a:r>
            <a:r>
              <a:rPr lang="fr-FR" sz="1400" dirty="0">
                <a:cs typeface="Arial"/>
              </a:rPr>
              <a:t> </a:t>
            </a:r>
            <a:r>
              <a:rPr lang="fr-FR" sz="1400" dirty="0" err="1">
                <a:cs typeface="Arial"/>
              </a:rPr>
              <a:t>shape</a:t>
            </a:r>
            <a:r>
              <a:rPr lang="fr-FR" sz="1400" dirty="0">
                <a:cs typeface="Arial"/>
              </a:rPr>
              <a:t> </a:t>
            </a:r>
            <a:r>
              <a:rPr lang="fr-FR" sz="1400" dirty="0" err="1">
                <a:cs typeface="Arial"/>
              </a:rPr>
              <a:t>coding</a:t>
            </a:r>
            <a:r>
              <a:rPr lang="fr-FR" sz="1400" dirty="0">
                <a:cs typeface="Arial"/>
              </a:rPr>
              <a:t> and motion </a:t>
            </a:r>
            <a:r>
              <a:rPr lang="fr-FR" sz="1400" dirty="0" err="1">
                <a:cs typeface="Arial"/>
              </a:rPr>
              <a:t>vector</a:t>
            </a:r>
            <a:r>
              <a:rPr lang="fr-FR" sz="1400" dirty="0">
                <a:cs typeface="Arial"/>
              </a:rPr>
              <a:t> </a:t>
            </a:r>
            <a:r>
              <a:rPr lang="fr-FR" sz="1400" dirty="0" err="1">
                <a:cs typeface="Arial"/>
              </a:rPr>
              <a:t>predictors</a:t>
            </a:r>
            <a:endParaRPr lang="en-US" sz="1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073573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67D65-1A61-4DA9-BAA2-0074C94EC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r>
              <a:rPr lang="fr-FR" dirty="0"/>
              <a:t> of </a:t>
            </a:r>
            <a:r>
              <a:rPr lang="fr-FR" dirty="0" err="1"/>
              <a:t>simplified</a:t>
            </a:r>
            <a:r>
              <a:rPr lang="fr-FR" dirty="0"/>
              <a:t> </a:t>
            </a:r>
            <a:r>
              <a:rPr lang="fr-FR" dirty="0" err="1"/>
              <a:t>weighting</a:t>
            </a:r>
            <a:r>
              <a:rPr lang="fr-FR" dirty="0"/>
              <a:t> process + multiple </a:t>
            </a:r>
            <a:r>
              <a:rPr lang="fr-FR" dirty="0" err="1"/>
              <a:t>shapes</a:t>
            </a:r>
            <a:r>
              <a:rPr lang="fr-FR" dirty="0"/>
              <a:t> 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E964195-6C89-41A0-8592-5BC6690E5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671344"/>
              </p:ext>
            </p:extLst>
          </p:nvPr>
        </p:nvGraphicFramePr>
        <p:xfrm>
          <a:off x="2138053" y="715203"/>
          <a:ext cx="4406899" cy="161925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197600695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08386804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4692493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585178053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45799838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1449971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7289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VTM-2.0.1(vtm.cfg)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12188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6862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931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317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23708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2813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5095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8821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725363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CB3F4E-626A-43E2-A5FE-16ABFD772A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23438"/>
              </p:ext>
            </p:extLst>
          </p:nvPr>
        </p:nvGraphicFramePr>
        <p:xfrm>
          <a:off x="2138053" y="2901812"/>
          <a:ext cx="4406899" cy="161925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372697979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02887915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93677864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217636313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580089004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25740317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8228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VTM-2.0.1(vtm.cfg)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40328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549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62349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18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1911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2456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43965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38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5255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191302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491</Words>
  <Application>Microsoft Office PowerPoint</Application>
  <PresentationFormat>On-screen Show (16:9)</PresentationFormat>
  <Paragraphs>222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JVET-L0208 – Technicolor Multiple shapes prediction unit</vt:lpstr>
      <vt:lpstr>Reminder CE10.3.1.b test</vt:lpstr>
      <vt:lpstr>Simplified weigthing process</vt:lpstr>
      <vt:lpstr>Simplified weigthing process on top of CE10.3.1b</vt:lpstr>
      <vt:lpstr>Multiple shapes prediction unit</vt:lpstr>
      <vt:lpstr>Results of simplified weighting process + multiple shapes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2018-10-04T21:58:42Z</dcterms:modified>
</cp:coreProperties>
</file>