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689" r:id="rId2"/>
    <p:sldId id="1882" r:id="rId3"/>
    <p:sldId id="1883" r:id="rId4"/>
    <p:sldId id="1884" r:id="rId5"/>
    <p:sldId id="1885" r:id="rId6"/>
    <p:sldId id="1870" r:id="rId7"/>
    <p:sldId id="1886" r:id="rId8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99" d="100"/>
          <a:sy n="99" d="100"/>
        </p:scale>
        <p:origin x="749" y="72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04/10/2018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452952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53228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10/4/2018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CE4-related: LIC with reduced memory buffer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JVET-L0203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Oct. 2018</a:t>
            </a:r>
          </a:p>
          <a:p>
            <a:r>
              <a:rPr lang="fr-FR" sz="900" dirty="0">
                <a:latin typeface="Trebuchet MS" pitchFamily="34" charset="0"/>
              </a:rPr>
              <a:t>P. Bordes, </a:t>
            </a:r>
            <a:r>
              <a:rPr lang="fr-FR" sz="900" dirty="0" err="1">
                <a:latin typeface="Trebuchet MS" pitchFamily="34" charset="0"/>
              </a:rPr>
              <a:t>F.Le</a:t>
            </a:r>
            <a:r>
              <a:rPr lang="fr-FR" sz="900" dirty="0">
                <a:latin typeface="Trebuchet MS" pitchFamily="34" charset="0"/>
              </a:rPr>
              <a:t> </a:t>
            </a:r>
            <a:r>
              <a:rPr lang="fr-FR" sz="900" dirty="0" err="1">
                <a:latin typeface="Trebuchet MS" pitchFamily="34" charset="0"/>
              </a:rPr>
              <a:t>Leannec</a:t>
            </a:r>
            <a:endParaRPr lang="fr-FR" sz="9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 memory bandwidth increase</a:t>
            </a:r>
            <a:r>
              <a:rPr lang="fr-FR" dirty="0"/>
              <a:t>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/>
              <a:t>LIC in BMS</a:t>
            </a:r>
          </a:p>
          <a:p>
            <a:pPr lvl="2"/>
            <a:r>
              <a:rPr lang="en-US" sz="1400" dirty="0"/>
              <a:t>LIC increases memory bandwidth :</a:t>
            </a:r>
          </a:p>
          <a:p>
            <a:pPr lvl="3"/>
            <a:r>
              <a:rPr lang="en-US" sz="1400" dirty="0"/>
              <a:t>additional access to reference frame samples </a:t>
            </a:r>
          </a:p>
          <a:p>
            <a:pPr lvl="3"/>
            <a:r>
              <a:rPr lang="en-US" sz="1400" dirty="0"/>
              <a:t>Additional access to reconstructed neighboring samples</a:t>
            </a:r>
          </a:p>
          <a:p>
            <a:pPr lvl="2"/>
            <a:r>
              <a:rPr lang="en-US" sz="1400" dirty="0"/>
              <a:t>Worst-case for one CTU (all blocks 4x4 bi-</a:t>
            </a:r>
            <a:r>
              <a:rPr lang="en-US" sz="1400" dirty="0" err="1"/>
              <a:t>pred</a:t>
            </a:r>
            <a:r>
              <a:rPr lang="en-US" sz="1400" dirty="0"/>
              <a:t>):</a:t>
            </a:r>
            <a:endParaRPr lang="en-US" sz="1400" i="1" dirty="0"/>
          </a:p>
          <a:p>
            <a:pPr lvl="3"/>
            <a:r>
              <a:rPr lang="en-US" sz="1400" dirty="0"/>
              <a:t>Current CU: access to 2 x { 32 x 128 x 2 (vertical) + 32 x 128 x 2 (horizontal) } = 32768 bytes</a:t>
            </a:r>
            <a:endParaRPr lang="en-US" sz="1400" i="1" dirty="0"/>
          </a:p>
          <a:p>
            <a:pPr lvl="3"/>
            <a:r>
              <a:rPr lang="fr-FR" sz="1400" dirty="0"/>
              <a:t>Reference </a:t>
            </a:r>
            <a:r>
              <a:rPr lang="fr-FR" sz="1400" dirty="0" err="1"/>
              <a:t>pictures</a:t>
            </a:r>
            <a:r>
              <a:rPr lang="fr-FR" sz="1400" dirty="0"/>
              <a:t>: </a:t>
            </a:r>
            <a:r>
              <a:rPr lang="en-US" sz="1400" dirty="0"/>
              <a:t>access to 32 x 128 x 2 (vertical) + 32 x 128 x 2 (horizontal) =  32768 bytes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BD8821B-E38B-445D-ABCF-7E51E1CAE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653368"/>
              </p:ext>
            </p:extLst>
          </p:nvPr>
        </p:nvGraphicFramePr>
        <p:xfrm>
          <a:off x="1102188" y="2768604"/>
          <a:ext cx="7141236" cy="184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Visio" r:id="rId3" imgW="9590800" imgH="2472447" progId="Visio.Drawing.11">
                  <p:embed/>
                </p:oleObj>
              </mc:Choice>
              <mc:Fallback>
                <p:oleObj name="Visio" r:id="rId3" imgW="9590800" imgH="247244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2188" y="2768604"/>
                        <a:ext cx="7141236" cy="1843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LIC memory bandwidth increase</a:t>
            </a:r>
            <a:r>
              <a:rPr lang="fr-FR" dirty="0"/>
              <a:t>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/>
              <a:t>LIC in BMS</a:t>
            </a:r>
          </a:p>
          <a:p>
            <a:pPr lvl="2"/>
            <a:r>
              <a:rPr lang="en-US" sz="1400" dirty="0"/>
              <a:t>LIC increases memory bandwidth :</a:t>
            </a:r>
          </a:p>
          <a:p>
            <a:pPr lvl="3"/>
            <a:r>
              <a:rPr lang="en-US" sz="1400" dirty="0"/>
              <a:t>additional access to reference frame samples </a:t>
            </a:r>
          </a:p>
          <a:p>
            <a:pPr lvl="3"/>
            <a:r>
              <a:rPr lang="en-US" sz="1400" dirty="0"/>
              <a:t>Additional access to reconstructed neighboring samples</a:t>
            </a:r>
          </a:p>
          <a:p>
            <a:pPr lvl="2"/>
            <a:r>
              <a:rPr lang="en-US" sz="1400" dirty="0"/>
              <a:t>Worst-case for one CTU (all 32x32 blocks of size 4x4 bi-</a:t>
            </a:r>
            <a:r>
              <a:rPr lang="en-US" sz="1400" dirty="0" err="1"/>
              <a:t>pred</a:t>
            </a:r>
            <a:r>
              <a:rPr lang="en-US" sz="1400" dirty="0"/>
              <a:t>):</a:t>
            </a:r>
            <a:endParaRPr lang="en-US" sz="1400" i="1" dirty="0"/>
          </a:p>
          <a:p>
            <a:pPr lvl="3"/>
            <a:r>
              <a:rPr lang="en-US" sz="1400" dirty="0"/>
              <a:t>Current CU: access to 32x32 x { 4 x 2comp (vertical) + 4 x 2comp (horizontal) } = 32768 x 10-bits</a:t>
            </a:r>
            <a:endParaRPr lang="en-US" sz="1400" i="1" dirty="0"/>
          </a:p>
          <a:p>
            <a:pPr lvl="3"/>
            <a:r>
              <a:rPr lang="fr-FR" sz="1400" dirty="0"/>
              <a:t>Reference </a:t>
            </a:r>
            <a:r>
              <a:rPr lang="fr-FR" sz="1400" dirty="0" err="1"/>
              <a:t>pictures</a:t>
            </a:r>
            <a:r>
              <a:rPr lang="fr-FR" sz="1400" dirty="0"/>
              <a:t>: 2ref x </a:t>
            </a:r>
            <a:r>
              <a:rPr lang="en-US" sz="1400" dirty="0"/>
              <a:t>32768 bytes                    </a:t>
            </a:r>
            <a:r>
              <a:rPr lang="en-US" sz="1400" b="1" u="sng" dirty="0"/>
              <a:t>total = 491520 bits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5E552FE-4E90-4A8A-BF90-B71A4C87D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670449"/>
              </p:ext>
            </p:extLst>
          </p:nvPr>
        </p:nvGraphicFramePr>
        <p:xfrm>
          <a:off x="6678623" y="2986322"/>
          <a:ext cx="1605221" cy="1797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Visio" r:id="rId4" imgW="3713572" imgH="4157136" progId="Visio.Drawing.11">
                  <p:embed/>
                </p:oleObj>
              </mc:Choice>
              <mc:Fallback>
                <p:oleObj name="Visio" r:id="rId4" imgW="3713572" imgH="415713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78623" y="2986322"/>
                        <a:ext cx="1605221" cy="1797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9A53821-0ED1-486D-94A6-954D4C37DD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156" y="2890927"/>
            <a:ext cx="5441943" cy="2064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LIC method</a:t>
            </a:r>
            <a:r>
              <a:rPr lang="fr-FR" dirty="0"/>
              <a:t>	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Proposed</a:t>
            </a:r>
            <a:r>
              <a:rPr lang="fr-FR" sz="1400" b="1" dirty="0"/>
              <a:t> LIC </a:t>
            </a:r>
            <a:r>
              <a:rPr lang="fr-FR" sz="1400" b="1" dirty="0" err="1"/>
              <a:t>method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Computes LIC parameters after CU reconstruction (inspired from JVET-K0118) :</a:t>
            </a:r>
          </a:p>
          <a:p>
            <a:pPr lvl="3"/>
            <a:r>
              <a:rPr lang="en-US" sz="1400" dirty="0"/>
              <a:t>All LIC parameters (LICP) stored in one line of 32 LICP + one column of 32 LICP  </a:t>
            </a:r>
          </a:p>
          <a:p>
            <a:pPr lvl="3"/>
            <a:r>
              <a:rPr lang="en-US" sz="1400" dirty="0"/>
              <a:t>No more access to </a:t>
            </a:r>
            <a:r>
              <a:rPr lang="en-US" sz="1400"/>
              <a:t>outside CU reference</a:t>
            </a:r>
            <a:r>
              <a:rPr lang="en-US" sz="1400" dirty="0"/>
              <a:t>/reconstructed neighboring samples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D2B2F00-A755-4368-B180-9F171F7B1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2" y="21217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3FF8DA2-EF23-4E4F-9D8F-338D604CB6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152621"/>
              </p:ext>
            </p:extLst>
          </p:nvPr>
        </p:nvGraphicFramePr>
        <p:xfrm>
          <a:off x="1376664" y="2025249"/>
          <a:ext cx="6517551" cy="294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Visio" r:id="rId4" imgW="8206639" imgH="3704347" progId="Visio.Drawing.11">
                  <p:embed/>
                </p:oleObj>
              </mc:Choice>
              <mc:Fallback>
                <p:oleObj name="Visio" r:id="rId4" imgW="8206639" imgH="370434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6664" y="2025249"/>
                        <a:ext cx="6517551" cy="2941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14848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LIC method</a:t>
            </a:r>
            <a:r>
              <a:rPr lang="fr-FR" dirty="0"/>
              <a:t>						JVET_L0203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</p:spPr>
        <p:txBody>
          <a:bodyPr numCol="1" anchor="ctr"/>
          <a:lstStyle/>
          <a:p>
            <a:pPr lvl="1"/>
            <a:r>
              <a:rPr lang="fr-FR" sz="1400" b="1" dirty="0" err="1"/>
              <a:t>Proposed</a:t>
            </a:r>
            <a:r>
              <a:rPr lang="fr-FR" sz="1400" b="1" dirty="0"/>
              <a:t> LIC </a:t>
            </a:r>
            <a:r>
              <a:rPr lang="fr-FR" sz="1400" b="1" dirty="0" err="1"/>
              <a:t>method</a:t>
            </a:r>
            <a:r>
              <a:rPr lang="fr-FR" sz="1400" b="1" dirty="0"/>
              <a:t>:</a:t>
            </a:r>
          </a:p>
          <a:p>
            <a:pPr lvl="2"/>
            <a:r>
              <a:rPr lang="en-US" sz="1400" dirty="0"/>
              <a:t>Computes LIC parameters after CU reconstruction (inspired from JVET-K0118) :</a:t>
            </a:r>
          </a:p>
          <a:p>
            <a:pPr lvl="3"/>
            <a:r>
              <a:rPr lang="en-US" sz="1400" dirty="0"/>
              <a:t>All LIC parameters (LICP) stored in one line of 32 LICP + one column of 32 LICP  </a:t>
            </a:r>
          </a:p>
          <a:p>
            <a:pPr lvl="3"/>
            <a:r>
              <a:rPr lang="en-US" sz="1400" dirty="0"/>
              <a:t>No more access to reference/reconstructed neighboring samples</a:t>
            </a:r>
          </a:p>
          <a:p>
            <a:pPr lvl="2"/>
            <a:r>
              <a:rPr lang="en-US" sz="1400" dirty="0"/>
              <a:t>Worst-case for one CTU in RA :</a:t>
            </a:r>
            <a:endParaRPr lang="en-US" sz="1400" i="1" dirty="0"/>
          </a:p>
          <a:p>
            <a:pPr lvl="3"/>
            <a:r>
              <a:rPr lang="en-US" sz="1400" dirty="0"/>
              <a:t>LICP size = refs(2) x { weight (8-bits) + offset(11-bits) } = 38-bits</a:t>
            </a:r>
          </a:p>
          <a:p>
            <a:pPr lvl="3"/>
            <a:r>
              <a:rPr lang="en-US" sz="1400" dirty="0"/>
              <a:t>Memory = { 32 x 3comp x LICP (vertical) + 32 x 3comp x LICP (horizontal) } </a:t>
            </a:r>
          </a:p>
          <a:p>
            <a:pPr marL="361950" lvl="3" indent="0">
              <a:buNone/>
            </a:pPr>
            <a:endParaRPr lang="en-US" sz="1400" b="1" u="sng" dirty="0"/>
          </a:p>
          <a:p>
            <a:pPr marL="361950" lvl="3" indent="0">
              <a:buNone/>
            </a:pPr>
            <a:r>
              <a:rPr lang="en-US" sz="1400" b="1" dirty="0"/>
              <a:t>			</a:t>
            </a:r>
            <a:r>
              <a:rPr lang="en-US" sz="1400" b="1" u="sng" dirty="0"/>
              <a:t>Total = 7296 bits</a:t>
            </a:r>
            <a:endParaRPr lang="en-US" sz="1400" dirty="0"/>
          </a:p>
          <a:p>
            <a:pPr marL="0" lvl="1" indent="0">
              <a:buNone/>
            </a:pP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D2B2F00-A755-4368-B180-9F171F7B1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12" y="21217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151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LIC </a:t>
            </a:r>
            <a:r>
              <a:rPr lang="fr-FR" dirty="0" err="1"/>
              <a:t>method</a:t>
            </a:r>
            <a:r>
              <a:rPr lang="fr-FR" dirty="0"/>
              <a:t> (VTM-2.0.1 &amp; BMS-2.0.1)			JVET_L0203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897983-1556-4150-8E41-07F5CD53B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6" y="798686"/>
            <a:ext cx="6554804" cy="17626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C2C77E-F83F-43A2-AA07-585C314F6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06" y="2677145"/>
            <a:ext cx="6554804" cy="1801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3D6EC07-F058-4ECB-A3CC-7E4CFEEF220E}"/>
              </a:ext>
            </a:extLst>
          </p:cNvPr>
          <p:cNvSpPr txBox="1"/>
          <p:nvPr/>
        </p:nvSpPr>
        <p:spPr>
          <a:xfrm>
            <a:off x="2047911" y="4594252"/>
            <a:ext cx="50481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>
                <a:latin typeface="Trebuchet MS" pitchFamily="34" charset="0"/>
              </a:rPr>
              <a:t>Cross-check JVT-L0503 (</a:t>
            </a:r>
            <a:r>
              <a:rPr lang="fr-FR" sz="1400" i="1" dirty="0" err="1">
                <a:latin typeface="Trebuchet MS" pitchFamily="34" charset="0"/>
              </a:rPr>
              <a:t>InterDigital</a:t>
            </a:r>
            <a:r>
              <a:rPr lang="fr-FR" sz="1400" i="1" dirty="0">
                <a:latin typeface="Trebuchet MS" pitchFamily="34" charset="0"/>
              </a:rPr>
              <a:t>) &amp; JVT-L0569 (Samsung)</a:t>
            </a:r>
            <a:endParaRPr lang="en-US" sz="1400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1635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LIC </a:t>
            </a:r>
            <a:r>
              <a:rPr lang="fr-FR" dirty="0" err="1"/>
              <a:t>method</a:t>
            </a:r>
            <a:r>
              <a:rPr lang="fr-FR" dirty="0"/>
              <a:t> + </a:t>
            </a:r>
            <a:r>
              <a:rPr lang="fr-FR" dirty="0" err="1"/>
              <a:t>GBi</a:t>
            </a:r>
            <a:r>
              <a:rPr lang="fr-FR" dirty="0"/>
              <a:t> (RA - VTM-2.1rc1)			JVET_L0203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262DC-FA3B-4255-AA95-52B1E5E2F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07" y="783817"/>
            <a:ext cx="6554804" cy="17720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366366-F47E-4B1C-B533-D044339F6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6907" y="2710001"/>
            <a:ext cx="6554804" cy="195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7867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358</Words>
  <Application>Microsoft Office PowerPoint</Application>
  <PresentationFormat>On-screen Show (16:9)</PresentationFormat>
  <Paragraphs>59</Paragraphs>
  <Slides>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2013_Technicolor</vt:lpstr>
      <vt:lpstr>Visio</vt:lpstr>
      <vt:lpstr>CE4-related: LIC with reduced memory buffer</vt:lpstr>
      <vt:lpstr>LIC memory bandwidth increase     JVET_L0203</vt:lpstr>
      <vt:lpstr>LIC memory bandwidth increase     JVET_L0203</vt:lpstr>
      <vt:lpstr>Proposed LIC method      JVET_L0203</vt:lpstr>
      <vt:lpstr>Proposed LIC method      JVET_L0203</vt:lpstr>
      <vt:lpstr>Proposed LIC method (VTM-2.0.1 &amp; BMS-2.0.1)   JVET_L0203</vt:lpstr>
      <vt:lpstr>Proposed LIC method + GBi (RA - VTM-2.1rc1)   JVET_L0203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2018-10-04T07:24:55Z</dcterms:modified>
</cp:coreProperties>
</file>