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6" r:id="rId2"/>
    <p:sldId id="257" r:id="rId3"/>
    <p:sldId id="296" r:id="rId4"/>
    <p:sldId id="294" r:id="rId5"/>
    <p:sldId id="295" r:id="rId6"/>
    <p:sldId id="301" r:id="rId7"/>
    <p:sldId id="298" r:id="rId8"/>
    <p:sldId id="300" r:id="rId9"/>
    <p:sldId id="299" r:id="rId10"/>
    <p:sldId id="302" r:id="rId11"/>
    <p:sldId id="303" r:id="rId12"/>
    <p:sldId id="304" r:id="rId13"/>
    <p:sldId id="305" r:id="rId14"/>
    <p:sldId id="293" r:id="rId15"/>
    <p:sldId id="281"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E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7" d="100"/>
          <a:sy n="87" d="100"/>
        </p:scale>
        <p:origin x="1071"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DA151-B0D9-4B2D-A86B-A88511C6F0B0}" type="datetimeFigureOut">
              <a:rPr lang="en-US" smtClean="0"/>
              <a:t>10/5/2018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2479DA-1B4D-44CF-9387-17ECC772346D}" type="slidenum">
              <a:rPr lang="en-US" smtClean="0"/>
              <a:t>‹#›</a:t>
            </a:fld>
            <a:endParaRPr lang="en-US"/>
          </a:p>
        </p:txBody>
      </p:sp>
    </p:spTree>
    <p:extLst>
      <p:ext uri="{BB962C8B-B14F-4D97-AF65-F5344CB8AC3E}">
        <p14:creationId xmlns:p14="http://schemas.microsoft.com/office/powerpoint/2010/main" val="4695817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479DA-1B4D-44CF-9387-17ECC772346D}" type="slidenum">
              <a:rPr lang="en-US" smtClean="0"/>
              <a:t>1</a:t>
            </a:fld>
            <a:endParaRPr lang="en-US"/>
          </a:p>
        </p:txBody>
      </p:sp>
    </p:spTree>
    <p:extLst>
      <p:ext uri="{BB962C8B-B14F-4D97-AF65-F5344CB8AC3E}">
        <p14:creationId xmlns:p14="http://schemas.microsoft.com/office/powerpoint/2010/main" val="38444908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6" descr="3.jp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43438" y="357188"/>
            <a:ext cx="2101850" cy="139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2.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81251" y="357190"/>
            <a:ext cx="2119313" cy="140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2876" y="357190"/>
            <a:ext cx="2125663" cy="141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4.jpg"/>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858001" y="357188"/>
            <a:ext cx="2111375" cy="140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IttiamLogo_2479X820TransparentBackground (1).png"/>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3429000" y="2601913"/>
            <a:ext cx="22860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0" y="3630625"/>
            <a:ext cx="9144000" cy="941385"/>
          </a:xfrm>
        </p:spPr>
        <p:txBody>
          <a:bodyPr/>
          <a:lstStyle>
            <a:lvl1pPr>
              <a:defRPr b="1"/>
            </a:lvl1pPr>
          </a:lstStyle>
          <a:p>
            <a:r>
              <a:rPr lang="en-US" smtClean="0"/>
              <a:t>Click to edit Master title style</a:t>
            </a:r>
            <a:endParaRPr lang="en-IN" dirty="0"/>
          </a:p>
        </p:txBody>
      </p:sp>
      <p:sp>
        <p:nvSpPr>
          <p:cNvPr id="3" name="Subtitle 2"/>
          <p:cNvSpPr>
            <a:spLocks noGrp="1"/>
          </p:cNvSpPr>
          <p:nvPr>
            <p:ph type="subTitle" idx="1"/>
          </p:nvPr>
        </p:nvSpPr>
        <p:spPr>
          <a:xfrm>
            <a:off x="1371600" y="4672018"/>
            <a:ext cx="6400800" cy="757246"/>
          </a:xfrm>
        </p:spPr>
        <p:txBody>
          <a:bodyPr>
            <a:normAutofit/>
          </a:bodyPr>
          <a:lstStyle>
            <a:lvl1pPr marL="0" indent="0" algn="ctr">
              <a:buNone/>
              <a:defRPr sz="2100">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IN" dirty="0"/>
          </a:p>
        </p:txBody>
      </p:sp>
      <p:sp>
        <p:nvSpPr>
          <p:cNvPr id="9" name="Date Placeholder 3"/>
          <p:cNvSpPr>
            <a:spLocks noGrp="1"/>
          </p:cNvSpPr>
          <p:nvPr>
            <p:ph type="dt" sz="half" idx="10"/>
          </p:nvPr>
        </p:nvSpPr>
        <p:spPr>
          <a:xfrm>
            <a:off x="1" y="6492877"/>
            <a:ext cx="928688" cy="365125"/>
          </a:xfrm>
        </p:spPr>
        <p:txBody>
          <a:bodyPr/>
          <a:lstStyle>
            <a:lvl1pPr>
              <a:defRPr/>
            </a:lvl1pPr>
          </a:lstStyle>
          <a:p>
            <a:fld id="{851D17D6-13B7-4A8D-88B0-007964A1A4CB}" type="datetime1">
              <a:rPr lang="en-US" smtClean="0"/>
              <a:t>10/5/2018</a:t>
            </a:fld>
            <a:endParaRPr lang="en-US"/>
          </a:p>
        </p:txBody>
      </p:sp>
      <p:sp>
        <p:nvSpPr>
          <p:cNvPr id="10" name="Footer Placeholder 4"/>
          <p:cNvSpPr>
            <a:spLocks noGrp="1"/>
          </p:cNvSpPr>
          <p:nvPr>
            <p:ph type="ftr" sz="quarter" idx="11"/>
          </p:nvPr>
        </p:nvSpPr>
        <p:spPr>
          <a:xfrm>
            <a:off x="0" y="6492877"/>
            <a:ext cx="9144000" cy="365125"/>
          </a:xfrm>
        </p:spPr>
        <p:txBody>
          <a:bodyPr/>
          <a:lstStyle>
            <a:lvl1pPr>
              <a:buClr>
                <a:schemeClr val="bg1"/>
              </a:buClr>
              <a:buFont typeface="Calibri" pitchFamily="34" charset="0"/>
              <a:buChar char="©"/>
              <a:defRPr sz="825" dirty="0" smtClean="0">
                <a:solidFill>
                  <a:schemeClr val="bg1"/>
                </a:solidFill>
              </a:defRPr>
            </a:lvl1pPr>
          </a:lstStyle>
          <a:p>
            <a:endParaRPr lang="en-US"/>
          </a:p>
        </p:txBody>
      </p:sp>
      <p:sp>
        <p:nvSpPr>
          <p:cNvPr id="11" name="Slide Number Placeholder 5"/>
          <p:cNvSpPr>
            <a:spLocks noGrp="1"/>
          </p:cNvSpPr>
          <p:nvPr>
            <p:ph type="sldNum" sz="quarter" idx="12"/>
          </p:nvPr>
        </p:nvSpPr>
        <p:spPr>
          <a:xfrm>
            <a:off x="8101014" y="6492877"/>
            <a:ext cx="1042987" cy="365125"/>
          </a:xfrm>
        </p:spPr>
        <p:txBody>
          <a:bodyPr/>
          <a:lstStyle>
            <a:lvl1pPr>
              <a:defRPr sz="825"/>
            </a:lvl1pPr>
          </a:lstStyle>
          <a:p>
            <a:fld id="{5B7AB1B2-3D26-4D21-BF33-5EC3BF3AD76C}" type="slidenum">
              <a:rPr lang="en-US" smtClean="0"/>
              <a:t>‹#›</a:t>
            </a:fld>
            <a:endParaRPr lang="en-US"/>
          </a:p>
        </p:txBody>
      </p:sp>
    </p:spTree>
    <p:extLst>
      <p:ext uri="{BB962C8B-B14F-4D97-AF65-F5344CB8AC3E}">
        <p14:creationId xmlns:p14="http://schemas.microsoft.com/office/powerpoint/2010/main" val="3498113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4" name="Rectangle 3"/>
          <p:cNvSpPr/>
          <p:nvPr/>
        </p:nvSpPr>
        <p:spPr>
          <a:xfrm flipV="1">
            <a:off x="642939" y="714375"/>
            <a:ext cx="8501062" cy="71438"/>
          </a:xfrm>
          <a:prstGeom prst="rect">
            <a:avLst/>
          </a:prstGeom>
          <a:solidFill>
            <a:srgbClr val="C93D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1350" dirty="0"/>
          </a:p>
        </p:txBody>
      </p:sp>
      <p:pic>
        <p:nvPicPr>
          <p:cNvPr id="5" name="Picture 7" descr="IttiamLogo_2479X820TransparentBackground (1).pn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072438" y="255588"/>
            <a:ext cx="952500"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txBox="1">
            <a:spLocks/>
          </p:cNvSpPr>
          <p:nvPr/>
        </p:nvSpPr>
        <p:spPr>
          <a:xfrm>
            <a:off x="485775" y="-142875"/>
            <a:ext cx="8229600" cy="1143000"/>
          </a:xfrm>
          <a:prstGeom prst="rect">
            <a:avLst/>
          </a:prstGeom>
        </p:spPr>
        <p:txBody>
          <a:bodyPr anchor="ctr">
            <a:normAutofit/>
          </a:bodyPr>
          <a:lstStyle>
            <a:lvl1pPr algn="l">
              <a:defRPr sz="2800" b="1">
                <a:solidFill>
                  <a:srgbClr val="6F6F6F"/>
                </a:solidFill>
                <a:latin typeface="Arial" pitchFamily="34" charset="0"/>
                <a:cs typeface="Arial" pitchFamily="34" charset="0"/>
              </a:defRPr>
            </a:lvl1pPr>
          </a:lstStyle>
          <a:p>
            <a:pPr fontAlgn="auto">
              <a:spcAft>
                <a:spcPts val="0"/>
              </a:spcAft>
              <a:defRPr/>
            </a:pPr>
            <a:r>
              <a:rPr lang="en-US" sz="2100" dirty="0" smtClean="0">
                <a:ea typeface="+mj-ea"/>
              </a:rPr>
              <a:t>Click to edit Master title style</a:t>
            </a:r>
            <a:endParaRPr lang="en-IN" sz="2100" dirty="0" smtClean="0">
              <a:ea typeface="+mj-ea"/>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dirty="0"/>
          </a:p>
        </p:txBody>
      </p:sp>
      <p:sp>
        <p:nvSpPr>
          <p:cNvPr id="7" name="Footer Placeholder 4"/>
          <p:cNvSpPr>
            <a:spLocks noGrp="1"/>
          </p:cNvSpPr>
          <p:nvPr>
            <p:ph type="ftr" sz="quarter" idx="10"/>
          </p:nvPr>
        </p:nvSpPr>
        <p:spPr>
          <a:xfrm>
            <a:off x="0" y="6492877"/>
            <a:ext cx="9144000" cy="365125"/>
          </a:xfrm>
        </p:spPr>
        <p:txBody>
          <a:bodyPr/>
          <a:lstStyle>
            <a:lvl1pPr>
              <a:buFont typeface="Calibri" pitchFamily="34" charset="0"/>
              <a:buChar char="©"/>
              <a:defRPr dirty="0" smtClean="0">
                <a:solidFill>
                  <a:srgbClr val="6F6F6F"/>
                </a:solidFill>
              </a:defRPr>
            </a:lvl1pPr>
          </a:lstStyle>
          <a:p>
            <a:endParaRPr lang="en-US"/>
          </a:p>
        </p:txBody>
      </p:sp>
      <p:sp>
        <p:nvSpPr>
          <p:cNvPr id="8" name="Slide Number Placeholder 5"/>
          <p:cNvSpPr>
            <a:spLocks noGrp="1"/>
          </p:cNvSpPr>
          <p:nvPr>
            <p:ph type="sldNum" sz="quarter" idx="11"/>
          </p:nvPr>
        </p:nvSpPr>
        <p:spPr>
          <a:xfrm>
            <a:off x="7429500" y="6492877"/>
            <a:ext cx="1257300" cy="365125"/>
          </a:xfrm>
        </p:spPr>
        <p:txBody>
          <a:bodyPr/>
          <a:lstStyle>
            <a:lvl1pPr>
              <a:defRPr>
                <a:solidFill>
                  <a:srgbClr val="6F6F6F"/>
                </a:solidFill>
              </a:defRPr>
            </a:lvl1pPr>
          </a:lstStyle>
          <a:p>
            <a:fld id="{5B7AB1B2-3D26-4D21-BF33-5EC3BF3AD76C}" type="slidenum">
              <a:rPr lang="en-US" smtClean="0"/>
              <a:t>‹#›</a:t>
            </a:fld>
            <a:endParaRPr lang="en-US"/>
          </a:p>
        </p:txBody>
      </p:sp>
    </p:spTree>
    <p:extLst>
      <p:ext uri="{BB962C8B-B14F-4D97-AF65-F5344CB8AC3E}">
        <p14:creationId xmlns:p14="http://schemas.microsoft.com/office/powerpoint/2010/main" val="1863048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6" descr="IttiamLogo_2479X820TransparentBackground (1).pn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072438" y="327025"/>
            <a:ext cx="952500"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ooter Placeholder 4"/>
          <p:cNvSpPr txBox="1">
            <a:spLocks/>
          </p:cNvSpPr>
          <p:nvPr/>
        </p:nvSpPr>
        <p:spPr>
          <a:xfrm>
            <a:off x="0" y="6500815"/>
            <a:ext cx="9144000" cy="365125"/>
          </a:xfrm>
          <a:prstGeom prst="rect">
            <a:avLst/>
          </a:prstGeom>
        </p:spPr>
        <p:txBody>
          <a:bodyPr anchor="ctr"/>
          <a:lstStyle>
            <a:lvl1pPr>
              <a:defRPr>
                <a:solidFill>
                  <a:srgbClr val="6F6F6F"/>
                </a:solidFill>
              </a:defRPr>
            </a:lvl1pPr>
          </a:lstStyle>
          <a:p>
            <a:pPr algn="ctr" fontAlgn="auto">
              <a:spcBef>
                <a:spcPts val="0"/>
              </a:spcBef>
              <a:spcAft>
                <a:spcPts val="0"/>
              </a:spcAft>
              <a:buFont typeface="Calibri" pitchFamily="34" charset="0"/>
              <a:buChar char="©"/>
              <a:defRPr/>
            </a:pPr>
            <a:r>
              <a:rPr lang="en-IN" sz="900" dirty="0" smtClean="0">
                <a:latin typeface="+mn-lt"/>
                <a:cs typeface="+mn-cs"/>
              </a:rPr>
              <a:t>Copyright 2015 Ittiam Systems | Ittiam Proprietary | www.ittiam.com </a:t>
            </a:r>
          </a:p>
        </p:txBody>
      </p:sp>
      <p:sp>
        <p:nvSpPr>
          <p:cNvPr id="6" name="Slide Number Placeholder 5"/>
          <p:cNvSpPr txBox="1">
            <a:spLocks/>
          </p:cNvSpPr>
          <p:nvPr/>
        </p:nvSpPr>
        <p:spPr>
          <a:xfrm>
            <a:off x="7429500" y="6500815"/>
            <a:ext cx="1257300" cy="365125"/>
          </a:xfrm>
          <a:prstGeom prst="rect">
            <a:avLst/>
          </a:prstGeom>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a:fld id="{C7EE8E95-70E5-46A4-AB57-4DEB5278868D}" type="slidenum">
              <a:rPr lang="en-IN" altLang="en-US" sz="900">
                <a:solidFill>
                  <a:srgbClr val="6F6F6F"/>
                </a:solidFill>
              </a:rPr>
              <a:pPr algn="r"/>
              <a:t>‹#›</a:t>
            </a:fld>
            <a:endParaRPr lang="en-IN" altLang="en-US" sz="900" dirty="0">
              <a:solidFill>
                <a:srgbClr val="6F6F6F"/>
              </a:solidFill>
            </a:endParaRPr>
          </a:p>
        </p:txBody>
      </p:sp>
      <p:sp>
        <p:nvSpPr>
          <p:cNvPr id="2" name="Vertical Title 1"/>
          <p:cNvSpPr>
            <a:spLocks noGrp="1"/>
          </p:cNvSpPr>
          <p:nvPr>
            <p:ph type="title" orient="vert"/>
          </p:nvPr>
        </p:nvSpPr>
        <p:spPr>
          <a:xfrm>
            <a:off x="6629400" y="274640"/>
            <a:ext cx="2057400" cy="5851525"/>
          </a:xfrm>
        </p:spPr>
        <p:txBody>
          <a:bodyPr vert="eaVert">
            <a:normAutofit/>
          </a:bodyPr>
          <a:lstStyle>
            <a:lvl1pPr>
              <a:defRPr sz="2100">
                <a:solidFill>
                  <a:srgbClr val="6F6F6F"/>
                </a:solidFill>
                <a:latin typeface="Arial" pitchFamily="34" charset="0"/>
                <a:cs typeface="Arial" pitchFamily="34" charset="0"/>
              </a:defRPr>
            </a:lvl1pPr>
          </a:lstStyle>
          <a:p>
            <a:r>
              <a:rPr lang="en-US" smtClean="0"/>
              <a:t>Click to edit Master title style</a:t>
            </a:r>
            <a:endParaRPr lang="en-IN" dirty="0"/>
          </a:p>
        </p:txBody>
      </p:sp>
      <p:sp>
        <p:nvSpPr>
          <p:cNvPr id="3" name="Vertical Text Placeholder 2"/>
          <p:cNvSpPr>
            <a:spLocks noGrp="1"/>
          </p:cNvSpPr>
          <p:nvPr>
            <p:ph type="body" orient="vert" idx="1"/>
          </p:nvPr>
        </p:nvSpPr>
        <p:spPr>
          <a:xfrm>
            <a:off x="457200" y="274640"/>
            <a:ext cx="6019800" cy="5851525"/>
          </a:xfrm>
        </p:spPr>
        <p:txBody>
          <a:bodyPr vert="eaVert"/>
          <a:lstStyle>
            <a:lvl1pPr>
              <a:buClr>
                <a:srgbClr val="C00000"/>
              </a:buClr>
              <a:buFont typeface="Wingdings" pitchFamily="2" charset="2"/>
              <a:buChar char="§"/>
              <a:defRPr>
                <a:solidFill>
                  <a:srgbClr val="6F6F6F"/>
                </a:solidFill>
              </a:defRPr>
            </a:lvl1pPr>
            <a:lvl2pPr>
              <a:buClr>
                <a:srgbClr val="C00000"/>
              </a:buClr>
              <a:buFont typeface="Wingdings" pitchFamily="2" charset="2"/>
              <a:buChar char="§"/>
              <a:defRPr>
                <a:solidFill>
                  <a:srgbClr val="6F6F6F"/>
                </a:solidFill>
              </a:defRPr>
            </a:lvl2pPr>
            <a:lvl3pPr>
              <a:buClr>
                <a:srgbClr val="C00000"/>
              </a:buClr>
              <a:buFont typeface="Wingdings" pitchFamily="2" charset="2"/>
              <a:buChar char="§"/>
              <a:defRPr>
                <a:solidFill>
                  <a:srgbClr val="6F6F6F"/>
                </a:solidFill>
              </a:defRPr>
            </a:lvl3pPr>
            <a:lvl4pPr>
              <a:buClr>
                <a:srgbClr val="C00000"/>
              </a:buClr>
              <a:buFont typeface="Wingdings" pitchFamily="2" charset="2"/>
              <a:buChar char="§"/>
              <a:defRPr>
                <a:solidFill>
                  <a:srgbClr val="6F6F6F"/>
                </a:solidFill>
              </a:defRPr>
            </a:lvl4pPr>
            <a:lvl5pPr>
              <a:buClr>
                <a:srgbClr val="C00000"/>
              </a:buClr>
              <a:buFont typeface="Wingdings" pitchFamily="2" charset="2"/>
              <a:buChar char="§"/>
              <a:defRPr>
                <a:solidFill>
                  <a:srgbClr val="6F6F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dirty="0"/>
          </a:p>
        </p:txBody>
      </p:sp>
    </p:spTree>
    <p:extLst>
      <p:ext uri="{BB962C8B-B14F-4D97-AF65-F5344CB8AC3E}">
        <p14:creationId xmlns:p14="http://schemas.microsoft.com/office/powerpoint/2010/main" val="4081966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Rectangle 3"/>
          <p:cNvSpPr/>
          <p:nvPr/>
        </p:nvSpPr>
        <p:spPr>
          <a:xfrm flipV="1">
            <a:off x="642939" y="714375"/>
            <a:ext cx="8501062" cy="71438"/>
          </a:xfrm>
          <a:prstGeom prst="rect">
            <a:avLst/>
          </a:prstGeom>
          <a:solidFill>
            <a:srgbClr val="C93D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1350" dirty="0"/>
          </a:p>
        </p:txBody>
      </p:sp>
      <p:pic>
        <p:nvPicPr>
          <p:cNvPr id="5" name="Picture 7" descr="IttiamLogo_2479X820TransparentBackground (1).pn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072438" y="255588"/>
            <a:ext cx="952500"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lvl1pPr>
              <a:buClr>
                <a:srgbClr val="C93D2E"/>
              </a:buClr>
              <a:buFont typeface="Wingdings" pitchFamily="2" charset="2"/>
              <a:buChar char="§"/>
              <a:defRPr sz="1800" b="0">
                <a:solidFill>
                  <a:srgbClr val="6F6F6F"/>
                </a:solidFill>
                <a:latin typeface="Arial" pitchFamily="34" charset="0"/>
                <a:cs typeface="Arial" pitchFamily="34" charset="0"/>
              </a:defRPr>
            </a:lvl1pPr>
            <a:lvl2pPr>
              <a:buClr>
                <a:srgbClr val="C93D2E"/>
              </a:buClr>
              <a:buFont typeface="Wingdings" pitchFamily="2" charset="2"/>
              <a:buChar char="§"/>
              <a:defRPr sz="1650" b="0">
                <a:solidFill>
                  <a:srgbClr val="6F6F6F"/>
                </a:solidFill>
                <a:latin typeface="Arial" pitchFamily="34" charset="0"/>
                <a:cs typeface="Arial" pitchFamily="34" charset="0"/>
              </a:defRPr>
            </a:lvl2pPr>
            <a:lvl3pPr>
              <a:buClr>
                <a:srgbClr val="C93D2E"/>
              </a:buClr>
              <a:buFont typeface="Wingdings" pitchFamily="2" charset="2"/>
              <a:buChar char="§"/>
              <a:defRPr sz="1500" b="0">
                <a:solidFill>
                  <a:srgbClr val="6F6F6F"/>
                </a:solidFill>
                <a:latin typeface="Arial" pitchFamily="34" charset="0"/>
                <a:cs typeface="Arial" pitchFamily="34" charset="0"/>
              </a:defRPr>
            </a:lvl3pPr>
            <a:lvl4pPr>
              <a:buClr>
                <a:srgbClr val="C93D2E"/>
              </a:buClr>
              <a:buFont typeface="Wingdings" pitchFamily="2" charset="2"/>
              <a:buChar char="§"/>
              <a:defRPr sz="1350" b="0">
                <a:solidFill>
                  <a:srgbClr val="6F6F6F"/>
                </a:solidFill>
              </a:defRPr>
            </a:lvl4pPr>
            <a:lvl5pPr>
              <a:buClr>
                <a:srgbClr val="C93D2E"/>
              </a:buClr>
              <a:buFont typeface="Wingdings" pitchFamily="2" charset="2"/>
              <a:buChar char="§"/>
              <a:defRPr sz="1200" b="0">
                <a:solidFill>
                  <a:srgbClr val="6F6F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dirty="0"/>
          </a:p>
        </p:txBody>
      </p:sp>
      <p:sp>
        <p:nvSpPr>
          <p:cNvPr id="12" name="Title 1"/>
          <p:cNvSpPr>
            <a:spLocks noGrp="1"/>
          </p:cNvSpPr>
          <p:nvPr>
            <p:ph type="title"/>
          </p:nvPr>
        </p:nvSpPr>
        <p:spPr>
          <a:xfrm>
            <a:off x="485804" y="-142900"/>
            <a:ext cx="8229600" cy="1143000"/>
          </a:xfrm>
        </p:spPr>
        <p:txBody>
          <a:bodyPr>
            <a:normAutofit/>
          </a:bodyPr>
          <a:lstStyle>
            <a:lvl1pPr algn="l">
              <a:defRPr sz="2100" b="1">
                <a:solidFill>
                  <a:srgbClr val="6F6F6F"/>
                </a:solidFill>
                <a:latin typeface="Arial" pitchFamily="34" charset="0"/>
                <a:cs typeface="Arial" pitchFamily="34" charset="0"/>
              </a:defRPr>
            </a:lvl1pPr>
          </a:lstStyle>
          <a:p>
            <a:r>
              <a:rPr lang="en-US" smtClean="0"/>
              <a:t>Click to edit Master title style</a:t>
            </a:r>
            <a:endParaRPr lang="en-IN" dirty="0"/>
          </a:p>
        </p:txBody>
      </p:sp>
      <p:sp>
        <p:nvSpPr>
          <p:cNvPr id="6" name="Date Placeholder 3"/>
          <p:cNvSpPr>
            <a:spLocks noGrp="1"/>
          </p:cNvSpPr>
          <p:nvPr>
            <p:ph type="dt" sz="half" idx="10"/>
          </p:nvPr>
        </p:nvSpPr>
        <p:spPr/>
        <p:txBody>
          <a:bodyPr/>
          <a:lstStyle>
            <a:lvl1pPr>
              <a:defRPr/>
            </a:lvl1pPr>
          </a:lstStyle>
          <a:p>
            <a:fld id="{1FFA0CF0-A320-4423-81CD-58AE6F94CE0C}" type="datetime1">
              <a:rPr lang="en-US" smtClean="0"/>
              <a:t>10/5/2018</a:t>
            </a:fld>
            <a:endParaRPr lang="en-US"/>
          </a:p>
        </p:txBody>
      </p:sp>
      <p:sp>
        <p:nvSpPr>
          <p:cNvPr id="7" name="Footer Placeholder 4"/>
          <p:cNvSpPr>
            <a:spLocks noGrp="1"/>
          </p:cNvSpPr>
          <p:nvPr>
            <p:ph type="ftr" sz="quarter" idx="11"/>
          </p:nvPr>
        </p:nvSpPr>
        <p:spPr>
          <a:xfrm>
            <a:off x="0" y="6356352"/>
            <a:ext cx="9144000" cy="365125"/>
          </a:xfrm>
        </p:spPr>
        <p:txBody>
          <a:bodyPr/>
          <a:lstStyle>
            <a:lvl1pPr>
              <a:buFont typeface="Calibri" pitchFamily="34" charset="0"/>
              <a:buChar char="©"/>
              <a:defRPr dirty="0" smtClean="0">
                <a:solidFill>
                  <a:srgbClr val="6F6F6F"/>
                </a:solidFill>
              </a:defRPr>
            </a:lvl1pPr>
          </a:lstStyle>
          <a:p>
            <a:endParaRPr lang="en-US"/>
          </a:p>
        </p:txBody>
      </p:sp>
      <p:sp>
        <p:nvSpPr>
          <p:cNvPr id="8" name="Slide Number Placeholder 5"/>
          <p:cNvSpPr>
            <a:spLocks noGrp="1"/>
          </p:cNvSpPr>
          <p:nvPr>
            <p:ph type="sldNum" sz="quarter" idx="12"/>
          </p:nvPr>
        </p:nvSpPr>
        <p:spPr>
          <a:xfrm>
            <a:off x="7429500" y="6356352"/>
            <a:ext cx="1257300" cy="365125"/>
          </a:xfrm>
        </p:spPr>
        <p:txBody>
          <a:bodyPr/>
          <a:lstStyle>
            <a:lvl1pPr>
              <a:defRPr>
                <a:solidFill>
                  <a:srgbClr val="6F6F6F"/>
                </a:solidFill>
              </a:defRPr>
            </a:lvl1pPr>
          </a:lstStyle>
          <a:p>
            <a:fld id="{5B7AB1B2-3D26-4D21-BF33-5EC3BF3AD76C}" type="slidenum">
              <a:rPr lang="en-US" smtClean="0"/>
              <a:t>‹#›</a:t>
            </a:fld>
            <a:endParaRPr lang="en-US"/>
          </a:p>
        </p:txBody>
      </p:sp>
    </p:spTree>
    <p:extLst>
      <p:ext uri="{BB962C8B-B14F-4D97-AF65-F5344CB8AC3E}">
        <p14:creationId xmlns:p14="http://schemas.microsoft.com/office/powerpoint/2010/main" val="13954792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714375" y="3429000"/>
            <a:ext cx="7143750" cy="46038"/>
          </a:xfrm>
          <a:prstGeom prst="rect">
            <a:avLst/>
          </a:prstGeom>
          <a:solidFill>
            <a:srgbClr val="C93D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1350" dirty="0"/>
          </a:p>
        </p:txBody>
      </p:sp>
      <p:pic>
        <p:nvPicPr>
          <p:cNvPr id="5" name="Picture 7" descr="IttiamLogo_2479X820TransparentBackground (1).pn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072438" y="255588"/>
            <a:ext cx="952500"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42910" y="2786060"/>
            <a:ext cx="7772400" cy="714379"/>
          </a:xfrm>
        </p:spPr>
        <p:txBody>
          <a:bodyPr anchor="t">
            <a:normAutofit/>
          </a:bodyPr>
          <a:lstStyle>
            <a:lvl1pPr algn="l">
              <a:defRPr sz="2100" b="1" cap="none">
                <a:latin typeface="Arial" pitchFamily="34" charset="0"/>
                <a:cs typeface="Arial" pitchFamily="34" charset="0"/>
              </a:defRPr>
            </a:lvl1pPr>
          </a:lstStyle>
          <a:p>
            <a:r>
              <a:rPr lang="en-US" smtClean="0"/>
              <a:t>Click to edit Master title style</a:t>
            </a:r>
            <a:endParaRPr lang="en-IN" dirty="0"/>
          </a:p>
        </p:txBody>
      </p:sp>
      <p:sp>
        <p:nvSpPr>
          <p:cNvPr id="3" name="Text Placeholder 2"/>
          <p:cNvSpPr>
            <a:spLocks noGrp="1"/>
          </p:cNvSpPr>
          <p:nvPr>
            <p:ph type="body" idx="1"/>
          </p:nvPr>
        </p:nvSpPr>
        <p:spPr>
          <a:xfrm>
            <a:off x="657252" y="3643314"/>
            <a:ext cx="7772400" cy="357190"/>
          </a:xfrm>
        </p:spPr>
        <p:txBody>
          <a:bodyPr anchor="b">
            <a:noAutofit/>
          </a:bodyPr>
          <a:lstStyle>
            <a:lvl1pPr marL="0" indent="0">
              <a:buNone/>
              <a:defRPr sz="1350">
                <a:solidFill>
                  <a:schemeClr val="tx1">
                    <a:tint val="75000"/>
                  </a:schemeClr>
                </a:solidFill>
                <a:latin typeface="Arial" pitchFamily="34" charset="0"/>
                <a:cs typeface="Arial" pitchFamily="34" charset="0"/>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6" name="Date Placeholder 3"/>
          <p:cNvSpPr>
            <a:spLocks noGrp="1"/>
          </p:cNvSpPr>
          <p:nvPr>
            <p:ph type="dt" sz="half" idx="10"/>
          </p:nvPr>
        </p:nvSpPr>
        <p:spPr>
          <a:xfrm>
            <a:off x="0" y="6492877"/>
            <a:ext cx="2133600" cy="365125"/>
          </a:xfrm>
        </p:spPr>
        <p:txBody>
          <a:bodyPr/>
          <a:lstStyle>
            <a:lvl1pPr>
              <a:defRPr/>
            </a:lvl1pPr>
          </a:lstStyle>
          <a:p>
            <a:fld id="{6322C73F-1C13-494F-A104-3D372CA0782A}" type="datetime1">
              <a:rPr lang="en-US" smtClean="0"/>
              <a:t>10/5/2018</a:t>
            </a:fld>
            <a:endParaRPr lang="en-US"/>
          </a:p>
        </p:txBody>
      </p:sp>
      <p:sp>
        <p:nvSpPr>
          <p:cNvPr id="7" name="Footer Placeholder 4"/>
          <p:cNvSpPr>
            <a:spLocks noGrp="1"/>
          </p:cNvSpPr>
          <p:nvPr>
            <p:ph type="ftr" sz="quarter" idx="11"/>
          </p:nvPr>
        </p:nvSpPr>
        <p:spPr>
          <a:xfrm>
            <a:off x="0" y="6492877"/>
            <a:ext cx="9144000" cy="365125"/>
          </a:xfrm>
        </p:spPr>
        <p:txBody>
          <a:bodyPr/>
          <a:lstStyle>
            <a:lvl1pPr>
              <a:defRPr dirty="0"/>
            </a:lvl1pPr>
          </a:lstStyle>
          <a:p>
            <a:endParaRPr lang="en-US"/>
          </a:p>
        </p:txBody>
      </p:sp>
      <p:sp>
        <p:nvSpPr>
          <p:cNvPr id="8" name="Slide Number Placeholder 5"/>
          <p:cNvSpPr>
            <a:spLocks noGrp="1"/>
          </p:cNvSpPr>
          <p:nvPr>
            <p:ph type="sldNum" sz="quarter" idx="12"/>
          </p:nvPr>
        </p:nvSpPr>
        <p:spPr>
          <a:xfrm>
            <a:off x="6553200" y="6492877"/>
            <a:ext cx="2590800" cy="365125"/>
          </a:xfrm>
        </p:spPr>
        <p:txBody>
          <a:bodyPr/>
          <a:lstStyle>
            <a:lvl1pPr>
              <a:defRPr/>
            </a:lvl1pPr>
          </a:lstStyle>
          <a:p>
            <a:fld id="{5B7AB1B2-3D26-4D21-BF33-5EC3BF3AD76C}" type="slidenum">
              <a:rPr lang="en-US" smtClean="0"/>
              <a:t>‹#›</a:t>
            </a:fld>
            <a:endParaRPr lang="en-US"/>
          </a:p>
        </p:txBody>
      </p:sp>
    </p:spTree>
    <p:extLst>
      <p:ext uri="{BB962C8B-B14F-4D97-AF65-F5344CB8AC3E}">
        <p14:creationId xmlns:p14="http://schemas.microsoft.com/office/powerpoint/2010/main" val="3594729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 name="Picture 6" descr="IttiamLogo_2479X820TransparentBackground (1).pn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072438" y="255588"/>
            <a:ext cx="952500"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71414"/>
            <a:ext cx="8229600" cy="1143000"/>
          </a:xfrm>
        </p:spPr>
        <p:txBody>
          <a:bodyPr>
            <a:normAutofit/>
          </a:bodyPr>
          <a:lstStyle>
            <a:lvl1pPr>
              <a:defRPr sz="2100" b="1">
                <a:latin typeface="Arial" pitchFamily="34" charset="0"/>
                <a:cs typeface="Arial" pitchFamily="34" charset="0"/>
              </a:defRPr>
            </a:lvl1pPr>
          </a:lstStyle>
          <a:p>
            <a:r>
              <a:rPr lang="en-US" smtClean="0"/>
              <a:t>Click to edit Master title style</a:t>
            </a:r>
            <a:endParaRPr lang="en-IN" dirty="0"/>
          </a:p>
        </p:txBody>
      </p:sp>
      <p:sp>
        <p:nvSpPr>
          <p:cNvPr id="3" name="Content Placeholder 2"/>
          <p:cNvSpPr>
            <a:spLocks noGrp="1"/>
          </p:cNvSpPr>
          <p:nvPr>
            <p:ph sz="half" idx="1"/>
          </p:nvPr>
        </p:nvSpPr>
        <p:spPr>
          <a:xfrm>
            <a:off x="457200" y="1600202"/>
            <a:ext cx="4038600" cy="4525963"/>
          </a:xfrm>
        </p:spPr>
        <p:txBody>
          <a:bodyPr/>
          <a:lstStyle>
            <a:lvl1pPr>
              <a:buNone/>
              <a:defRPr sz="2100" baseline="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p:txBody>
      </p:sp>
      <p:sp>
        <p:nvSpPr>
          <p:cNvPr id="8" name="Content Placeholder 2"/>
          <p:cNvSpPr>
            <a:spLocks noGrp="1"/>
          </p:cNvSpPr>
          <p:nvPr>
            <p:ph sz="half" idx="13"/>
          </p:nvPr>
        </p:nvSpPr>
        <p:spPr>
          <a:xfrm>
            <a:off x="4676804" y="1617681"/>
            <a:ext cx="4038600" cy="4525963"/>
          </a:xfrm>
        </p:spPr>
        <p:txBody>
          <a:bodyPr/>
          <a:lstStyle>
            <a:lvl1pPr>
              <a:buNone/>
              <a:defRPr sz="2100" baseline="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p:txBody>
      </p:sp>
      <p:sp>
        <p:nvSpPr>
          <p:cNvPr id="6" name="Date Placeholder 4"/>
          <p:cNvSpPr>
            <a:spLocks noGrp="1"/>
          </p:cNvSpPr>
          <p:nvPr>
            <p:ph type="dt" sz="half" idx="14"/>
          </p:nvPr>
        </p:nvSpPr>
        <p:spPr/>
        <p:txBody>
          <a:bodyPr/>
          <a:lstStyle>
            <a:lvl1pPr>
              <a:defRPr/>
            </a:lvl1pPr>
          </a:lstStyle>
          <a:p>
            <a:fld id="{999644B7-A591-46CB-8A0C-A20811AEDACA}" type="datetime1">
              <a:rPr lang="en-US" smtClean="0"/>
              <a:t>10/5/2018</a:t>
            </a:fld>
            <a:endParaRPr lang="en-US"/>
          </a:p>
        </p:txBody>
      </p:sp>
      <p:sp>
        <p:nvSpPr>
          <p:cNvPr id="7" name="Footer Placeholder 5"/>
          <p:cNvSpPr>
            <a:spLocks noGrp="1"/>
          </p:cNvSpPr>
          <p:nvPr>
            <p:ph type="ftr" sz="quarter" idx="15"/>
          </p:nvPr>
        </p:nvSpPr>
        <p:spPr>
          <a:xfrm>
            <a:off x="0" y="6356352"/>
            <a:ext cx="9144000" cy="365125"/>
          </a:xfrm>
        </p:spPr>
        <p:txBody>
          <a:bodyPr/>
          <a:lstStyle>
            <a:lvl1pPr>
              <a:defRPr dirty="0"/>
            </a:lvl1pPr>
          </a:lstStyle>
          <a:p>
            <a:endParaRPr lang="en-US"/>
          </a:p>
        </p:txBody>
      </p:sp>
      <p:sp>
        <p:nvSpPr>
          <p:cNvPr id="9" name="Slide Number Placeholder 6"/>
          <p:cNvSpPr>
            <a:spLocks noGrp="1"/>
          </p:cNvSpPr>
          <p:nvPr>
            <p:ph type="sldNum" sz="quarter" idx="16"/>
          </p:nvPr>
        </p:nvSpPr>
        <p:spPr/>
        <p:txBody>
          <a:bodyPr/>
          <a:lstStyle>
            <a:lvl1pPr>
              <a:defRPr/>
            </a:lvl1pPr>
          </a:lstStyle>
          <a:p>
            <a:fld id="{5B7AB1B2-3D26-4D21-BF33-5EC3BF3AD76C}" type="slidenum">
              <a:rPr lang="en-US" smtClean="0"/>
              <a:t>‹#›</a:t>
            </a:fld>
            <a:endParaRPr lang="en-US"/>
          </a:p>
        </p:txBody>
      </p:sp>
    </p:spTree>
    <p:extLst>
      <p:ext uri="{BB962C8B-B14F-4D97-AF65-F5344CB8AC3E}">
        <p14:creationId xmlns:p14="http://schemas.microsoft.com/office/powerpoint/2010/main" val="3920467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7" name="Rectangle 6"/>
          <p:cNvSpPr/>
          <p:nvPr/>
        </p:nvSpPr>
        <p:spPr>
          <a:xfrm flipV="1">
            <a:off x="642939" y="714375"/>
            <a:ext cx="8501062" cy="71438"/>
          </a:xfrm>
          <a:prstGeom prst="rect">
            <a:avLst/>
          </a:prstGeom>
          <a:solidFill>
            <a:srgbClr val="C93D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1350" dirty="0"/>
          </a:p>
        </p:txBody>
      </p:sp>
      <p:pic>
        <p:nvPicPr>
          <p:cNvPr id="8" name="Picture 7" descr="IttiamLogo_2479X820TransparentBackground (1).pn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072438" y="255588"/>
            <a:ext cx="952500"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2"/>
          <p:cNvSpPr>
            <a:spLocks noGrp="1"/>
          </p:cNvSpPr>
          <p:nvPr>
            <p:ph type="body" idx="1"/>
          </p:nvPr>
        </p:nvSpPr>
        <p:spPr>
          <a:xfrm>
            <a:off x="457200" y="1535113"/>
            <a:ext cx="4040188" cy="639762"/>
          </a:xfrm>
        </p:spPr>
        <p:txBody>
          <a:bodyPr anchor="b"/>
          <a:lstStyle>
            <a:lvl1pPr marL="0" indent="0">
              <a:buNone/>
              <a:defRPr sz="1800" b="1">
                <a:solidFill>
                  <a:srgbClr val="6F6F6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solidFill>
                  <a:srgbClr val="6F6F6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buClr>
                <a:schemeClr val="accent1"/>
              </a:buClr>
              <a:buFont typeface="Wingdings" pitchFamily="2" charset="2"/>
              <a:buChar char="§"/>
              <a:defRPr sz="1800">
                <a:solidFill>
                  <a:srgbClr val="6F6F6F"/>
                </a:solidFill>
              </a:defRPr>
            </a:lvl1pPr>
            <a:lvl2pPr>
              <a:buClr>
                <a:schemeClr val="accent1"/>
              </a:buClr>
              <a:buFont typeface="Wingdings" pitchFamily="2" charset="2"/>
              <a:buChar char="§"/>
              <a:defRPr sz="1500">
                <a:solidFill>
                  <a:srgbClr val="6F6F6F"/>
                </a:solidFill>
              </a:defRPr>
            </a:lvl2pPr>
            <a:lvl3pPr>
              <a:buClr>
                <a:schemeClr val="accent1"/>
              </a:buClr>
              <a:buFont typeface="Wingdings" pitchFamily="2" charset="2"/>
              <a:buChar char="§"/>
              <a:defRPr sz="1350">
                <a:solidFill>
                  <a:srgbClr val="6F6F6F"/>
                </a:solidFill>
              </a:defRPr>
            </a:lvl3pPr>
            <a:lvl4pPr>
              <a:buClr>
                <a:schemeClr val="accent1"/>
              </a:buClr>
              <a:buFont typeface="Wingdings" pitchFamily="2" charset="2"/>
              <a:buChar char="§"/>
              <a:defRPr sz="1200">
                <a:solidFill>
                  <a:srgbClr val="6F6F6F"/>
                </a:solidFill>
              </a:defRPr>
            </a:lvl4pPr>
            <a:lvl5pPr>
              <a:buClr>
                <a:schemeClr val="accent1"/>
              </a:buClr>
              <a:buFont typeface="Wingdings" pitchFamily="2" charset="2"/>
              <a:buChar char="§"/>
              <a:defRPr sz="1200">
                <a:solidFill>
                  <a:srgbClr val="6F6F6F"/>
                </a:solidFill>
              </a:defRPr>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dirty="0"/>
          </a:p>
        </p:txBody>
      </p:sp>
      <p:sp>
        <p:nvSpPr>
          <p:cNvPr id="12" name="Title 1"/>
          <p:cNvSpPr>
            <a:spLocks noGrp="1"/>
          </p:cNvSpPr>
          <p:nvPr>
            <p:ph type="title"/>
          </p:nvPr>
        </p:nvSpPr>
        <p:spPr>
          <a:xfrm>
            <a:off x="485804" y="-142900"/>
            <a:ext cx="8229600" cy="1143000"/>
          </a:xfrm>
        </p:spPr>
        <p:txBody>
          <a:bodyPr>
            <a:normAutofit/>
          </a:bodyPr>
          <a:lstStyle>
            <a:lvl1pPr algn="l">
              <a:defRPr sz="2100" b="1">
                <a:solidFill>
                  <a:srgbClr val="6F6F6F"/>
                </a:solidFill>
                <a:latin typeface="Arial" pitchFamily="34" charset="0"/>
                <a:cs typeface="Arial" pitchFamily="34" charset="0"/>
              </a:defRPr>
            </a:lvl1pPr>
          </a:lstStyle>
          <a:p>
            <a:r>
              <a:rPr lang="en-US" smtClean="0"/>
              <a:t>Click to edit Master title style</a:t>
            </a:r>
            <a:endParaRPr lang="en-IN" dirty="0"/>
          </a:p>
        </p:txBody>
      </p:sp>
      <p:sp>
        <p:nvSpPr>
          <p:cNvPr id="15" name="Content Placeholder 5"/>
          <p:cNvSpPr>
            <a:spLocks noGrp="1"/>
          </p:cNvSpPr>
          <p:nvPr>
            <p:ph sz="quarter" idx="13"/>
          </p:nvPr>
        </p:nvSpPr>
        <p:spPr>
          <a:xfrm>
            <a:off x="458788" y="2143116"/>
            <a:ext cx="4041775" cy="3921133"/>
          </a:xfrm>
        </p:spPr>
        <p:txBody>
          <a:bodyPr/>
          <a:lstStyle>
            <a:lvl1pPr>
              <a:buClr>
                <a:srgbClr val="C00000"/>
              </a:buClr>
              <a:buFont typeface="Wingdings" pitchFamily="2" charset="2"/>
              <a:buChar char="§"/>
              <a:defRPr sz="1800">
                <a:solidFill>
                  <a:srgbClr val="6F6F6F"/>
                </a:solidFill>
              </a:defRPr>
            </a:lvl1pPr>
            <a:lvl2pPr>
              <a:buClr>
                <a:srgbClr val="C00000"/>
              </a:buClr>
              <a:buFont typeface="Wingdings" pitchFamily="2" charset="2"/>
              <a:buChar char="§"/>
              <a:defRPr sz="1500">
                <a:solidFill>
                  <a:srgbClr val="6F6F6F"/>
                </a:solidFill>
              </a:defRPr>
            </a:lvl2pPr>
            <a:lvl3pPr>
              <a:buClr>
                <a:srgbClr val="C00000"/>
              </a:buClr>
              <a:buFont typeface="Wingdings" pitchFamily="2" charset="2"/>
              <a:buChar char="§"/>
              <a:defRPr sz="1350">
                <a:solidFill>
                  <a:srgbClr val="6F6F6F"/>
                </a:solidFill>
              </a:defRPr>
            </a:lvl3pPr>
            <a:lvl4pPr>
              <a:buClr>
                <a:srgbClr val="C00000"/>
              </a:buClr>
              <a:buFont typeface="Wingdings" pitchFamily="2" charset="2"/>
              <a:buChar char="§"/>
              <a:defRPr sz="1200">
                <a:solidFill>
                  <a:srgbClr val="6F6F6F"/>
                </a:solidFill>
              </a:defRPr>
            </a:lvl4pPr>
            <a:lvl5pPr>
              <a:buClr>
                <a:srgbClr val="C00000"/>
              </a:buClr>
              <a:buFont typeface="Wingdings" pitchFamily="2" charset="2"/>
              <a:buChar char="§"/>
              <a:defRPr sz="1200">
                <a:solidFill>
                  <a:srgbClr val="6F6F6F"/>
                </a:solidFill>
              </a:defRPr>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dirty="0"/>
          </a:p>
        </p:txBody>
      </p:sp>
      <p:sp>
        <p:nvSpPr>
          <p:cNvPr id="9" name="Footer Placeholder 4"/>
          <p:cNvSpPr>
            <a:spLocks noGrp="1"/>
          </p:cNvSpPr>
          <p:nvPr>
            <p:ph type="ftr" sz="quarter" idx="14"/>
          </p:nvPr>
        </p:nvSpPr>
        <p:spPr>
          <a:xfrm>
            <a:off x="0" y="6356352"/>
            <a:ext cx="9144000" cy="365125"/>
          </a:xfrm>
        </p:spPr>
        <p:txBody>
          <a:bodyPr/>
          <a:lstStyle>
            <a:lvl1pPr>
              <a:buFont typeface="Calibri" pitchFamily="34" charset="0"/>
              <a:buChar char="©"/>
              <a:defRPr dirty="0" smtClean="0">
                <a:solidFill>
                  <a:srgbClr val="6F6F6F"/>
                </a:solidFill>
              </a:defRPr>
            </a:lvl1pPr>
          </a:lstStyle>
          <a:p>
            <a:endParaRPr lang="en-US"/>
          </a:p>
        </p:txBody>
      </p:sp>
      <p:sp>
        <p:nvSpPr>
          <p:cNvPr id="10" name="Slide Number Placeholder 5"/>
          <p:cNvSpPr>
            <a:spLocks noGrp="1"/>
          </p:cNvSpPr>
          <p:nvPr>
            <p:ph type="sldNum" sz="quarter" idx="15"/>
          </p:nvPr>
        </p:nvSpPr>
        <p:spPr>
          <a:xfrm>
            <a:off x="7429500" y="6356352"/>
            <a:ext cx="1257300" cy="365125"/>
          </a:xfrm>
        </p:spPr>
        <p:txBody>
          <a:bodyPr/>
          <a:lstStyle>
            <a:lvl1pPr>
              <a:defRPr>
                <a:solidFill>
                  <a:srgbClr val="6F6F6F"/>
                </a:solidFill>
              </a:defRPr>
            </a:lvl1pPr>
          </a:lstStyle>
          <a:p>
            <a:fld id="{5B7AB1B2-3D26-4D21-BF33-5EC3BF3AD76C}" type="slidenum">
              <a:rPr lang="en-US" smtClean="0"/>
              <a:t>‹#›</a:t>
            </a:fld>
            <a:endParaRPr lang="en-US"/>
          </a:p>
        </p:txBody>
      </p:sp>
    </p:spTree>
    <p:extLst>
      <p:ext uri="{BB962C8B-B14F-4D97-AF65-F5344CB8AC3E}">
        <p14:creationId xmlns:p14="http://schemas.microsoft.com/office/powerpoint/2010/main" val="400864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6" descr="3.jp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43438" y="357188"/>
            <a:ext cx="2101850" cy="139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7" descr="2.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81251" y="357190"/>
            <a:ext cx="2119313" cy="140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descr="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2876" y="357190"/>
            <a:ext cx="2125663" cy="141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4.jpg"/>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858001" y="357188"/>
            <a:ext cx="2111375" cy="140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descr="IttiamLogo_2479X820TransparentBackground (1).png"/>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1928814" y="3786188"/>
            <a:ext cx="2071687"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4419601" y="3640138"/>
            <a:ext cx="3509963" cy="507831"/>
          </a:xfrm>
          <a:prstGeom prst="rect">
            <a:avLst/>
          </a:prstGeom>
          <a:noFill/>
        </p:spPr>
        <p:txBody>
          <a:bodyPr>
            <a:spAutoFit/>
          </a:bodyPr>
          <a:lstStyle/>
          <a:p>
            <a:pPr fontAlgn="auto">
              <a:spcBef>
                <a:spcPts val="0"/>
              </a:spcBef>
              <a:spcAft>
                <a:spcPts val="0"/>
              </a:spcAft>
              <a:defRPr/>
            </a:pPr>
            <a:r>
              <a:rPr lang="en-US" sz="2700" b="1" dirty="0">
                <a:solidFill>
                  <a:schemeClr val="bg1"/>
                </a:solidFill>
              </a:rPr>
              <a:t>Thank You</a:t>
            </a:r>
            <a:endParaRPr lang="en-IN" sz="2700" b="1" dirty="0">
              <a:solidFill>
                <a:schemeClr val="bg1"/>
              </a:solidFill>
            </a:endParaRPr>
          </a:p>
        </p:txBody>
      </p:sp>
      <p:sp>
        <p:nvSpPr>
          <p:cNvPr id="8" name="TextBox 7"/>
          <p:cNvSpPr txBox="1"/>
          <p:nvPr/>
        </p:nvSpPr>
        <p:spPr>
          <a:xfrm>
            <a:off x="4464050" y="4214814"/>
            <a:ext cx="4465638" cy="323165"/>
          </a:xfrm>
          <a:prstGeom prst="rect">
            <a:avLst/>
          </a:prstGeom>
          <a:noFill/>
        </p:spPr>
        <p:txBody>
          <a:bodyPr>
            <a:spAutoFit/>
          </a:bodyPr>
          <a:lstStyle/>
          <a:p>
            <a:pPr fontAlgn="auto">
              <a:spcBef>
                <a:spcPts val="0"/>
              </a:spcBef>
              <a:spcAft>
                <a:spcPts val="0"/>
              </a:spcAft>
              <a:defRPr/>
            </a:pPr>
            <a:r>
              <a:rPr lang="en-US" sz="1500" dirty="0">
                <a:solidFill>
                  <a:schemeClr val="bg1">
                    <a:lumMod val="65000"/>
                  </a:schemeClr>
                </a:solidFill>
              </a:rPr>
              <a:t>Name and Designation</a:t>
            </a:r>
            <a:endParaRPr lang="en-IN" sz="1500" dirty="0">
              <a:solidFill>
                <a:schemeClr val="bg1">
                  <a:lumMod val="65000"/>
                </a:schemeClr>
              </a:solidFill>
            </a:endParaRPr>
          </a:p>
        </p:txBody>
      </p:sp>
      <p:cxnSp>
        <p:nvCxnSpPr>
          <p:cNvPr id="9" name="Straight Connector 8"/>
          <p:cNvCxnSpPr/>
          <p:nvPr/>
        </p:nvCxnSpPr>
        <p:spPr>
          <a:xfrm rot="5400000">
            <a:off x="3606800" y="4178301"/>
            <a:ext cx="1214438"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Footer Placeholder 4"/>
          <p:cNvSpPr>
            <a:spLocks noGrp="1"/>
          </p:cNvSpPr>
          <p:nvPr>
            <p:ph type="ftr" sz="quarter" idx="10"/>
          </p:nvPr>
        </p:nvSpPr>
        <p:spPr>
          <a:xfrm>
            <a:off x="0" y="6492877"/>
            <a:ext cx="9144000" cy="365125"/>
          </a:xfrm>
        </p:spPr>
        <p:txBody>
          <a:bodyPr/>
          <a:lstStyle>
            <a:lvl1pPr>
              <a:buClr>
                <a:schemeClr val="bg1"/>
              </a:buClr>
              <a:buFont typeface="Calibri" pitchFamily="34" charset="0"/>
              <a:buChar char="©"/>
              <a:defRPr sz="825" dirty="0" smtClean="0">
                <a:solidFill>
                  <a:schemeClr val="bg1"/>
                </a:solidFill>
              </a:defRPr>
            </a:lvl1pPr>
          </a:lstStyle>
          <a:p>
            <a:endParaRPr lang="en-US"/>
          </a:p>
        </p:txBody>
      </p:sp>
      <p:sp>
        <p:nvSpPr>
          <p:cNvPr id="11" name="Slide Number Placeholder 5"/>
          <p:cNvSpPr>
            <a:spLocks noGrp="1"/>
          </p:cNvSpPr>
          <p:nvPr>
            <p:ph type="sldNum" sz="quarter" idx="11"/>
          </p:nvPr>
        </p:nvSpPr>
        <p:spPr>
          <a:xfrm>
            <a:off x="8101014" y="6492877"/>
            <a:ext cx="1042987" cy="365125"/>
          </a:xfrm>
        </p:spPr>
        <p:txBody>
          <a:bodyPr/>
          <a:lstStyle>
            <a:lvl1pPr>
              <a:defRPr sz="825"/>
            </a:lvl1pPr>
          </a:lstStyle>
          <a:p>
            <a:fld id="{5B7AB1B2-3D26-4D21-BF33-5EC3BF3AD76C}" type="slidenum">
              <a:rPr lang="en-US" smtClean="0"/>
              <a:t>‹#›</a:t>
            </a:fld>
            <a:endParaRPr lang="en-US"/>
          </a:p>
        </p:txBody>
      </p:sp>
    </p:spTree>
    <p:extLst>
      <p:ext uri="{BB962C8B-B14F-4D97-AF65-F5344CB8AC3E}">
        <p14:creationId xmlns:p14="http://schemas.microsoft.com/office/powerpoint/2010/main" val="1139401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Rectangle 3"/>
          <p:cNvSpPr/>
          <p:nvPr/>
        </p:nvSpPr>
        <p:spPr>
          <a:xfrm flipV="1">
            <a:off x="642939" y="714375"/>
            <a:ext cx="8501062" cy="71438"/>
          </a:xfrm>
          <a:prstGeom prst="rect">
            <a:avLst/>
          </a:prstGeom>
          <a:solidFill>
            <a:srgbClr val="C93D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1350" dirty="0"/>
          </a:p>
        </p:txBody>
      </p:sp>
      <p:pic>
        <p:nvPicPr>
          <p:cNvPr id="6" name="Picture 7" descr="IttiamLogo_2479X820TransparentBackground (1).pn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072438" y="255588"/>
            <a:ext cx="952500"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a:spLocks noGrp="1"/>
          </p:cNvSpPr>
          <p:nvPr>
            <p:ph idx="1"/>
          </p:nvPr>
        </p:nvSpPr>
        <p:spPr>
          <a:xfrm>
            <a:off x="457200" y="1600202"/>
            <a:ext cx="8229600" cy="4525963"/>
          </a:xfrm>
        </p:spPr>
        <p:txBody>
          <a:bodyPr/>
          <a:lstStyle>
            <a:lvl1pPr>
              <a:buClr>
                <a:srgbClr val="C93D2E"/>
              </a:buClr>
              <a:buFont typeface="Wingdings" pitchFamily="2" charset="2"/>
              <a:buNone/>
              <a:defRPr sz="1800" b="0">
                <a:solidFill>
                  <a:srgbClr val="6F6F6F"/>
                </a:solidFill>
                <a:latin typeface="Arial" pitchFamily="34" charset="0"/>
                <a:cs typeface="Arial" pitchFamily="34" charset="0"/>
              </a:defRPr>
            </a:lvl1pPr>
            <a:lvl2pPr>
              <a:buClr>
                <a:srgbClr val="C93D2E"/>
              </a:buClr>
              <a:buFont typeface="Wingdings" pitchFamily="2" charset="2"/>
              <a:buChar char="§"/>
              <a:defRPr sz="1650" b="0">
                <a:solidFill>
                  <a:srgbClr val="6F6F6F"/>
                </a:solidFill>
                <a:latin typeface="Arial" pitchFamily="34" charset="0"/>
                <a:cs typeface="Arial" pitchFamily="34" charset="0"/>
              </a:defRPr>
            </a:lvl2pPr>
            <a:lvl3pPr>
              <a:buClr>
                <a:srgbClr val="C93D2E"/>
              </a:buClr>
              <a:buFont typeface="Wingdings" pitchFamily="2" charset="2"/>
              <a:buChar char="§"/>
              <a:defRPr sz="1500" b="0">
                <a:solidFill>
                  <a:srgbClr val="6F6F6F"/>
                </a:solidFill>
                <a:latin typeface="Arial" pitchFamily="34" charset="0"/>
                <a:cs typeface="Arial" pitchFamily="34" charset="0"/>
              </a:defRPr>
            </a:lvl3pPr>
            <a:lvl4pPr>
              <a:buClr>
                <a:srgbClr val="C93D2E"/>
              </a:buClr>
              <a:buFont typeface="Wingdings" pitchFamily="2" charset="2"/>
              <a:buChar char="§"/>
              <a:defRPr sz="1350" b="0">
                <a:solidFill>
                  <a:srgbClr val="6F6F6F"/>
                </a:solidFill>
              </a:defRPr>
            </a:lvl4pPr>
            <a:lvl5pPr>
              <a:buClr>
                <a:srgbClr val="C93D2E"/>
              </a:buClr>
              <a:buFont typeface="Wingdings" pitchFamily="2" charset="2"/>
              <a:buChar char="§"/>
              <a:defRPr sz="1200" b="0">
                <a:solidFill>
                  <a:srgbClr val="6F6F6F"/>
                </a:solidFill>
              </a:defRPr>
            </a:lvl5pPr>
          </a:lstStyle>
          <a:p>
            <a:pPr lvl="0"/>
            <a:r>
              <a:rPr lang="en-US" smtClean="0"/>
              <a:t>Click to edit Master text styles</a:t>
            </a:r>
          </a:p>
        </p:txBody>
      </p:sp>
      <p:sp>
        <p:nvSpPr>
          <p:cNvPr id="10" name="Title 1"/>
          <p:cNvSpPr>
            <a:spLocks noGrp="1"/>
          </p:cNvSpPr>
          <p:nvPr>
            <p:ph type="title"/>
          </p:nvPr>
        </p:nvSpPr>
        <p:spPr>
          <a:xfrm>
            <a:off x="485804" y="-142900"/>
            <a:ext cx="8229600" cy="1143000"/>
          </a:xfrm>
        </p:spPr>
        <p:txBody>
          <a:bodyPr>
            <a:normAutofit/>
          </a:bodyPr>
          <a:lstStyle>
            <a:lvl1pPr algn="l">
              <a:defRPr sz="2100" b="1">
                <a:solidFill>
                  <a:srgbClr val="6F6F6F"/>
                </a:solidFill>
                <a:latin typeface="Arial" pitchFamily="34" charset="0"/>
                <a:cs typeface="Arial" pitchFamily="34" charset="0"/>
              </a:defRPr>
            </a:lvl1pPr>
          </a:lstStyle>
          <a:p>
            <a:r>
              <a:rPr lang="en-US" smtClean="0"/>
              <a:t>Click to edit Master title style</a:t>
            </a:r>
            <a:endParaRPr lang="en-IN" dirty="0"/>
          </a:p>
        </p:txBody>
      </p:sp>
      <p:sp>
        <p:nvSpPr>
          <p:cNvPr id="7" name="Footer Placeholder 4"/>
          <p:cNvSpPr>
            <a:spLocks noGrp="1"/>
          </p:cNvSpPr>
          <p:nvPr>
            <p:ph type="ftr" sz="quarter" idx="10"/>
          </p:nvPr>
        </p:nvSpPr>
        <p:spPr>
          <a:xfrm>
            <a:off x="0" y="6492877"/>
            <a:ext cx="9144000" cy="365125"/>
          </a:xfrm>
        </p:spPr>
        <p:txBody>
          <a:bodyPr/>
          <a:lstStyle>
            <a:lvl1pPr>
              <a:buFont typeface="Calibri" pitchFamily="34" charset="0"/>
              <a:buChar char="©"/>
              <a:defRPr dirty="0" smtClean="0">
                <a:solidFill>
                  <a:srgbClr val="6F6F6F"/>
                </a:solidFill>
              </a:defRPr>
            </a:lvl1pPr>
          </a:lstStyle>
          <a:p>
            <a:endParaRPr lang="en-US"/>
          </a:p>
        </p:txBody>
      </p:sp>
      <p:sp>
        <p:nvSpPr>
          <p:cNvPr id="8" name="Slide Number Placeholder 5"/>
          <p:cNvSpPr>
            <a:spLocks noGrp="1"/>
          </p:cNvSpPr>
          <p:nvPr>
            <p:ph type="sldNum" sz="quarter" idx="11"/>
          </p:nvPr>
        </p:nvSpPr>
        <p:spPr>
          <a:xfrm>
            <a:off x="7429500" y="6492877"/>
            <a:ext cx="1257300" cy="365125"/>
          </a:xfrm>
        </p:spPr>
        <p:txBody>
          <a:bodyPr/>
          <a:lstStyle>
            <a:lvl1pPr>
              <a:defRPr>
                <a:solidFill>
                  <a:srgbClr val="6F6F6F"/>
                </a:solidFill>
              </a:defRPr>
            </a:lvl1pPr>
          </a:lstStyle>
          <a:p>
            <a:fld id="{5B7AB1B2-3D26-4D21-BF33-5EC3BF3AD76C}" type="slidenum">
              <a:rPr lang="en-US" smtClean="0"/>
              <a:t>‹#›</a:t>
            </a:fld>
            <a:endParaRPr lang="en-US"/>
          </a:p>
        </p:txBody>
      </p:sp>
    </p:spTree>
    <p:extLst>
      <p:ext uri="{BB962C8B-B14F-4D97-AF65-F5344CB8AC3E}">
        <p14:creationId xmlns:p14="http://schemas.microsoft.com/office/powerpoint/2010/main" val="297847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solidFill>
                  <a:srgbClr val="6F6F6F"/>
                </a:solidFill>
                <a:latin typeface="Arial" pitchFamily="34" charset="0"/>
                <a:cs typeface="Arial" pitchFamily="34" charset="0"/>
              </a:defRPr>
            </a:lvl1pPr>
          </a:lstStyle>
          <a:p>
            <a:r>
              <a:rPr lang="en-US" smtClean="0"/>
              <a:t>Click to edit Master title style</a:t>
            </a:r>
            <a:endParaRPr lang="en-IN" dirty="0"/>
          </a:p>
        </p:txBody>
      </p:sp>
      <p:sp>
        <p:nvSpPr>
          <p:cNvPr id="3" name="Content Placeholder 2"/>
          <p:cNvSpPr>
            <a:spLocks noGrp="1"/>
          </p:cNvSpPr>
          <p:nvPr>
            <p:ph idx="1"/>
          </p:nvPr>
        </p:nvSpPr>
        <p:spPr>
          <a:xfrm>
            <a:off x="3575050" y="273052"/>
            <a:ext cx="5111750" cy="5853113"/>
          </a:xfrm>
        </p:spPr>
        <p:txBody>
          <a:bodyPr/>
          <a:lstStyle>
            <a:lvl1pPr>
              <a:buClr>
                <a:srgbClr val="C00000"/>
              </a:buClr>
              <a:buFont typeface="Wingdings" pitchFamily="2" charset="2"/>
              <a:buChar char="§"/>
              <a:defRPr sz="1950">
                <a:solidFill>
                  <a:srgbClr val="6F6F6F"/>
                </a:solidFill>
                <a:latin typeface="Arial" pitchFamily="34" charset="0"/>
                <a:cs typeface="Arial" pitchFamily="34" charset="0"/>
              </a:defRPr>
            </a:lvl1pPr>
            <a:lvl2pPr>
              <a:buClr>
                <a:srgbClr val="C00000"/>
              </a:buClr>
              <a:buFont typeface="Wingdings" pitchFamily="2" charset="2"/>
              <a:buChar char="§"/>
              <a:defRPr sz="1800">
                <a:solidFill>
                  <a:srgbClr val="6F6F6F"/>
                </a:solidFill>
                <a:latin typeface="Arial" pitchFamily="34" charset="0"/>
                <a:cs typeface="Arial" pitchFamily="34" charset="0"/>
              </a:defRPr>
            </a:lvl2pPr>
            <a:lvl3pPr>
              <a:buClr>
                <a:srgbClr val="C00000"/>
              </a:buClr>
              <a:buFont typeface="Wingdings" pitchFamily="2" charset="2"/>
              <a:buChar char="§"/>
              <a:defRPr sz="1500">
                <a:solidFill>
                  <a:srgbClr val="6F6F6F"/>
                </a:solidFill>
                <a:latin typeface="Arial" pitchFamily="34" charset="0"/>
                <a:cs typeface="Arial" pitchFamily="34" charset="0"/>
              </a:defRPr>
            </a:lvl3pPr>
            <a:lvl4pPr>
              <a:buClr>
                <a:srgbClr val="C00000"/>
              </a:buClr>
              <a:buFont typeface="Wingdings" pitchFamily="2" charset="2"/>
              <a:buChar char="§"/>
              <a:defRPr sz="1350">
                <a:solidFill>
                  <a:srgbClr val="6F6F6F"/>
                </a:solidFill>
                <a:latin typeface="Arial" pitchFamily="34" charset="0"/>
                <a:cs typeface="Arial" pitchFamily="34" charset="0"/>
              </a:defRPr>
            </a:lvl4pPr>
            <a:lvl5pPr>
              <a:buClr>
                <a:srgbClr val="C00000"/>
              </a:buClr>
              <a:buFont typeface="Wingdings" pitchFamily="2" charset="2"/>
              <a:buChar char="§"/>
              <a:defRPr sz="1200">
                <a:solidFill>
                  <a:srgbClr val="6F6F6F"/>
                </a:solidFill>
              </a:defRPr>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dirty="0"/>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solidFill>
                  <a:srgbClr val="6F6F6F"/>
                </a:solidFill>
                <a:latin typeface="Arial" pitchFamily="34" charset="0"/>
                <a:cs typeface="Arial" pitchFamily="34" charset="0"/>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Footer Placeholder 4"/>
          <p:cNvSpPr>
            <a:spLocks noGrp="1"/>
          </p:cNvSpPr>
          <p:nvPr>
            <p:ph type="ftr" sz="quarter" idx="10"/>
          </p:nvPr>
        </p:nvSpPr>
        <p:spPr>
          <a:xfrm>
            <a:off x="0" y="6492877"/>
            <a:ext cx="9144000" cy="365125"/>
          </a:xfrm>
        </p:spPr>
        <p:txBody>
          <a:bodyPr/>
          <a:lstStyle>
            <a:lvl1pPr>
              <a:buFont typeface="Calibri" pitchFamily="34" charset="0"/>
              <a:buChar char="©"/>
              <a:defRPr dirty="0" smtClean="0">
                <a:solidFill>
                  <a:srgbClr val="6F6F6F"/>
                </a:solidFill>
              </a:defRPr>
            </a:lvl1pPr>
          </a:lstStyle>
          <a:p>
            <a:endParaRPr lang="en-US"/>
          </a:p>
        </p:txBody>
      </p:sp>
      <p:sp>
        <p:nvSpPr>
          <p:cNvPr id="6" name="Slide Number Placeholder 5"/>
          <p:cNvSpPr>
            <a:spLocks noGrp="1"/>
          </p:cNvSpPr>
          <p:nvPr>
            <p:ph type="sldNum" sz="quarter" idx="11"/>
          </p:nvPr>
        </p:nvSpPr>
        <p:spPr>
          <a:xfrm>
            <a:off x="7429500" y="6492877"/>
            <a:ext cx="1257300" cy="365125"/>
          </a:xfrm>
        </p:spPr>
        <p:txBody>
          <a:bodyPr/>
          <a:lstStyle>
            <a:lvl1pPr>
              <a:defRPr>
                <a:solidFill>
                  <a:srgbClr val="6F6F6F"/>
                </a:solidFill>
              </a:defRPr>
            </a:lvl1pPr>
          </a:lstStyle>
          <a:p>
            <a:fld id="{5B7AB1B2-3D26-4D21-BF33-5EC3BF3AD76C}" type="slidenum">
              <a:rPr lang="en-US" smtClean="0"/>
              <a:t>‹#›</a:t>
            </a:fld>
            <a:endParaRPr lang="en-US"/>
          </a:p>
        </p:txBody>
      </p:sp>
    </p:spTree>
    <p:extLst>
      <p:ext uri="{BB962C8B-B14F-4D97-AF65-F5344CB8AC3E}">
        <p14:creationId xmlns:p14="http://schemas.microsoft.com/office/powerpoint/2010/main" val="36500585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flipV="1">
            <a:off x="642939" y="714375"/>
            <a:ext cx="8501062" cy="71438"/>
          </a:xfrm>
          <a:prstGeom prst="rect">
            <a:avLst/>
          </a:prstGeom>
          <a:solidFill>
            <a:srgbClr val="C93D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1350" dirty="0"/>
          </a:p>
        </p:txBody>
      </p:sp>
      <p:pic>
        <p:nvPicPr>
          <p:cNvPr id="6" name="Picture 7" descr="IttiamLogo_2479X820TransparentBackground (1).pn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072438" y="255588"/>
            <a:ext cx="952500"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txBox="1">
            <a:spLocks/>
          </p:cNvSpPr>
          <p:nvPr/>
        </p:nvSpPr>
        <p:spPr>
          <a:xfrm>
            <a:off x="485775" y="-142875"/>
            <a:ext cx="8229600" cy="1143000"/>
          </a:xfrm>
          <a:prstGeom prst="rect">
            <a:avLst/>
          </a:prstGeom>
        </p:spPr>
        <p:txBody>
          <a:bodyPr anchor="ctr">
            <a:normAutofit/>
          </a:bodyPr>
          <a:lstStyle>
            <a:lvl1pPr algn="l">
              <a:defRPr sz="2800" b="1">
                <a:solidFill>
                  <a:srgbClr val="6F6F6F"/>
                </a:solidFill>
                <a:latin typeface="Arial" pitchFamily="34" charset="0"/>
                <a:cs typeface="Arial" pitchFamily="34" charset="0"/>
              </a:defRPr>
            </a:lvl1pPr>
          </a:lstStyle>
          <a:p>
            <a:pPr fontAlgn="auto">
              <a:spcAft>
                <a:spcPts val="0"/>
              </a:spcAft>
              <a:defRPr/>
            </a:pPr>
            <a:r>
              <a:rPr lang="en-US" sz="2100" dirty="0" smtClean="0">
                <a:ea typeface="+mj-ea"/>
              </a:rPr>
              <a:t>Click to edit Master title style</a:t>
            </a:r>
            <a:endParaRPr lang="en-IN" sz="2100" dirty="0" smtClean="0">
              <a:ea typeface="+mj-ea"/>
            </a:endParaRPr>
          </a:p>
        </p:txBody>
      </p:sp>
      <p:sp>
        <p:nvSpPr>
          <p:cNvPr id="2" name="Title 1"/>
          <p:cNvSpPr>
            <a:spLocks noGrp="1"/>
          </p:cNvSpPr>
          <p:nvPr>
            <p:ph type="title"/>
          </p:nvPr>
        </p:nvSpPr>
        <p:spPr>
          <a:xfrm>
            <a:off x="1792288" y="4800600"/>
            <a:ext cx="5486400" cy="566738"/>
          </a:xfrm>
        </p:spPr>
        <p:txBody>
          <a:bodyPr anchor="b"/>
          <a:lstStyle>
            <a:lvl1pPr algn="l">
              <a:defRPr sz="1500" b="1">
                <a:solidFill>
                  <a:srgbClr val="6F6F6F"/>
                </a:solidFill>
                <a:latin typeface="Arial" pitchFamily="34" charset="0"/>
                <a:cs typeface="Arial" pitchFamily="34" charset="0"/>
              </a:defRPr>
            </a:lvl1pPr>
          </a:lstStyle>
          <a:p>
            <a:r>
              <a:rPr lang="en-US" smtClean="0"/>
              <a:t>Click to edit Master title style</a:t>
            </a:r>
            <a:endParaRPr lang="en-IN" dirty="0"/>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smtClean="0"/>
              <a:t>Click icon to add picture</a:t>
            </a:r>
            <a:endParaRPr lang="en-IN"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solidFill>
                  <a:srgbClr val="6F6F6F"/>
                </a:solidFill>
                <a:latin typeface="Arial" pitchFamily="34" charset="0"/>
                <a:cs typeface="Arial" pitchFamily="34" charset="0"/>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8" name="Footer Placeholder 4"/>
          <p:cNvSpPr>
            <a:spLocks noGrp="1"/>
          </p:cNvSpPr>
          <p:nvPr>
            <p:ph type="ftr" sz="quarter" idx="10"/>
          </p:nvPr>
        </p:nvSpPr>
        <p:spPr>
          <a:xfrm>
            <a:off x="0" y="6564315"/>
            <a:ext cx="9144000" cy="365125"/>
          </a:xfrm>
        </p:spPr>
        <p:txBody>
          <a:bodyPr/>
          <a:lstStyle>
            <a:lvl1pPr>
              <a:buFont typeface="Calibri" pitchFamily="34" charset="0"/>
              <a:buChar char="©"/>
              <a:defRPr dirty="0" smtClean="0">
                <a:solidFill>
                  <a:srgbClr val="6F6F6F"/>
                </a:solidFill>
              </a:defRPr>
            </a:lvl1pPr>
          </a:lstStyle>
          <a:p>
            <a:endParaRPr lang="en-US"/>
          </a:p>
        </p:txBody>
      </p:sp>
      <p:sp>
        <p:nvSpPr>
          <p:cNvPr id="9" name="Slide Number Placeholder 5"/>
          <p:cNvSpPr>
            <a:spLocks noGrp="1"/>
          </p:cNvSpPr>
          <p:nvPr>
            <p:ph type="sldNum" sz="quarter" idx="11"/>
          </p:nvPr>
        </p:nvSpPr>
        <p:spPr>
          <a:xfrm>
            <a:off x="7429500" y="6564315"/>
            <a:ext cx="1257300" cy="365125"/>
          </a:xfrm>
        </p:spPr>
        <p:txBody>
          <a:bodyPr/>
          <a:lstStyle>
            <a:lvl1pPr>
              <a:defRPr>
                <a:solidFill>
                  <a:srgbClr val="6F6F6F"/>
                </a:solidFill>
              </a:defRPr>
            </a:lvl1pPr>
          </a:lstStyle>
          <a:p>
            <a:fld id="{5B7AB1B2-3D26-4D21-BF33-5EC3BF3AD76C}" type="slidenum">
              <a:rPr lang="en-US" smtClean="0"/>
              <a:t>‹#›</a:t>
            </a:fld>
            <a:endParaRPr lang="en-US"/>
          </a:p>
        </p:txBody>
      </p:sp>
    </p:spTree>
    <p:extLst>
      <p:ext uri="{BB962C8B-B14F-4D97-AF65-F5344CB8AC3E}">
        <p14:creationId xmlns:p14="http://schemas.microsoft.com/office/powerpoint/2010/main" val="2339657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IN" altLang="en-US" smtClean="0"/>
          </a:p>
        </p:txBody>
      </p:sp>
      <p:sp>
        <p:nvSpPr>
          <p:cNvPr id="1027" name="Text Placeholder 2"/>
          <p:cNvSpPr>
            <a:spLocks noGrp="1"/>
          </p:cNvSpPr>
          <p:nvPr>
            <p:ph type="body" idx="1"/>
          </p:nvPr>
        </p:nvSpPr>
        <p:spPr bwMode="auto">
          <a:xfrm>
            <a:off x="457200" y="1600202"/>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IN" altLang="en-US" smtClean="0"/>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fontAlgn="auto">
              <a:spcBef>
                <a:spcPts val="0"/>
              </a:spcBef>
              <a:spcAft>
                <a:spcPts val="0"/>
              </a:spcAft>
              <a:defRPr sz="900" smtClean="0">
                <a:solidFill>
                  <a:schemeClr val="tx1">
                    <a:tint val="75000"/>
                  </a:schemeClr>
                </a:solidFill>
                <a:latin typeface="+mn-lt"/>
                <a:cs typeface="+mn-cs"/>
              </a:defRPr>
            </a:lvl1pPr>
          </a:lstStyle>
          <a:p>
            <a:fld id="{EEBF6322-B492-435B-A260-6DBE977FBF28}" type="datetime1">
              <a:rPr lang="en-US" smtClean="0"/>
              <a:t>10/5/2018</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fontAlgn="auto">
              <a:spcBef>
                <a:spcPts val="0"/>
              </a:spcBef>
              <a:spcAft>
                <a:spcPts val="0"/>
              </a:spcAft>
              <a:defRPr sz="900" smtClean="0">
                <a:solidFill>
                  <a:schemeClr val="tx1">
                    <a:tint val="75000"/>
                  </a:schemeClr>
                </a:solidFill>
                <a:latin typeface="+mn-lt"/>
                <a:cs typeface="+mn-cs"/>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900">
                <a:solidFill>
                  <a:srgbClr val="FFFFFF"/>
                </a:solidFill>
                <a:latin typeface="Calibri" panose="020F0502020204030204" pitchFamily="34" charset="0"/>
              </a:defRPr>
            </a:lvl1pPr>
          </a:lstStyle>
          <a:p>
            <a:fld id="{5B7AB1B2-3D26-4D21-BF33-5EC3BF3AD76C}" type="slidenum">
              <a:rPr lang="en-US" smtClean="0"/>
              <a:t>‹#›</a:t>
            </a:fld>
            <a:endParaRPr lang="en-US"/>
          </a:p>
        </p:txBody>
      </p:sp>
    </p:spTree>
    <p:extLst>
      <p:ext uri="{BB962C8B-B14F-4D97-AF65-F5344CB8AC3E}">
        <p14:creationId xmlns:p14="http://schemas.microsoft.com/office/powerpoint/2010/main" val="4330180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900" algn="ctr" rtl="0" eaLnBrk="1" fontAlgn="base" hangingPunct="1">
        <a:spcBef>
          <a:spcPct val="0"/>
        </a:spcBef>
        <a:spcAft>
          <a:spcPct val="0"/>
        </a:spcAft>
        <a:defRPr sz="3300">
          <a:solidFill>
            <a:schemeClr val="tx1"/>
          </a:solidFill>
          <a:latin typeface="Calibri" panose="020F0502020204030204" pitchFamily="34" charset="0"/>
        </a:defRPr>
      </a:lvl6pPr>
      <a:lvl7pPr marL="685800" algn="ctr" rtl="0" eaLnBrk="1" fontAlgn="base" hangingPunct="1">
        <a:spcBef>
          <a:spcPct val="0"/>
        </a:spcBef>
        <a:spcAft>
          <a:spcPct val="0"/>
        </a:spcAft>
        <a:defRPr sz="3300">
          <a:solidFill>
            <a:schemeClr val="tx1"/>
          </a:solidFill>
          <a:latin typeface="Calibri" panose="020F0502020204030204" pitchFamily="34" charset="0"/>
        </a:defRPr>
      </a:lvl7pPr>
      <a:lvl8pPr marL="1028700" algn="ctr" rtl="0" eaLnBrk="1" fontAlgn="base" hangingPunct="1">
        <a:spcBef>
          <a:spcPct val="0"/>
        </a:spcBef>
        <a:spcAft>
          <a:spcPct val="0"/>
        </a:spcAft>
        <a:defRPr sz="3300">
          <a:solidFill>
            <a:schemeClr val="tx1"/>
          </a:solidFill>
          <a:latin typeface="Calibri" panose="020F0502020204030204" pitchFamily="34" charset="0"/>
        </a:defRPr>
      </a:lvl8pPr>
      <a:lvl9pPr marL="1371600"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75" indent="-257175" algn="l"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52" y="2184698"/>
            <a:ext cx="7772400" cy="1851843"/>
          </a:xfrm>
        </p:spPr>
        <p:txBody>
          <a:bodyPr>
            <a:normAutofit/>
          </a:bodyPr>
          <a:lstStyle/>
          <a:p>
            <a:r>
              <a:rPr lang="en-CA" sz="2400" dirty="0" smtClean="0"/>
              <a:t>JVET-L0173</a:t>
            </a:r>
            <a:r>
              <a:rPr lang="en-CA" sz="3200" dirty="0" smtClean="0"/>
              <a:t>  </a:t>
            </a:r>
            <a:r>
              <a:rPr lang="en-CA" sz="1800" dirty="0" smtClean="0"/>
              <a:t/>
            </a:r>
            <a:br>
              <a:rPr lang="en-CA" sz="1800" dirty="0" smtClean="0"/>
            </a:br>
            <a:r>
              <a:rPr lang="en-CA" sz="1800" dirty="0" smtClean="0"/>
              <a:t>Results of Tests 9.1.4, 9.2.4, 9.2.5, 9.2.6</a:t>
            </a:r>
            <a:endParaRPr lang="en-US" dirty="0"/>
          </a:p>
        </p:txBody>
      </p:sp>
      <p:sp>
        <p:nvSpPr>
          <p:cNvPr id="3" name="Subtitle 2"/>
          <p:cNvSpPr>
            <a:spLocks noGrp="1"/>
          </p:cNvSpPr>
          <p:nvPr>
            <p:ph type="body" idx="1"/>
          </p:nvPr>
        </p:nvSpPr>
        <p:spPr>
          <a:xfrm>
            <a:off x="657252" y="3542272"/>
            <a:ext cx="7772400" cy="790831"/>
          </a:xfrm>
        </p:spPr>
        <p:txBody>
          <a:bodyPr>
            <a:normAutofit lnSpcReduction="10000"/>
          </a:bodyPr>
          <a:lstStyle/>
          <a:p>
            <a:r>
              <a:rPr lang="en-US" dirty="0" smtClean="0"/>
              <a:t>S. Sethuraman</a:t>
            </a:r>
          </a:p>
          <a:p>
            <a:r>
              <a:rPr lang="en-US" dirty="0" smtClean="0"/>
              <a:t>Ittiam Systems</a:t>
            </a:r>
          </a:p>
          <a:p>
            <a:r>
              <a:rPr lang="en-US" dirty="0" smtClean="0"/>
              <a:t>2 October 2018</a:t>
            </a:r>
            <a:endParaRPr lang="en-US" dirty="0"/>
          </a:p>
        </p:txBody>
      </p:sp>
    </p:spTree>
    <p:extLst>
      <p:ext uri="{BB962C8B-B14F-4D97-AF65-F5344CB8AC3E}">
        <p14:creationId xmlns:p14="http://schemas.microsoft.com/office/powerpoint/2010/main" val="33850785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61536"/>
            <a:ext cx="8229600" cy="4964630"/>
          </a:xfrm>
        </p:spPr>
        <p:txBody>
          <a:bodyPr/>
          <a:lstStyle/>
          <a:p>
            <a:r>
              <a:rPr lang="en-US" dirty="0" smtClean="0"/>
              <a:t>CE9.2.16 combines multiple proposals in CE9 to:</a:t>
            </a:r>
          </a:p>
          <a:p>
            <a:pPr lvl="1"/>
            <a:r>
              <a:rPr lang="en-US" dirty="0" smtClean="0"/>
              <a:t>Make additional reference pixel access for DMVR go away</a:t>
            </a:r>
          </a:p>
          <a:p>
            <a:pPr lvl="1"/>
            <a:r>
              <a:rPr lang="en-US" dirty="0" smtClean="0"/>
              <a:t>Skip refinement based on 2 types of early exit checks</a:t>
            </a:r>
          </a:p>
          <a:p>
            <a:pPr lvl="1"/>
            <a:r>
              <a:rPr lang="en-US" dirty="0" smtClean="0"/>
              <a:t>Restricts DMVR to </a:t>
            </a:r>
            <a:r>
              <a:rPr lang="en-US" dirty="0" err="1" smtClean="0"/>
              <a:t>equi</a:t>
            </a:r>
            <a:r>
              <a:rPr lang="en-US" dirty="0" smtClean="0"/>
              <a:t>-distant and opposite reference distance cases </a:t>
            </a:r>
            <a:r>
              <a:rPr lang="en-US" dirty="0" smtClean="0"/>
              <a:t>only</a:t>
            </a:r>
          </a:p>
          <a:p>
            <a:pPr lvl="1"/>
            <a:r>
              <a:rPr lang="en-US" dirty="0" smtClean="0"/>
              <a:t>Restricts DMVR to CUs of size 8x8 and above only</a:t>
            </a:r>
          </a:p>
          <a:p>
            <a:pPr lvl="1"/>
            <a:r>
              <a:rPr lang="en-US" dirty="0" smtClean="0"/>
              <a:t>Reduces MR-SAD evaluation complexity by evaluating on alternate lines</a:t>
            </a:r>
          </a:p>
          <a:p>
            <a:pPr lvl="1"/>
            <a:endParaRPr lang="en-US" dirty="0"/>
          </a:p>
          <a:p>
            <a:r>
              <a:rPr lang="en-US" dirty="0" smtClean="0"/>
              <a:t>CE9.2.6 studies CE9.2.16 with</a:t>
            </a:r>
          </a:p>
          <a:p>
            <a:pPr lvl="1"/>
            <a:r>
              <a:rPr lang="en-US" dirty="0" smtClean="0"/>
              <a:t>Using refined MVs of CUs in top and top-left CTUs (CE9.1.4), and</a:t>
            </a:r>
          </a:p>
          <a:p>
            <a:pPr lvl="1"/>
            <a:r>
              <a:rPr lang="en-US" dirty="0" smtClean="0"/>
              <a:t>Parametric error surface based sub-pixel refinement replacing explicit </a:t>
            </a:r>
            <a:r>
              <a:rPr lang="en-US" dirty="0" err="1" smtClean="0"/>
              <a:t>hpel</a:t>
            </a:r>
            <a:r>
              <a:rPr lang="en-US" dirty="0" smtClean="0"/>
              <a:t> distance refinement (CE9.2.5)</a:t>
            </a:r>
          </a:p>
          <a:p>
            <a:pPr lvl="1"/>
            <a:endParaRPr lang="en-US" dirty="0"/>
          </a:p>
          <a:p>
            <a:r>
              <a:rPr lang="en-US" dirty="0" smtClean="0"/>
              <a:t>This joint proposal has the lowest theoretical complexity across all studied CE proposals, best BDRATE gains, and the lowest </a:t>
            </a:r>
            <a:r>
              <a:rPr lang="en-US" dirty="0" err="1" smtClean="0"/>
              <a:t>EncT</a:t>
            </a:r>
            <a:r>
              <a:rPr lang="en-US" dirty="0" smtClean="0"/>
              <a:t> and </a:t>
            </a:r>
            <a:r>
              <a:rPr lang="en-US" dirty="0" err="1" smtClean="0"/>
              <a:t>DecT</a:t>
            </a:r>
            <a:r>
              <a:rPr lang="en-US" dirty="0" smtClean="0"/>
              <a:t>.</a:t>
            </a:r>
            <a:endParaRPr lang="en-US" dirty="0"/>
          </a:p>
        </p:txBody>
      </p:sp>
      <p:sp>
        <p:nvSpPr>
          <p:cNvPr id="3" name="Title 2"/>
          <p:cNvSpPr>
            <a:spLocks noGrp="1"/>
          </p:cNvSpPr>
          <p:nvPr>
            <p:ph type="title"/>
          </p:nvPr>
        </p:nvSpPr>
        <p:spPr/>
        <p:txBody>
          <a:bodyPr/>
          <a:lstStyle/>
          <a:p>
            <a:r>
              <a:rPr lang="en-US" dirty="0" smtClean="0"/>
              <a:t>CE9.2.6: CE9.1.4 + CE9.2.5 on top of CE9.2.16</a:t>
            </a:r>
            <a:endParaRPr lang="en-US" dirty="0"/>
          </a:p>
        </p:txBody>
      </p:sp>
    </p:spTree>
    <p:extLst>
      <p:ext uri="{BB962C8B-B14F-4D97-AF65-F5344CB8AC3E}">
        <p14:creationId xmlns:p14="http://schemas.microsoft.com/office/powerpoint/2010/main" val="22104735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CE9.2.6(a): Test Results with CE9.2.16 + CE9.1.4 element</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99942209"/>
              </p:ext>
            </p:extLst>
          </p:nvPr>
        </p:nvGraphicFramePr>
        <p:xfrm>
          <a:off x="1910861" y="1467179"/>
          <a:ext cx="4992446" cy="2546980"/>
        </p:xfrm>
        <a:graphic>
          <a:graphicData uri="http://schemas.openxmlformats.org/drawingml/2006/table">
            <a:tbl>
              <a:tblPr firstRow="1" firstCol="1" bandRow="1">
                <a:tableStyleId>{5C22544A-7EE6-4342-B048-85BDC9FD1C3A}</a:tableStyleId>
              </a:tblPr>
              <a:tblGrid>
                <a:gridCol w="831930"/>
                <a:gridCol w="921189"/>
                <a:gridCol w="921189"/>
                <a:gridCol w="921189"/>
                <a:gridCol w="690675"/>
                <a:gridCol w="706274"/>
              </a:tblGrid>
              <a:tr h="28599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000" dirty="0">
                          <a:effectLst/>
                        </a:rPr>
                        <a:t> </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 VTM 2.0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Y</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U</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V</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EncT</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DecT</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A1</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solidFill>
                          <a:effectLst/>
                          <a:latin typeface="Arial" panose="020B0604020202020204" pitchFamily="34" charset="0"/>
                          <a:ea typeface="Times New Roman" panose="02020603050405020304" pitchFamily="18" charset="0"/>
                        </a:rPr>
                        <a:t>-2.11%</a:t>
                      </a:r>
                      <a:endParaRPr lang="en-US" sz="18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-1.80%</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-2.11%</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101%</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109%</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A2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solidFill>
                          <a:effectLst/>
                          <a:latin typeface="Arial" panose="020B0604020202020204" pitchFamily="34" charset="0"/>
                          <a:ea typeface="Times New Roman" panose="02020603050405020304" pitchFamily="18" charset="0"/>
                        </a:rPr>
                        <a:t>-2.62%</a:t>
                      </a:r>
                      <a:endParaRPr lang="en-US" sz="18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-2.67%</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-2.72%</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101%</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109%</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B</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-1.49%</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solidFill>
                          <a:effectLst/>
                          <a:latin typeface="Arial" panose="020B0604020202020204" pitchFamily="34" charset="0"/>
                          <a:ea typeface="Times New Roman" panose="02020603050405020304" pitchFamily="18" charset="0"/>
                        </a:rPr>
                        <a:t>-1.53%</a:t>
                      </a:r>
                      <a:endParaRPr lang="en-US" sz="18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-1.55%</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102%</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113%</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C</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-1.37%</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solidFill>
                          <a:effectLst/>
                          <a:latin typeface="Arial" panose="020B0604020202020204" pitchFamily="34" charset="0"/>
                          <a:ea typeface="Times New Roman" panose="02020603050405020304" pitchFamily="18" charset="0"/>
                        </a:rPr>
                        <a:t>-1.55%</a:t>
                      </a:r>
                      <a:endParaRPr lang="en-US" sz="18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-1.61%</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102%</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115%</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E</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 </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400" dirty="0">
                        <a:solidFill>
                          <a:schemeClr val="tx2"/>
                        </a:solidFill>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solidFill>
                          <a:effectLst/>
                          <a:latin typeface="Arial" panose="020B0604020202020204" pitchFamily="34" charset="0"/>
                          <a:ea typeface="Times New Roman" panose="02020603050405020304" pitchFamily="18" charset="0"/>
                        </a:rPr>
                        <a:t> </a:t>
                      </a:r>
                      <a:endParaRPr lang="en-US" sz="18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 </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400">
                        <a:solidFill>
                          <a:schemeClr val="tx2"/>
                        </a:solidFill>
                        <a:effectLst/>
                        <a:latin typeface="Times New Roman" panose="02020603050405020304" pitchFamily="18" charset="0"/>
                      </a:endParaRPr>
                    </a:p>
                  </a:txBody>
                  <a:tcPr marL="68580" marR="68580" marT="0" marB="0" anchor="ct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Overall</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-1.81%</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-1.82%</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solidFill>
                          <a:effectLst/>
                          <a:latin typeface="Arial" panose="020B0604020202020204" pitchFamily="34" charset="0"/>
                          <a:ea typeface="Times New Roman" panose="02020603050405020304" pitchFamily="18" charset="0"/>
                        </a:rPr>
                        <a:t>-1.91%</a:t>
                      </a:r>
                      <a:endParaRPr lang="en-US" sz="18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102%</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112%</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D</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-1.42%</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-1.54%</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-1.71%</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solidFill>
                          <a:effectLst/>
                          <a:latin typeface="Arial" panose="020B0604020202020204" pitchFamily="34" charset="0"/>
                          <a:ea typeface="Times New Roman" panose="02020603050405020304" pitchFamily="18" charset="0"/>
                        </a:rPr>
                        <a:t>102%</a:t>
                      </a:r>
                      <a:endParaRPr lang="en-US" sz="18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solidFill>
                          <a:effectLst/>
                          <a:latin typeface="Arial" panose="020B0604020202020204" pitchFamily="34" charset="0"/>
                          <a:ea typeface="Times New Roman" panose="02020603050405020304" pitchFamily="18" charset="0"/>
                        </a:rPr>
                        <a:t>115%</a:t>
                      </a:r>
                      <a:endParaRPr lang="en-US" sz="18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bl>
          </a:graphicData>
        </a:graphic>
      </p:graphicFrame>
      <p:sp>
        <p:nvSpPr>
          <p:cNvPr id="5" name="TextBox 4"/>
          <p:cNvSpPr txBox="1"/>
          <p:nvPr/>
        </p:nvSpPr>
        <p:spPr>
          <a:xfrm>
            <a:off x="420130" y="4637902"/>
            <a:ext cx="7422292" cy="1200329"/>
          </a:xfrm>
          <a:prstGeom prst="rect">
            <a:avLst/>
          </a:prstGeom>
          <a:noFill/>
        </p:spPr>
        <p:txBody>
          <a:bodyPr wrap="square" rtlCol="0">
            <a:spAutoFit/>
          </a:bodyPr>
          <a:lstStyle/>
          <a:p>
            <a:pPr marL="285750" indent="-285750">
              <a:buFont typeface="Arial" panose="020B0604020202020204" pitchFamily="34" charset="0"/>
              <a:buChar char="•"/>
            </a:pPr>
            <a:r>
              <a:rPr lang="en-US" dirty="0" smtClean="0">
                <a:solidFill>
                  <a:schemeClr val="tx2"/>
                </a:solidFill>
              </a:rPr>
              <a:t>BDRATE gains of -0.22%, -0.12%, -0.13% across Y, U, V</a:t>
            </a:r>
          </a:p>
          <a:p>
            <a:pPr marL="285750" indent="-285750">
              <a:buFont typeface="Arial" panose="020B0604020202020204" pitchFamily="34" charset="0"/>
              <a:buChar char="•"/>
            </a:pPr>
            <a:r>
              <a:rPr lang="en-US" dirty="0" smtClean="0">
                <a:solidFill>
                  <a:schemeClr val="tx2"/>
                </a:solidFill>
              </a:rPr>
              <a:t>2% increase in </a:t>
            </a:r>
            <a:r>
              <a:rPr lang="en-US" dirty="0" err="1" smtClean="0">
                <a:solidFill>
                  <a:schemeClr val="tx2"/>
                </a:solidFill>
              </a:rPr>
              <a:t>DecT</a:t>
            </a:r>
            <a:r>
              <a:rPr lang="en-US" dirty="0" smtClean="0">
                <a:solidFill>
                  <a:schemeClr val="tx2"/>
                </a:solidFill>
              </a:rPr>
              <a:t> due to more CUs choosing DMVR</a:t>
            </a:r>
          </a:p>
          <a:p>
            <a:endParaRPr lang="en-US" dirty="0">
              <a:solidFill>
                <a:schemeClr val="tx2"/>
              </a:solidFill>
            </a:endParaRPr>
          </a:p>
          <a:p>
            <a:endParaRPr lang="en-US" dirty="0">
              <a:solidFill>
                <a:schemeClr val="tx2"/>
              </a:solidFill>
            </a:endParaRPr>
          </a:p>
        </p:txBody>
      </p:sp>
    </p:spTree>
    <p:extLst>
      <p:ext uri="{BB962C8B-B14F-4D97-AF65-F5344CB8AC3E}">
        <p14:creationId xmlns:p14="http://schemas.microsoft.com/office/powerpoint/2010/main" val="16135219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CE9.2.6(b): Test Results with CE9.1.16 + CE9.1.4 + CE9.2.5</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86626950"/>
              </p:ext>
            </p:extLst>
          </p:nvPr>
        </p:nvGraphicFramePr>
        <p:xfrm>
          <a:off x="1910861" y="1467179"/>
          <a:ext cx="4992446" cy="2546980"/>
        </p:xfrm>
        <a:graphic>
          <a:graphicData uri="http://schemas.openxmlformats.org/drawingml/2006/table">
            <a:tbl>
              <a:tblPr firstRow="1" firstCol="1" bandRow="1">
                <a:tableStyleId>{5C22544A-7EE6-4342-B048-85BDC9FD1C3A}</a:tableStyleId>
              </a:tblPr>
              <a:tblGrid>
                <a:gridCol w="831930"/>
                <a:gridCol w="921189"/>
                <a:gridCol w="921189"/>
                <a:gridCol w="921189"/>
                <a:gridCol w="690675"/>
                <a:gridCol w="706274"/>
              </a:tblGrid>
              <a:tr h="28599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000" dirty="0">
                          <a:effectLst/>
                        </a:rPr>
                        <a:t> </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 VTM 2.0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Y</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U</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V</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EncT</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DecT</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A1</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-2.11%</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-1.79%</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-2.11%</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101%</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107%</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A2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-2.72%</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-2.75%</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-2.80%</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101%</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105%</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B</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-1.60%</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-1.62%</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-1.66%</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102%</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108%</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C</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-1.46%</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-1.65%</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-1.73%</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101%</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110%</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E</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 </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400">
                        <a:solidFill>
                          <a:schemeClr val="tx2"/>
                        </a:solidFill>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 </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 </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400">
                        <a:solidFill>
                          <a:schemeClr val="tx2"/>
                        </a:solidFill>
                        <a:effectLst/>
                        <a:latin typeface="Times New Roman" panose="02020603050405020304" pitchFamily="18" charset="0"/>
                      </a:endParaRPr>
                    </a:p>
                  </a:txBody>
                  <a:tcPr marL="68580" marR="68580" marT="0" marB="0" anchor="ct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Overall</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-1.89%</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-1.89%</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-2.00%</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101%</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108%</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D</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-1.57%</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-1.67%</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-1.75%</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102%</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solidFill>
                          <a:effectLst/>
                          <a:latin typeface="Arial" panose="020B0604020202020204" pitchFamily="34" charset="0"/>
                          <a:ea typeface="Times New Roman" panose="02020603050405020304" pitchFamily="18" charset="0"/>
                        </a:rPr>
                        <a:t>110%</a:t>
                      </a:r>
                      <a:endParaRPr lang="en-US" sz="18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bl>
          </a:graphicData>
        </a:graphic>
      </p:graphicFrame>
      <p:sp>
        <p:nvSpPr>
          <p:cNvPr id="5" name="TextBox 4"/>
          <p:cNvSpPr txBox="1"/>
          <p:nvPr/>
        </p:nvSpPr>
        <p:spPr>
          <a:xfrm>
            <a:off x="420130" y="4637902"/>
            <a:ext cx="7422292" cy="1477328"/>
          </a:xfrm>
          <a:prstGeom prst="rect">
            <a:avLst/>
          </a:prstGeom>
          <a:noFill/>
        </p:spPr>
        <p:txBody>
          <a:bodyPr wrap="square" rtlCol="0">
            <a:spAutoFit/>
          </a:bodyPr>
          <a:lstStyle/>
          <a:p>
            <a:pPr marL="285750" indent="-285750">
              <a:buFont typeface="Arial" panose="020B0604020202020204" pitchFamily="34" charset="0"/>
              <a:buChar char="•"/>
            </a:pPr>
            <a:r>
              <a:rPr lang="en-US" dirty="0" smtClean="0">
                <a:solidFill>
                  <a:schemeClr val="tx2"/>
                </a:solidFill>
              </a:rPr>
              <a:t>BDRATE gains of -0.30%, -0.19%, -0.22% across Y, U, V over CE9.2.16</a:t>
            </a:r>
          </a:p>
          <a:p>
            <a:pPr marL="285750" indent="-285750">
              <a:buFont typeface="Arial" panose="020B0604020202020204" pitchFamily="34" charset="0"/>
              <a:buChar char="•"/>
            </a:pPr>
            <a:r>
              <a:rPr lang="en-US" dirty="0" smtClean="0">
                <a:solidFill>
                  <a:schemeClr val="tx2"/>
                </a:solidFill>
              </a:rPr>
              <a:t>4% reduction in </a:t>
            </a:r>
            <a:r>
              <a:rPr lang="en-US" dirty="0" err="1" smtClean="0">
                <a:solidFill>
                  <a:schemeClr val="tx2"/>
                </a:solidFill>
              </a:rPr>
              <a:t>DecT</a:t>
            </a:r>
            <a:r>
              <a:rPr lang="en-US" dirty="0" smtClean="0">
                <a:solidFill>
                  <a:schemeClr val="tx2"/>
                </a:solidFill>
              </a:rPr>
              <a:t> over 9.2.6(a)</a:t>
            </a:r>
          </a:p>
          <a:p>
            <a:pPr marL="285750" indent="-285750">
              <a:buFont typeface="Arial" panose="020B0604020202020204" pitchFamily="34" charset="0"/>
              <a:buChar char="•"/>
            </a:pPr>
            <a:r>
              <a:rPr lang="en-US" dirty="0" smtClean="0">
                <a:solidFill>
                  <a:schemeClr val="tx2"/>
                </a:solidFill>
              </a:rPr>
              <a:t>2% reduction in </a:t>
            </a:r>
            <a:r>
              <a:rPr lang="en-US" dirty="0" err="1" smtClean="0">
                <a:solidFill>
                  <a:schemeClr val="tx2"/>
                </a:solidFill>
              </a:rPr>
              <a:t>DecT</a:t>
            </a:r>
            <a:r>
              <a:rPr lang="en-US" dirty="0" smtClean="0">
                <a:solidFill>
                  <a:schemeClr val="tx2"/>
                </a:solidFill>
              </a:rPr>
              <a:t> over 9.2.16 at a higher BDRATE gain</a:t>
            </a:r>
          </a:p>
          <a:p>
            <a:endParaRPr lang="en-US" dirty="0">
              <a:solidFill>
                <a:schemeClr val="tx2"/>
              </a:solidFill>
            </a:endParaRPr>
          </a:p>
          <a:p>
            <a:pPr marL="285750" indent="-285750">
              <a:buFont typeface="Arial" panose="020B0604020202020204" pitchFamily="34" charset="0"/>
              <a:buChar char="•"/>
            </a:pPr>
            <a:r>
              <a:rPr lang="en-US" dirty="0" smtClean="0">
                <a:solidFill>
                  <a:schemeClr val="tx2"/>
                </a:solidFill>
              </a:rPr>
              <a:t>Cross-checked by C-C. Chen (Qualcomm), N. Park (LGE)</a:t>
            </a:r>
            <a:endParaRPr lang="en-US" dirty="0">
              <a:solidFill>
                <a:schemeClr val="tx2"/>
              </a:solidFill>
            </a:endParaRPr>
          </a:p>
        </p:txBody>
      </p:sp>
    </p:spTree>
    <p:extLst>
      <p:ext uri="{BB962C8B-B14F-4D97-AF65-F5344CB8AC3E}">
        <p14:creationId xmlns:p14="http://schemas.microsoft.com/office/powerpoint/2010/main" val="13804011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03805"/>
            <a:ext cx="8229600" cy="1422360"/>
          </a:xfrm>
        </p:spPr>
        <p:txBody>
          <a:bodyPr/>
          <a:lstStyle/>
          <a:p>
            <a:r>
              <a:rPr lang="en-US" dirty="0" smtClean="0"/>
              <a:t>Chroma was not calling padded MC in CE9.2.16 – after fixing, </a:t>
            </a:r>
            <a:r>
              <a:rPr lang="en-US" dirty="0" err="1" smtClean="0"/>
              <a:t>chroma</a:t>
            </a:r>
            <a:r>
              <a:rPr lang="en-US" dirty="0" smtClean="0"/>
              <a:t> BDRATEs show a 0.03% drop relative to the results prior to the fix</a:t>
            </a:r>
          </a:p>
          <a:p>
            <a:r>
              <a:rPr lang="en-US" dirty="0" smtClean="0"/>
              <a:t>The decoding time increased slightly due to the padding related buffer copies for </a:t>
            </a:r>
            <a:r>
              <a:rPr lang="en-US" dirty="0" err="1" smtClean="0"/>
              <a:t>chroma</a:t>
            </a:r>
            <a:r>
              <a:rPr lang="en-US" dirty="0" smtClean="0"/>
              <a:t> </a:t>
            </a:r>
            <a:endParaRPr lang="en-US" dirty="0"/>
          </a:p>
        </p:txBody>
      </p:sp>
      <p:sp>
        <p:nvSpPr>
          <p:cNvPr id="3" name="Title 2"/>
          <p:cNvSpPr>
            <a:spLocks noGrp="1"/>
          </p:cNvSpPr>
          <p:nvPr>
            <p:ph type="title"/>
          </p:nvPr>
        </p:nvSpPr>
        <p:spPr/>
        <p:txBody>
          <a:bodyPr/>
          <a:lstStyle/>
          <a:p>
            <a:r>
              <a:rPr lang="en-US" dirty="0" smtClean="0"/>
              <a:t>Results after padding related bug fix in CE9.2.16</a:t>
            </a: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3363246211"/>
              </p:ext>
            </p:extLst>
          </p:nvPr>
        </p:nvGraphicFramePr>
        <p:xfrm>
          <a:off x="1910861" y="1467179"/>
          <a:ext cx="4992446" cy="2546980"/>
        </p:xfrm>
        <a:graphic>
          <a:graphicData uri="http://schemas.openxmlformats.org/drawingml/2006/table">
            <a:tbl>
              <a:tblPr firstRow="1" firstCol="1" bandRow="1">
                <a:tableStyleId>{5C22544A-7EE6-4342-B048-85BDC9FD1C3A}</a:tableStyleId>
              </a:tblPr>
              <a:tblGrid>
                <a:gridCol w="831930"/>
                <a:gridCol w="921189"/>
                <a:gridCol w="921189"/>
                <a:gridCol w="921189"/>
                <a:gridCol w="690675"/>
                <a:gridCol w="706274"/>
              </a:tblGrid>
              <a:tr h="28599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000" dirty="0">
                          <a:effectLst/>
                        </a:rPr>
                        <a:t> </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 VTM 2.0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Y</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U</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V</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EncT</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DecT</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A1</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400" b="0" i="0" u="none" strike="noStrike">
                          <a:solidFill>
                            <a:schemeClr val="tx2"/>
                          </a:solidFill>
                          <a:effectLst/>
                          <a:latin typeface="Arial" panose="020B0604020202020204" pitchFamily="34" charset="0"/>
                        </a:rPr>
                        <a:t>-2.13%</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-1.77%</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-2.13%</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102%</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106%</a:t>
                      </a:r>
                    </a:p>
                  </a:txBody>
                  <a:tcPr marL="7144" marR="7144" marT="7144"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A2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400" b="0" i="0" u="none" strike="noStrike">
                          <a:solidFill>
                            <a:schemeClr val="tx2"/>
                          </a:solidFill>
                          <a:effectLst/>
                          <a:latin typeface="Arial" panose="020B0604020202020204" pitchFamily="34" charset="0"/>
                        </a:rPr>
                        <a:t>-2.70%</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-2.71%</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-2.79%</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101%</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106%</a:t>
                      </a:r>
                    </a:p>
                  </a:txBody>
                  <a:tcPr marL="7144" marR="7144" marT="7144"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B</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400" b="0" i="0" u="none" strike="noStrike">
                          <a:solidFill>
                            <a:schemeClr val="tx2"/>
                          </a:solidFill>
                          <a:effectLst/>
                          <a:latin typeface="Arial" panose="020B0604020202020204" pitchFamily="34" charset="0"/>
                        </a:rPr>
                        <a:t>-1.60%</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-1.61%</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-1.64%</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102%</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109%</a:t>
                      </a:r>
                    </a:p>
                  </a:txBody>
                  <a:tcPr marL="7144" marR="7144" marT="7144"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C</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400" b="0" i="0" u="none" strike="noStrike">
                          <a:solidFill>
                            <a:schemeClr val="tx2"/>
                          </a:solidFill>
                          <a:effectLst/>
                          <a:latin typeface="Arial" panose="020B0604020202020204" pitchFamily="34" charset="0"/>
                        </a:rPr>
                        <a:t>-1.45%</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-1.61%</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-1.65%</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102%</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112%</a:t>
                      </a:r>
                    </a:p>
                  </a:txBody>
                  <a:tcPr marL="7144" marR="7144" marT="7144" marB="0" anchor="ct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E</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400" b="0" i="0" u="none" strike="noStrike">
                          <a:solidFill>
                            <a:schemeClr val="tx2"/>
                          </a:solidFill>
                          <a:effectLst/>
                          <a:latin typeface="Arial" panose="020B0604020202020204" pitchFamily="34" charset="0"/>
                        </a:rPr>
                        <a:t> </a:t>
                      </a:r>
                    </a:p>
                  </a:txBody>
                  <a:tcPr marL="7144" marR="7144" marT="7144" marB="0" anchor="ctr"/>
                </a:tc>
                <a:tc>
                  <a:txBody>
                    <a:bodyPr/>
                    <a:lstStyle/>
                    <a:p>
                      <a:pPr algn="ctr" fontAlgn="ctr"/>
                      <a:endParaRPr lang="en-US" sz="1400" b="0" i="0" u="none" strike="noStrike">
                        <a:solidFill>
                          <a:schemeClr val="tx2"/>
                        </a:solidFill>
                        <a:effectLst/>
                        <a:latin typeface="Arial" panose="020B0604020202020204" pitchFamily="34" charset="0"/>
                      </a:endParaRP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 </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 </a:t>
                      </a:r>
                    </a:p>
                  </a:txBody>
                  <a:tcPr marL="7144" marR="7144" marT="7144" marB="0" anchor="ctr"/>
                </a:tc>
                <a:tc>
                  <a:txBody>
                    <a:bodyPr/>
                    <a:lstStyle/>
                    <a:p>
                      <a:pPr algn="ctr" fontAlgn="ctr"/>
                      <a:endParaRPr lang="en-US" sz="1400" b="0" i="0" u="none" strike="noStrike">
                        <a:solidFill>
                          <a:schemeClr val="tx2"/>
                        </a:solidFill>
                        <a:effectLst/>
                        <a:latin typeface="Arial" panose="020B0604020202020204" pitchFamily="34" charset="0"/>
                      </a:endParaRPr>
                    </a:p>
                  </a:txBody>
                  <a:tcPr marL="7144" marR="7144" marT="7144" marB="0" anchor="ct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Overall</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400" b="0" i="0" u="none" strike="noStrike">
                          <a:solidFill>
                            <a:schemeClr val="tx2"/>
                          </a:solidFill>
                          <a:effectLst/>
                          <a:latin typeface="Arial" panose="020B0604020202020204" pitchFamily="34" charset="0"/>
                        </a:rPr>
                        <a:t>-1.89%</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-1.86%</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-1.97%</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102%</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109%</a:t>
                      </a:r>
                    </a:p>
                  </a:txBody>
                  <a:tcPr marL="7144" marR="7144" marT="7144" marB="0" anchor="ct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D</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400" b="0" i="0" u="none" strike="noStrike">
                          <a:solidFill>
                            <a:schemeClr val="tx2"/>
                          </a:solidFill>
                          <a:effectLst/>
                          <a:latin typeface="Arial" panose="020B0604020202020204" pitchFamily="34" charset="0"/>
                        </a:rPr>
                        <a:t>-1.58%</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-1.63%</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-1.71%</a:t>
                      </a:r>
                    </a:p>
                  </a:txBody>
                  <a:tcPr marL="7144" marR="7144" marT="7144" marB="0" anchor="ctr"/>
                </a:tc>
                <a:tc>
                  <a:txBody>
                    <a:bodyPr/>
                    <a:lstStyle/>
                    <a:p>
                      <a:pPr algn="ctr" fontAlgn="ctr"/>
                      <a:r>
                        <a:rPr lang="en-US" sz="1400" b="0" i="0" u="none" strike="noStrike">
                          <a:solidFill>
                            <a:schemeClr val="tx2"/>
                          </a:solidFill>
                          <a:effectLst/>
                          <a:latin typeface="Arial" panose="020B0604020202020204" pitchFamily="34" charset="0"/>
                        </a:rPr>
                        <a:t>102%</a:t>
                      </a:r>
                    </a:p>
                  </a:txBody>
                  <a:tcPr marL="7144" marR="7144" marT="7144" marB="0" anchor="ctr"/>
                </a:tc>
                <a:tc>
                  <a:txBody>
                    <a:bodyPr/>
                    <a:lstStyle/>
                    <a:p>
                      <a:pPr algn="ctr" fontAlgn="ctr"/>
                      <a:r>
                        <a:rPr lang="en-US" sz="1400" b="0" i="0" u="none" strike="noStrike" dirty="0">
                          <a:solidFill>
                            <a:schemeClr val="tx2"/>
                          </a:solidFill>
                          <a:effectLst/>
                          <a:latin typeface="Arial" panose="020B0604020202020204" pitchFamily="34" charset="0"/>
                        </a:rPr>
                        <a:t>112%</a:t>
                      </a:r>
                    </a:p>
                  </a:txBody>
                  <a:tcPr marL="7144" marR="7144" marT="7144" marB="0" anchor="ctr"/>
                </a:tc>
              </a:tr>
            </a:tbl>
          </a:graphicData>
        </a:graphic>
      </p:graphicFrame>
    </p:spTree>
    <p:extLst>
      <p:ext uri="{BB962C8B-B14F-4D97-AF65-F5344CB8AC3E}">
        <p14:creationId xmlns:p14="http://schemas.microsoft.com/office/powerpoint/2010/main" val="19086860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02724"/>
            <a:ext cx="8229600" cy="5082746"/>
          </a:xfrm>
        </p:spPr>
        <p:txBody>
          <a:bodyPr/>
          <a:lstStyle/>
          <a:p>
            <a:r>
              <a:rPr lang="en-US" dirty="0" smtClean="0"/>
              <a:t>CE9.1.4 shows -0.23% luma BDRATE gain over BMS-2.0-DMVR</a:t>
            </a:r>
          </a:p>
          <a:p>
            <a:pPr lvl="1"/>
            <a:r>
              <a:rPr lang="en-US" dirty="0" smtClean="0"/>
              <a:t>Allows wave-front parallelism</a:t>
            </a:r>
          </a:p>
          <a:p>
            <a:pPr marL="342900" lvl="1" indent="0">
              <a:buNone/>
            </a:pPr>
            <a:endParaRPr lang="en-US" dirty="0"/>
          </a:p>
          <a:p>
            <a:r>
              <a:rPr lang="en-US" dirty="0" smtClean="0"/>
              <a:t>CE9.2.4 has no BDRATE impact</a:t>
            </a:r>
          </a:p>
          <a:p>
            <a:pPr lvl="1"/>
            <a:r>
              <a:rPr lang="en-US" dirty="0" smtClean="0"/>
              <a:t>Reduces the </a:t>
            </a:r>
            <a:r>
              <a:rPr lang="en-US" dirty="0" smtClean="0"/>
              <a:t>worst-case cost </a:t>
            </a:r>
            <a:r>
              <a:rPr lang="en-US" dirty="0" smtClean="0"/>
              <a:t>evaluations and caps to 5 </a:t>
            </a:r>
            <a:r>
              <a:rPr lang="en-US" dirty="0" smtClean="0"/>
              <a:t>evaluations per </a:t>
            </a:r>
            <a:r>
              <a:rPr lang="en-US" dirty="0" smtClean="0"/>
              <a:t>iteration</a:t>
            </a:r>
          </a:p>
          <a:p>
            <a:pPr marL="342900" lvl="1" indent="0">
              <a:buNone/>
            </a:pPr>
            <a:endParaRPr lang="en-US" dirty="0" smtClean="0"/>
          </a:p>
          <a:p>
            <a:r>
              <a:rPr lang="en-US" dirty="0" smtClean="0"/>
              <a:t>CE9.2.5 offers luma BDRATE gain of -0.05% while reducing decoding complexity significantly</a:t>
            </a:r>
          </a:p>
          <a:p>
            <a:pPr lvl="1"/>
            <a:r>
              <a:rPr lang="en-US" dirty="0" smtClean="0"/>
              <a:t>Reduces interpolation needs, reduces internal buffers, and reduces computations</a:t>
            </a:r>
            <a:endParaRPr lang="en-US" dirty="0"/>
          </a:p>
          <a:p>
            <a:pPr lvl="1"/>
            <a:endParaRPr lang="en-US" dirty="0"/>
          </a:p>
          <a:p>
            <a:r>
              <a:rPr lang="en-US" dirty="0" smtClean="0"/>
              <a:t>CE9.2.6 – combines CE9.1.4 and CE9.2.5 elements on top of CE9.2.16</a:t>
            </a:r>
          </a:p>
          <a:p>
            <a:pPr lvl="1"/>
            <a:r>
              <a:rPr lang="en-US" dirty="0" smtClean="0"/>
              <a:t>Provides the best BDRATE among CE9 tests and the lowest </a:t>
            </a:r>
            <a:r>
              <a:rPr lang="en-US" dirty="0" err="1" smtClean="0"/>
              <a:t>EncT</a:t>
            </a:r>
            <a:r>
              <a:rPr lang="en-US" dirty="0" smtClean="0"/>
              <a:t> and </a:t>
            </a:r>
            <a:r>
              <a:rPr lang="en-US" dirty="0" err="1" smtClean="0"/>
              <a:t>DecT</a:t>
            </a:r>
            <a:endParaRPr lang="en-US" dirty="0" smtClean="0"/>
          </a:p>
          <a:p>
            <a:pPr lvl="1"/>
            <a:r>
              <a:rPr lang="en-US" dirty="0" smtClean="0"/>
              <a:t>Theoretical analysis also shows the least number of operations, memory accesses, and internal memory needs for this proposal</a:t>
            </a:r>
          </a:p>
          <a:p>
            <a:pPr lvl="1"/>
            <a:endParaRPr lang="en-US" dirty="0"/>
          </a:p>
          <a:p>
            <a:r>
              <a:rPr lang="en-US" dirty="0" smtClean="0"/>
              <a:t>It is requested that CE9.2.6 be considered for adoption into </a:t>
            </a:r>
            <a:r>
              <a:rPr lang="en-US" dirty="0" smtClean="0"/>
              <a:t>VTM</a:t>
            </a:r>
            <a:endParaRPr lang="en-US" dirty="0"/>
          </a:p>
          <a:p>
            <a:endParaRPr lang="en-US" dirty="0"/>
          </a:p>
        </p:txBody>
      </p:sp>
      <p:sp>
        <p:nvSpPr>
          <p:cNvPr id="3" name="Title 2"/>
          <p:cNvSpPr>
            <a:spLocks noGrp="1"/>
          </p:cNvSpPr>
          <p:nvPr>
            <p:ph type="title"/>
          </p:nvPr>
        </p:nvSpPr>
        <p:spPr/>
        <p:txBody>
          <a:bodyPr/>
          <a:lstStyle/>
          <a:p>
            <a:r>
              <a:rPr lang="en-US" dirty="0" smtClean="0"/>
              <a:t>Conclusions</a:t>
            </a:r>
            <a:endParaRPr lang="en-US" dirty="0"/>
          </a:p>
        </p:txBody>
      </p:sp>
    </p:spTree>
    <p:extLst>
      <p:ext uri="{BB962C8B-B14F-4D97-AF65-F5344CB8AC3E}">
        <p14:creationId xmlns:p14="http://schemas.microsoft.com/office/powerpoint/2010/main" val="3954921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669058"/>
            <a:ext cx="7772400" cy="831381"/>
          </a:xfrm>
        </p:spPr>
        <p:txBody>
          <a:bodyPr>
            <a:normAutofit fontScale="90000"/>
          </a:bodyPr>
          <a:lstStyle/>
          <a:p>
            <a:pPr algn="ctr"/>
            <a:r>
              <a:rPr lang="en-US" dirty="0" smtClean="0"/>
              <a:t>THANKS TO THE CROSS-CHECKERS!</a:t>
            </a:r>
            <a:r>
              <a:rPr lang="en-US" dirty="0"/>
              <a:t/>
            </a:r>
            <a:br>
              <a:rPr lang="en-US" dirty="0"/>
            </a:br>
            <a:r>
              <a:rPr lang="en-US" dirty="0" smtClean="0"/>
              <a:t>Hisilicon, </a:t>
            </a:r>
            <a:r>
              <a:rPr lang="en-US" dirty="0" err="1" smtClean="0"/>
              <a:t>Hikvision</a:t>
            </a:r>
            <a:r>
              <a:rPr lang="en-US" dirty="0" smtClean="0"/>
              <a:t>, Qualcomm &amp; LGE</a:t>
            </a:r>
            <a:br>
              <a:rPr lang="en-US" dirty="0" smtClean="0"/>
            </a:br>
            <a:endParaRPr lang="en-US" dirty="0"/>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176269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63611" y="856736"/>
            <a:ext cx="8707393" cy="5269430"/>
          </a:xfrm>
        </p:spPr>
        <p:txBody>
          <a:bodyPr/>
          <a:lstStyle/>
          <a:p>
            <a:pPr lvl="1"/>
            <a:r>
              <a:rPr lang="en-GB" sz="2800" b="1" i="1" dirty="0" smtClean="0">
                <a:latin typeface="Calibri" panose="020F0502020204030204" pitchFamily="34" charset="0"/>
              </a:rPr>
              <a:t>CE9.1.4: Impact of using refined MVs of CUs in top-left and top-CTUs for refinement </a:t>
            </a:r>
            <a:r>
              <a:rPr lang="en-GB" sz="2800" b="1" i="1" dirty="0">
                <a:latin typeface="Calibri" panose="020F0502020204030204" pitchFamily="34" charset="0"/>
              </a:rPr>
              <a:t>of CUs </a:t>
            </a:r>
            <a:r>
              <a:rPr lang="en-GB" sz="2800" b="1" i="1" dirty="0" smtClean="0">
                <a:latin typeface="Calibri" panose="020F0502020204030204" pitchFamily="34" charset="0"/>
              </a:rPr>
              <a:t>in current CTU</a:t>
            </a:r>
          </a:p>
          <a:p>
            <a:pPr lvl="1"/>
            <a:endParaRPr lang="en-GB" sz="2800" b="1" i="1" dirty="0" smtClean="0">
              <a:latin typeface="Calibri" panose="020F0502020204030204" pitchFamily="34" charset="0"/>
            </a:endParaRPr>
          </a:p>
          <a:p>
            <a:pPr lvl="1"/>
            <a:r>
              <a:rPr lang="en-GB" sz="2800" b="1" i="1" dirty="0" smtClean="0">
                <a:latin typeface="Calibri" panose="020F0502020204030204" pitchFamily="34" charset="0"/>
              </a:rPr>
              <a:t>CE9.2.4: Impact of a modified search pattern to reduce maximum cost evaluations per iteration</a:t>
            </a:r>
          </a:p>
          <a:p>
            <a:pPr marL="342900" lvl="1" indent="0">
              <a:buNone/>
            </a:pPr>
            <a:endParaRPr lang="en-US" sz="2800" b="1" i="1" dirty="0">
              <a:latin typeface="Calibri" panose="020F0502020204030204" pitchFamily="34" charset="0"/>
            </a:endParaRPr>
          </a:p>
          <a:p>
            <a:pPr lvl="1"/>
            <a:r>
              <a:rPr lang="en-GB" sz="2800" b="1" i="1" dirty="0" smtClean="0">
                <a:latin typeface="Calibri" panose="020F0502020204030204" pitchFamily="34" charset="0"/>
              </a:rPr>
              <a:t>CE9.2.5: Impact of replacing explicit half-pixel distance refinement using a </a:t>
            </a:r>
            <a:r>
              <a:rPr lang="en-GB" sz="2800" b="1" i="1" dirty="0">
                <a:latin typeface="Calibri" panose="020F0502020204030204" pitchFamily="34" charset="0"/>
              </a:rPr>
              <a:t>parametric error surface based sub-pixel offset </a:t>
            </a:r>
            <a:r>
              <a:rPr lang="en-GB" sz="2800" b="1" i="1" dirty="0" smtClean="0">
                <a:latin typeface="Calibri" panose="020F0502020204030204" pitchFamily="34" charset="0"/>
              </a:rPr>
              <a:t>estimation method</a:t>
            </a:r>
          </a:p>
          <a:p>
            <a:pPr marL="342900" lvl="1" indent="0">
              <a:buNone/>
            </a:pPr>
            <a:endParaRPr lang="en-US" sz="2800" b="1" i="1" dirty="0">
              <a:latin typeface="Calibri" panose="020F0502020204030204" pitchFamily="34" charset="0"/>
            </a:endParaRPr>
          </a:p>
          <a:p>
            <a:pPr lvl="1"/>
            <a:r>
              <a:rPr lang="en-GB" sz="2800" b="1" i="1" dirty="0" smtClean="0">
                <a:latin typeface="Calibri" panose="020F0502020204030204" pitchFamily="34" charset="0"/>
              </a:rPr>
              <a:t>CE9.2.6: Combination proposal studying CE9.1.4 and CE9.2.5 elements on top of CE9.2.16</a:t>
            </a:r>
            <a:endParaRPr lang="en-US" dirty="0"/>
          </a:p>
        </p:txBody>
      </p:sp>
      <p:sp>
        <p:nvSpPr>
          <p:cNvPr id="3" name="Title 2"/>
          <p:cNvSpPr>
            <a:spLocks noGrp="1"/>
          </p:cNvSpPr>
          <p:nvPr>
            <p:ph type="title"/>
          </p:nvPr>
        </p:nvSpPr>
        <p:spPr/>
        <p:txBody>
          <a:bodyPr>
            <a:normAutofit/>
          </a:bodyPr>
          <a:lstStyle/>
          <a:p>
            <a:r>
              <a:rPr lang="en-US" sz="2400" dirty="0" smtClean="0"/>
              <a:t>Tests (based on JVET-K0041)</a:t>
            </a:r>
            <a:endParaRPr lang="en-US" sz="2400" dirty="0"/>
          </a:p>
        </p:txBody>
      </p:sp>
    </p:spTree>
    <p:extLst>
      <p:ext uri="{BB962C8B-B14F-4D97-AF65-F5344CB8AC3E}">
        <p14:creationId xmlns:p14="http://schemas.microsoft.com/office/powerpoint/2010/main" val="23141117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As per CE9 requirements, DMVR tool ON is compared against BMS-2.1rc version</a:t>
            </a:r>
          </a:p>
          <a:p>
            <a:r>
              <a:rPr lang="en-US" dirty="0" smtClean="0"/>
              <a:t>SIMD=SSE42 is enabled</a:t>
            </a:r>
          </a:p>
          <a:p>
            <a:endParaRPr lang="en-US" dirty="0"/>
          </a:p>
          <a:p>
            <a:r>
              <a:rPr lang="en-US" dirty="0" smtClean="0"/>
              <a:t>All the four CEs meet the test requirement conditions prescribed in JVET-K1029</a:t>
            </a:r>
            <a:endParaRPr lang="en-US" dirty="0"/>
          </a:p>
        </p:txBody>
      </p:sp>
      <p:sp>
        <p:nvSpPr>
          <p:cNvPr id="3" name="Title 2"/>
          <p:cNvSpPr>
            <a:spLocks noGrp="1"/>
          </p:cNvSpPr>
          <p:nvPr>
            <p:ph type="title"/>
          </p:nvPr>
        </p:nvSpPr>
        <p:spPr/>
        <p:txBody>
          <a:bodyPr/>
          <a:lstStyle/>
          <a:p>
            <a:r>
              <a:rPr lang="en-US" dirty="0" smtClean="0"/>
              <a:t>Test Conditions</a:t>
            </a:r>
            <a:endParaRPr lang="en-US" dirty="0"/>
          </a:p>
        </p:txBody>
      </p:sp>
    </p:spTree>
    <p:extLst>
      <p:ext uri="{BB962C8B-B14F-4D97-AF65-F5344CB8AC3E}">
        <p14:creationId xmlns:p14="http://schemas.microsoft.com/office/powerpoint/2010/main" val="3683654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00100"/>
            <a:ext cx="8229600" cy="5126065"/>
          </a:xfrm>
        </p:spPr>
        <p:txBody>
          <a:bodyPr/>
          <a:lstStyle/>
          <a:p>
            <a:r>
              <a:rPr lang="en-US" dirty="0" smtClean="0"/>
              <a:t>JVET-K0041 proposed a CTU-level pre-fetch and the ability to have concurrent refinements for all CUs within a current CTU by:</a:t>
            </a:r>
          </a:p>
          <a:p>
            <a:pPr lvl="1"/>
            <a:r>
              <a:rPr lang="en-US" dirty="0" smtClean="0"/>
              <a:t>Allowing refined MVs of CUs in top-left and top CTUs to be used as starting point for refinement of CUs in current CTU</a:t>
            </a:r>
          </a:p>
          <a:p>
            <a:pPr lvl="1"/>
            <a:r>
              <a:rPr lang="en-US" dirty="0" smtClean="0"/>
              <a:t>Disallowing refined MVs of CUs in left CTU and current CTU from being used for refinement of CUs in current CTU</a:t>
            </a:r>
          </a:p>
          <a:p>
            <a:r>
              <a:rPr lang="en-US" dirty="0" smtClean="0"/>
              <a:t>Scheme allows wave-front parallelism on encoder and decoder sides</a:t>
            </a:r>
          </a:p>
          <a:p>
            <a:r>
              <a:rPr lang="en-US" dirty="0" smtClean="0"/>
              <a:t>Restores some of the coding loss incurred by disabling use of all refined MVs within the current access unit</a:t>
            </a:r>
          </a:p>
          <a:p>
            <a:r>
              <a:rPr lang="en-US" dirty="0" smtClean="0"/>
              <a:t>Refined MVs are used for both </a:t>
            </a:r>
            <a:r>
              <a:rPr lang="en-US" dirty="0" err="1" smtClean="0"/>
              <a:t>deblocking</a:t>
            </a:r>
            <a:r>
              <a:rPr lang="en-US" dirty="0" smtClean="0"/>
              <a:t> and TMVP</a:t>
            </a:r>
            <a:endParaRPr lang="en-US" dirty="0" smtClean="0"/>
          </a:p>
          <a:p>
            <a:pPr lvl="1"/>
            <a:r>
              <a:rPr lang="en-US" dirty="0"/>
              <a:t>T</a:t>
            </a:r>
            <a:r>
              <a:rPr lang="en-US" dirty="0" smtClean="0"/>
              <a:t>he </a:t>
            </a:r>
            <a:r>
              <a:rPr lang="en-US" dirty="0" smtClean="0"/>
              <a:t>unrefined MV from top-right CTU is used for AMVP and as merge </a:t>
            </a:r>
            <a:r>
              <a:rPr lang="en-US" dirty="0" smtClean="0"/>
              <a:t>MVs</a:t>
            </a:r>
            <a:endParaRPr lang="en-US" dirty="0" smtClean="0"/>
          </a:p>
          <a:p>
            <a:pPr lvl="2"/>
            <a:r>
              <a:rPr lang="en-US" dirty="0" smtClean="0"/>
              <a:t>Hence, one unrefined MV pair </a:t>
            </a:r>
            <a:r>
              <a:rPr lang="en-US" dirty="0" smtClean="0"/>
              <a:t>(28-bits) per </a:t>
            </a:r>
            <a:r>
              <a:rPr lang="en-US" dirty="0" smtClean="0"/>
              <a:t>CTU in the top-row </a:t>
            </a:r>
            <a:r>
              <a:rPr lang="en-US" dirty="0" smtClean="0"/>
              <a:t>(</a:t>
            </a:r>
            <a:r>
              <a:rPr lang="en-US" dirty="0" smtClean="0"/>
              <a:t>e.g. 896-bits for 4096 line width and 128x128 CTUs) </a:t>
            </a:r>
            <a:r>
              <a:rPr lang="en-US" dirty="0" smtClean="0"/>
              <a:t>needs </a:t>
            </a:r>
            <a:r>
              <a:rPr lang="en-US" dirty="0" smtClean="0"/>
              <a:t>to be </a:t>
            </a:r>
            <a:r>
              <a:rPr lang="en-US" dirty="0" smtClean="0"/>
              <a:t>maintained</a:t>
            </a:r>
          </a:p>
          <a:p>
            <a:pPr lvl="2"/>
            <a:r>
              <a:rPr lang="en-US" dirty="0" smtClean="0"/>
              <a:t>If DMVR is enabled only for CUs with minimum width of 8, then both unrefined and refined MVs can be stored in the same line buffer existing today (in adjacent 4x4 locations when neighbor uses DMVR)</a:t>
            </a:r>
            <a:endParaRPr lang="en-US" dirty="0" smtClean="0"/>
          </a:p>
        </p:txBody>
      </p:sp>
      <p:sp>
        <p:nvSpPr>
          <p:cNvPr id="3" name="Title 2"/>
          <p:cNvSpPr>
            <a:spLocks noGrp="1"/>
          </p:cNvSpPr>
          <p:nvPr>
            <p:ph type="title"/>
          </p:nvPr>
        </p:nvSpPr>
        <p:spPr/>
        <p:txBody>
          <a:bodyPr/>
          <a:lstStyle/>
          <a:p>
            <a:r>
              <a:rPr lang="en-US" dirty="0" smtClean="0"/>
              <a:t>CE9.1.4: Handling MV dependency Issue</a:t>
            </a:r>
            <a:endParaRPr lang="en-US" dirty="0"/>
          </a:p>
        </p:txBody>
      </p:sp>
    </p:spTree>
    <p:extLst>
      <p:ext uri="{BB962C8B-B14F-4D97-AF65-F5344CB8AC3E}">
        <p14:creationId xmlns:p14="http://schemas.microsoft.com/office/powerpoint/2010/main" val="1667807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908210246"/>
              </p:ext>
            </p:extLst>
          </p:nvPr>
        </p:nvGraphicFramePr>
        <p:xfrm>
          <a:off x="1910861" y="1467179"/>
          <a:ext cx="4992446" cy="2546980"/>
        </p:xfrm>
        <a:graphic>
          <a:graphicData uri="http://schemas.openxmlformats.org/drawingml/2006/table">
            <a:tbl>
              <a:tblPr firstRow="1" firstCol="1" bandRow="1">
                <a:tableStyleId>{5C22544A-7EE6-4342-B048-85BDC9FD1C3A}</a:tableStyleId>
              </a:tblPr>
              <a:tblGrid>
                <a:gridCol w="831930"/>
                <a:gridCol w="921189"/>
                <a:gridCol w="921189"/>
                <a:gridCol w="921189"/>
                <a:gridCol w="690675"/>
                <a:gridCol w="706274"/>
              </a:tblGrid>
              <a:tr h="28599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000" dirty="0">
                          <a:effectLst/>
                        </a:rPr>
                        <a:t> </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 VTM 2.0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Y</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U</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V</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EncT</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DecT</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A1</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-2.13%</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-1.84%</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-2.15%</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101%</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109%</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A2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-2.75%</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-2.75%</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-2.81%</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101%</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109%</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B</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-1.48%</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-1.56%</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-1.61%</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103%</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115%</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C</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-1.47%</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-1.68%</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-1.73%</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103%</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118%</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E</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 </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600" dirty="0">
                        <a:solidFill>
                          <a:schemeClr val="tx2"/>
                        </a:solidFill>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 </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 </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600">
                        <a:solidFill>
                          <a:schemeClr val="tx2"/>
                        </a:solidFill>
                        <a:effectLst/>
                        <a:latin typeface="Times New Roman" panose="02020603050405020304" pitchFamily="18" charset="0"/>
                      </a:endParaRPr>
                    </a:p>
                  </a:txBody>
                  <a:tcPr marL="68580" marR="68580" marT="0" marB="0" anchor="ct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Overall</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-1.86%</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-1.89%</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-1.99%</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102%</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113%</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D</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-1.78%</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-1.84%</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-1.85%</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104%</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118%</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bl>
          </a:graphicData>
        </a:graphic>
      </p:graphicFrame>
      <p:sp>
        <p:nvSpPr>
          <p:cNvPr id="3" name="Title 2"/>
          <p:cNvSpPr>
            <a:spLocks noGrp="1"/>
          </p:cNvSpPr>
          <p:nvPr>
            <p:ph type="title"/>
          </p:nvPr>
        </p:nvSpPr>
        <p:spPr/>
        <p:txBody>
          <a:bodyPr/>
          <a:lstStyle/>
          <a:p>
            <a:r>
              <a:rPr lang="en-US" dirty="0" smtClean="0"/>
              <a:t>CE9.1.4: Test Results</a:t>
            </a:r>
            <a:endParaRPr lang="en-US" dirty="0"/>
          </a:p>
        </p:txBody>
      </p:sp>
      <p:sp>
        <p:nvSpPr>
          <p:cNvPr id="5" name="TextBox 4"/>
          <p:cNvSpPr txBox="1"/>
          <p:nvPr/>
        </p:nvSpPr>
        <p:spPr>
          <a:xfrm>
            <a:off x="420130" y="4637902"/>
            <a:ext cx="7422292" cy="2031325"/>
          </a:xfrm>
          <a:prstGeom prst="rect">
            <a:avLst/>
          </a:prstGeom>
          <a:noFill/>
        </p:spPr>
        <p:txBody>
          <a:bodyPr wrap="square" rtlCol="0">
            <a:spAutoFit/>
          </a:bodyPr>
          <a:lstStyle/>
          <a:p>
            <a:pPr marL="285750" indent="-285750">
              <a:buFont typeface="Arial" panose="020B0604020202020204" pitchFamily="34" charset="0"/>
              <a:buChar char="•"/>
            </a:pPr>
            <a:r>
              <a:rPr lang="en-US" dirty="0" smtClean="0">
                <a:solidFill>
                  <a:schemeClr val="tx2"/>
                </a:solidFill>
              </a:rPr>
              <a:t>Use of refined MVs of CUs in top-left and top CTUs provides BDRATE gains of -0.23%, -0.16%, -0.14%  over BMS-DMVR</a:t>
            </a:r>
          </a:p>
          <a:p>
            <a:pPr marL="285750" indent="-285750">
              <a:buFont typeface="Arial" panose="020B0604020202020204" pitchFamily="34" charset="0"/>
              <a:buChar char="•"/>
            </a:pPr>
            <a:r>
              <a:rPr lang="en-US" dirty="0" smtClean="0">
                <a:solidFill>
                  <a:schemeClr val="tx2"/>
                </a:solidFill>
              </a:rPr>
              <a:t>The decoding time increases by ~2% due to the increased use of DMVR by more % of CUs</a:t>
            </a:r>
          </a:p>
          <a:p>
            <a:pPr marL="285750" indent="-285750">
              <a:buFont typeface="Arial" panose="020B0604020202020204" pitchFamily="34" charset="0"/>
              <a:buChar char="•"/>
            </a:pPr>
            <a:endParaRPr lang="en-US" dirty="0">
              <a:solidFill>
                <a:schemeClr val="tx2"/>
              </a:solidFill>
            </a:endParaRPr>
          </a:p>
          <a:p>
            <a:pPr marL="285750" indent="-285750">
              <a:buFont typeface="Arial" panose="020B0604020202020204" pitchFamily="34" charset="0"/>
              <a:buChar char="•"/>
            </a:pPr>
            <a:r>
              <a:rPr lang="en-US" dirty="0" smtClean="0">
                <a:solidFill>
                  <a:schemeClr val="tx2"/>
                </a:solidFill>
              </a:rPr>
              <a:t>Cross-checked by X. Chen (</a:t>
            </a:r>
            <a:r>
              <a:rPr lang="en-US" dirty="0" err="1" smtClean="0">
                <a:solidFill>
                  <a:schemeClr val="tx2"/>
                </a:solidFill>
              </a:rPr>
              <a:t>HiSilicon</a:t>
            </a:r>
            <a:r>
              <a:rPr lang="en-US" dirty="0" smtClean="0">
                <a:solidFill>
                  <a:schemeClr val="tx2"/>
                </a:solidFill>
              </a:rPr>
              <a:t>)</a:t>
            </a:r>
          </a:p>
          <a:p>
            <a:pPr marL="285750" indent="-285750">
              <a:buFont typeface="Arial" panose="020B0604020202020204" pitchFamily="34" charset="0"/>
              <a:buChar char="•"/>
            </a:pPr>
            <a:endParaRPr lang="en-US" dirty="0">
              <a:solidFill>
                <a:schemeClr val="tx2"/>
              </a:solidFill>
            </a:endParaRPr>
          </a:p>
        </p:txBody>
      </p:sp>
    </p:spTree>
    <p:extLst>
      <p:ext uri="{BB962C8B-B14F-4D97-AF65-F5344CB8AC3E}">
        <p14:creationId xmlns:p14="http://schemas.microsoft.com/office/powerpoint/2010/main" val="4715144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00100"/>
            <a:ext cx="8229600" cy="5126065"/>
          </a:xfrm>
        </p:spPr>
        <p:txBody>
          <a:bodyPr/>
          <a:lstStyle/>
          <a:p>
            <a:r>
              <a:rPr lang="en-US" dirty="0" smtClean="0"/>
              <a:t>BMS-DMVR requires 9 MR-SADs in iteration-1 and 5 MR-SADs in iteration-2 in order to keep the number of dependency stages for integer distance refinement to 2</a:t>
            </a:r>
          </a:p>
          <a:p>
            <a:r>
              <a:rPr lang="en-US" dirty="0" smtClean="0"/>
              <a:t>For best-timing, 9 parallel MR-SAD evaluation units are required</a:t>
            </a:r>
          </a:p>
          <a:p>
            <a:r>
              <a:rPr lang="en-US" dirty="0" smtClean="0"/>
              <a:t>In JVET-K0041, a modified search pattern was proposed</a:t>
            </a:r>
          </a:p>
          <a:p>
            <a:pPr lvl="1"/>
            <a:r>
              <a:rPr lang="en-US" dirty="0" smtClean="0"/>
              <a:t>It restricted maximum cost evaluations per iteration to 5</a:t>
            </a:r>
          </a:p>
          <a:p>
            <a:pPr lvl="1"/>
            <a:r>
              <a:rPr lang="en-US" dirty="0" smtClean="0"/>
              <a:t>Center + left, top, right, bottom positions in iteration-1</a:t>
            </a:r>
          </a:p>
          <a:p>
            <a:pPr lvl="1"/>
            <a:r>
              <a:rPr lang="en-US" dirty="0" smtClean="0"/>
              <a:t>Evaluate 5 more positions in iteration-2 to complete cost evaluations of all 8-connected neighbors of the iteration-2 center (across iterations 1 and 2)</a:t>
            </a:r>
            <a:endParaRPr lang="en-US" dirty="0"/>
          </a:p>
          <a:p>
            <a:r>
              <a:rPr lang="en-US" dirty="0" smtClean="0"/>
              <a:t>Requires only a total of 10 MR-SADs for integer distance refinement</a:t>
            </a:r>
            <a:r>
              <a:rPr lang="en-US" dirty="0"/>
              <a:t> </a:t>
            </a:r>
            <a:r>
              <a:rPr lang="en-US" dirty="0" smtClean="0"/>
              <a:t>(as compared to 14 MR-SADs)</a:t>
            </a:r>
          </a:p>
          <a:p>
            <a:pPr lvl="1"/>
            <a:r>
              <a:rPr lang="en-US" dirty="0" smtClean="0"/>
              <a:t>Maximum of only 5 cost evaluation units for achieving the best timing which can be re-used across iterations 1 and 2</a:t>
            </a:r>
          </a:p>
        </p:txBody>
      </p:sp>
      <p:sp>
        <p:nvSpPr>
          <p:cNvPr id="3" name="Title 2"/>
          <p:cNvSpPr>
            <a:spLocks noGrp="1"/>
          </p:cNvSpPr>
          <p:nvPr>
            <p:ph type="title"/>
          </p:nvPr>
        </p:nvSpPr>
        <p:spPr/>
        <p:txBody>
          <a:bodyPr>
            <a:normAutofit/>
          </a:bodyPr>
          <a:lstStyle/>
          <a:p>
            <a:r>
              <a:rPr lang="en-US" sz="2000" dirty="0"/>
              <a:t>CE9.2.4: Modified Search Pattern</a:t>
            </a:r>
          </a:p>
        </p:txBody>
      </p:sp>
    </p:spTree>
    <p:extLst>
      <p:ext uri="{BB962C8B-B14F-4D97-AF65-F5344CB8AC3E}">
        <p14:creationId xmlns:p14="http://schemas.microsoft.com/office/powerpoint/2010/main" val="361583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CE9.2.4: Test Results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641555"/>
              </p:ext>
            </p:extLst>
          </p:nvPr>
        </p:nvGraphicFramePr>
        <p:xfrm>
          <a:off x="1910861" y="1467179"/>
          <a:ext cx="4992446" cy="2546980"/>
        </p:xfrm>
        <a:graphic>
          <a:graphicData uri="http://schemas.openxmlformats.org/drawingml/2006/table">
            <a:tbl>
              <a:tblPr firstRow="1" firstCol="1" bandRow="1">
                <a:tableStyleId>{5C22544A-7EE6-4342-B048-85BDC9FD1C3A}</a:tableStyleId>
              </a:tblPr>
              <a:tblGrid>
                <a:gridCol w="831930"/>
                <a:gridCol w="921189"/>
                <a:gridCol w="921189"/>
                <a:gridCol w="921189"/>
                <a:gridCol w="690675"/>
                <a:gridCol w="706274"/>
              </a:tblGrid>
              <a:tr h="28599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000" dirty="0">
                          <a:effectLst/>
                        </a:rPr>
                        <a:t> </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 VTM 2.0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Y</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U</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V</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EncT</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DecT</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A1</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solidFill>
                          <a:effectLst/>
                          <a:latin typeface="Arial" panose="020B0604020202020204" pitchFamily="34" charset="0"/>
                          <a:ea typeface="Times New Roman" panose="02020603050405020304" pitchFamily="18" charset="0"/>
                        </a:rPr>
                        <a:t>-1.74%</a:t>
                      </a:r>
                      <a:endParaRPr lang="en-US" sz="18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solidFill>
                          <a:effectLst/>
                          <a:latin typeface="Arial" panose="020B0604020202020204" pitchFamily="34" charset="0"/>
                          <a:ea typeface="Times New Roman" panose="02020603050405020304" pitchFamily="18" charset="0"/>
                        </a:rPr>
                        <a:t>-1.52%</a:t>
                      </a:r>
                      <a:endParaRPr lang="en-US" sz="18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-1.85%</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101%</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111%</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A2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-2.32%</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solidFill>
                          <a:effectLst/>
                          <a:latin typeface="Arial" panose="020B0604020202020204" pitchFamily="34" charset="0"/>
                          <a:ea typeface="Times New Roman" panose="02020603050405020304" pitchFamily="18" charset="0"/>
                        </a:rPr>
                        <a:t>-2.43%</a:t>
                      </a:r>
                      <a:endParaRPr lang="en-US" sz="18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-2.56%</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102%</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112%</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B</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-1.32%</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solidFill>
                          <a:effectLst/>
                          <a:latin typeface="Arial" panose="020B0604020202020204" pitchFamily="34" charset="0"/>
                          <a:ea typeface="Times New Roman" panose="02020603050405020304" pitchFamily="18" charset="0"/>
                        </a:rPr>
                        <a:t>-1.47%</a:t>
                      </a:r>
                      <a:endParaRPr lang="en-US" sz="18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-1.49%</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104%</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117%</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C</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-1.39%</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-1.57%</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solidFill>
                          <a:effectLst/>
                          <a:latin typeface="Arial" panose="020B0604020202020204" pitchFamily="34" charset="0"/>
                          <a:ea typeface="Times New Roman" panose="02020603050405020304" pitchFamily="18" charset="0"/>
                        </a:rPr>
                        <a:t>-1.70%</a:t>
                      </a:r>
                      <a:endParaRPr lang="en-US" sz="18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104%</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120%</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E</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 </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400">
                        <a:solidFill>
                          <a:schemeClr val="tx2"/>
                        </a:solidFill>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solidFill>
                          <a:effectLst/>
                          <a:latin typeface="Arial" panose="020B0604020202020204" pitchFamily="34" charset="0"/>
                          <a:ea typeface="Times New Roman" panose="02020603050405020304" pitchFamily="18" charset="0"/>
                        </a:rPr>
                        <a:t> </a:t>
                      </a:r>
                      <a:endParaRPr lang="en-US" sz="18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 </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400">
                        <a:solidFill>
                          <a:schemeClr val="tx2"/>
                        </a:solidFill>
                        <a:effectLst/>
                        <a:latin typeface="Times New Roman" panose="02020603050405020304" pitchFamily="18" charset="0"/>
                      </a:endParaRPr>
                    </a:p>
                  </a:txBody>
                  <a:tcPr marL="68580" marR="68580" marT="0" marB="0" anchor="ct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Overall</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-1.63%</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-1.70%</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-1.83%</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solidFill>
                          <a:effectLst/>
                          <a:latin typeface="Arial" panose="020B0604020202020204" pitchFamily="34" charset="0"/>
                          <a:ea typeface="Times New Roman" panose="02020603050405020304" pitchFamily="18" charset="0"/>
                        </a:rPr>
                        <a:t>103%</a:t>
                      </a:r>
                      <a:endParaRPr lang="en-US" sz="18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115%</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D</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-1.72%</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-1.84%</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-1.89%</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solidFill>
                          <a:effectLst/>
                          <a:latin typeface="Arial" panose="020B0604020202020204" pitchFamily="34" charset="0"/>
                          <a:ea typeface="Times New Roman" panose="02020603050405020304" pitchFamily="18" charset="0"/>
                        </a:rPr>
                        <a:t>105%</a:t>
                      </a:r>
                      <a:endParaRPr lang="en-US" sz="18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solidFill>
                          <a:effectLst/>
                          <a:latin typeface="Arial" panose="020B0604020202020204" pitchFamily="34" charset="0"/>
                          <a:ea typeface="Times New Roman" panose="02020603050405020304" pitchFamily="18" charset="0"/>
                        </a:rPr>
                        <a:t>122%</a:t>
                      </a:r>
                      <a:endParaRPr lang="en-US" sz="18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bl>
          </a:graphicData>
        </a:graphic>
      </p:graphicFrame>
      <p:sp>
        <p:nvSpPr>
          <p:cNvPr id="5" name="TextBox 4"/>
          <p:cNvSpPr txBox="1"/>
          <p:nvPr/>
        </p:nvSpPr>
        <p:spPr>
          <a:xfrm>
            <a:off x="420130" y="4637902"/>
            <a:ext cx="7422292" cy="1754326"/>
          </a:xfrm>
          <a:prstGeom prst="rect">
            <a:avLst/>
          </a:prstGeom>
          <a:noFill/>
        </p:spPr>
        <p:txBody>
          <a:bodyPr wrap="square" rtlCol="0">
            <a:spAutoFit/>
          </a:bodyPr>
          <a:lstStyle/>
          <a:p>
            <a:pPr marL="285750" indent="-285750">
              <a:buFont typeface="Arial" panose="020B0604020202020204" pitchFamily="34" charset="0"/>
              <a:buChar char="•"/>
            </a:pPr>
            <a:r>
              <a:rPr lang="en-US" dirty="0" smtClean="0">
                <a:solidFill>
                  <a:schemeClr val="tx2"/>
                </a:solidFill>
              </a:rPr>
              <a:t>No BDRATE impact with the modified search pattern BMS-DMVR</a:t>
            </a:r>
          </a:p>
          <a:p>
            <a:pPr marL="285750" indent="-285750">
              <a:buFont typeface="Arial" panose="020B0604020202020204" pitchFamily="34" charset="0"/>
              <a:buChar char="•"/>
            </a:pPr>
            <a:r>
              <a:rPr lang="en-US" dirty="0" smtClean="0">
                <a:solidFill>
                  <a:schemeClr val="tx2"/>
                </a:solidFill>
              </a:rPr>
              <a:t>The average decoding time increases due to higher unconditional MR-SAD evaluations when compared to BMS-DMVR</a:t>
            </a:r>
          </a:p>
          <a:p>
            <a:endParaRPr lang="en-US" dirty="0">
              <a:solidFill>
                <a:schemeClr val="tx2"/>
              </a:solidFill>
            </a:endParaRPr>
          </a:p>
          <a:p>
            <a:pPr marL="285750" indent="-285750">
              <a:buFont typeface="Arial" panose="020B0604020202020204" pitchFamily="34" charset="0"/>
              <a:buChar char="•"/>
            </a:pPr>
            <a:r>
              <a:rPr lang="en-US" dirty="0" smtClean="0">
                <a:solidFill>
                  <a:schemeClr val="tx2"/>
                </a:solidFill>
              </a:rPr>
              <a:t>Cross-checked by F. Chen (</a:t>
            </a:r>
            <a:r>
              <a:rPr lang="en-US" dirty="0" err="1" smtClean="0">
                <a:solidFill>
                  <a:schemeClr val="tx2"/>
                </a:solidFill>
              </a:rPr>
              <a:t>Hikvision</a:t>
            </a:r>
            <a:r>
              <a:rPr lang="en-US" dirty="0" smtClean="0">
                <a:solidFill>
                  <a:schemeClr val="tx2"/>
                </a:solidFill>
              </a:rPr>
              <a:t>)</a:t>
            </a:r>
          </a:p>
          <a:p>
            <a:pPr marL="285750" indent="-285750">
              <a:buFont typeface="Arial" panose="020B0604020202020204" pitchFamily="34" charset="0"/>
              <a:buChar char="•"/>
            </a:pPr>
            <a:endParaRPr lang="en-US" dirty="0">
              <a:solidFill>
                <a:schemeClr val="tx2"/>
              </a:solidFill>
            </a:endParaRPr>
          </a:p>
        </p:txBody>
      </p:sp>
    </p:spTree>
    <p:extLst>
      <p:ext uri="{BB962C8B-B14F-4D97-AF65-F5344CB8AC3E}">
        <p14:creationId xmlns:p14="http://schemas.microsoft.com/office/powerpoint/2010/main" val="8384375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881449"/>
            <a:ext cx="8229600" cy="5609967"/>
          </a:xfrm>
        </p:spPr>
        <p:txBody>
          <a:bodyPr/>
          <a:lstStyle/>
          <a:p>
            <a:r>
              <a:rPr lang="en-US" dirty="0"/>
              <a:t>Explicit half-pixel distance refinement involves two additional 2-D interpolations due to the change in the sub-pixel phase</a:t>
            </a:r>
          </a:p>
          <a:p>
            <a:pPr lvl="1"/>
            <a:r>
              <a:rPr lang="en-US" dirty="0"/>
              <a:t>Requires additional internal memory buffers, increases internal memory accesses, and increases computations</a:t>
            </a:r>
          </a:p>
          <a:p>
            <a:pPr lvl="1"/>
            <a:endParaRPr lang="en-US" dirty="0"/>
          </a:p>
          <a:p>
            <a:r>
              <a:rPr lang="en-US" dirty="0"/>
              <a:t>JVET-K0041 proposed a 5-parameter error surface based on the cost evaluations done at the integer distance positions (center + left, top, right, bottom)</a:t>
            </a:r>
          </a:p>
          <a:p>
            <a:pPr lvl="1"/>
            <a:r>
              <a:rPr lang="en-US" dirty="0"/>
              <a:t>E(</a:t>
            </a:r>
            <a:r>
              <a:rPr lang="en-US" dirty="0" err="1"/>
              <a:t>x,y</a:t>
            </a:r>
            <a:r>
              <a:rPr lang="en-US" dirty="0"/>
              <a:t>) = A*(x-x</a:t>
            </a:r>
            <a:r>
              <a:rPr lang="en-US" baseline="-25000" dirty="0"/>
              <a:t>0</a:t>
            </a:r>
            <a:r>
              <a:rPr lang="en-US" dirty="0"/>
              <a:t>)</a:t>
            </a:r>
            <a:r>
              <a:rPr lang="en-US" baseline="30000" dirty="0"/>
              <a:t>2</a:t>
            </a:r>
            <a:r>
              <a:rPr lang="en-US" dirty="0"/>
              <a:t> + B*(y-y</a:t>
            </a:r>
            <a:r>
              <a:rPr lang="en-US" baseline="-25000" dirty="0"/>
              <a:t>0</a:t>
            </a:r>
            <a:r>
              <a:rPr lang="en-US" dirty="0"/>
              <a:t>)</a:t>
            </a:r>
            <a:r>
              <a:rPr lang="en-US" baseline="30000" dirty="0"/>
              <a:t>2</a:t>
            </a:r>
            <a:r>
              <a:rPr lang="en-US" dirty="0"/>
              <a:t> + C </a:t>
            </a:r>
          </a:p>
          <a:p>
            <a:pPr lvl="2"/>
            <a:r>
              <a:rPr lang="en-US" dirty="0"/>
              <a:t>where (x</a:t>
            </a:r>
            <a:r>
              <a:rPr lang="en-US" baseline="-25000" dirty="0"/>
              <a:t>0,</a:t>
            </a:r>
            <a:r>
              <a:rPr lang="en-US" dirty="0"/>
              <a:t> y</a:t>
            </a:r>
            <a:r>
              <a:rPr lang="en-US" baseline="-25000" dirty="0"/>
              <a:t>0</a:t>
            </a:r>
            <a:r>
              <a:rPr lang="en-US" dirty="0"/>
              <a:t>) is the sub-</a:t>
            </a:r>
            <a:r>
              <a:rPr lang="en-US" dirty="0" err="1"/>
              <a:t>pel</a:t>
            </a:r>
            <a:r>
              <a:rPr lang="en-US" dirty="0"/>
              <a:t> distance position with best </a:t>
            </a:r>
            <a:r>
              <a:rPr lang="en-US" dirty="0" smtClean="0"/>
              <a:t>cost</a:t>
            </a:r>
          </a:p>
          <a:p>
            <a:pPr lvl="2"/>
            <a:r>
              <a:rPr lang="en-US" sz="1400" dirty="0" smtClean="0"/>
              <a:t>x</a:t>
            </a:r>
            <a:r>
              <a:rPr lang="en-US" sz="1400" baseline="-25000" dirty="0" smtClean="0"/>
              <a:t>0</a:t>
            </a:r>
            <a:r>
              <a:rPr lang="en-US" sz="1400" dirty="0" smtClean="0"/>
              <a:t> </a:t>
            </a:r>
            <a:r>
              <a:rPr lang="en-US" sz="1400" dirty="0"/>
              <a:t>= (E(-1,0) – E(1,0)) / (</a:t>
            </a:r>
            <a:r>
              <a:rPr lang="en-US" sz="1400" dirty="0" smtClean="0"/>
              <a:t>2*(</a:t>
            </a:r>
            <a:r>
              <a:rPr lang="en-US" sz="1400" dirty="0"/>
              <a:t>E(-1,0) + E(1,0) – 2* E(0,0</a:t>
            </a:r>
            <a:r>
              <a:rPr lang="en-US" sz="1400" dirty="0" smtClean="0"/>
              <a:t>)))</a:t>
            </a:r>
            <a:endParaRPr lang="en-US" sz="1600" dirty="0" smtClean="0"/>
          </a:p>
          <a:p>
            <a:pPr lvl="2"/>
            <a:r>
              <a:rPr lang="en-US" sz="1400" dirty="0" smtClean="0"/>
              <a:t>y</a:t>
            </a:r>
            <a:r>
              <a:rPr lang="en-US" sz="1400" baseline="-25000" dirty="0" smtClean="0"/>
              <a:t>0</a:t>
            </a:r>
            <a:r>
              <a:rPr lang="en-US" sz="1400" dirty="0" smtClean="0"/>
              <a:t> </a:t>
            </a:r>
            <a:r>
              <a:rPr lang="en-US" sz="1400" dirty="0"/>
              <a:t>= (E(0,-1) – E(0,1)) / (</a:t>
            </a:r>
            <a:r>
              <a:rPr lang="en-US" sz="1400" dirty="0" smtClean="0"/>
              <a:t>2*(</a:t>
            </a:r>
            <a:r>
              <a:rPr lang="en-US" sz="1400" dirty="0"/>
              <a:t>E(0,-1) + E(0,1) – 2* E(0,0</a:t>
            </a:r>
            <a:r>
              <a:rPr lang="en-US" sz="1400" dirty="0" smtClean="0"/>
              <a:t>)))</a:t>
            </a:r>
          </a:p>
          <a:p>
            <a:pPr lvl="2"/>
            <a:r>
              <a:rPr lang="en-US" sz="1400" dirty="0" smtClean="0"/>
              <a:t>Can be computed at 1/16</a:t>
            </a:r>
            <a:r>
              <a:rPr lang="en-US" sz="1400" baseline="30000" dirty="0" smtClean="0"/>
              <a:t>th</a:t>
            </a:r>
            <a:r>
              <a:rPr lang="en-US" sz="1400" dirty="0" smtClean="0"/>
              <a:t> pixel precision</a:t>
            </a:r>
          </a:p>
          <a:p>
            <a:pPr lvl="1"/>
            <a:r>
              <a:rPr lang="en-US" sz="1550" dirty="0" smtClean="0"/>
              <a:t>For 1/16</a:t>
            </a:r>
            <a:r>
              <a:rPr lang="en-US" sz="1550" baseline="30000" dirty="0" smtClean="0"/>
              <a:t>th</a:t>
            </a:r>
            <a:r>
              <a:rPr lang="en-US" sz="1550" dirty="0" smtClean="0"/>
              <a:t> pixel precision, quotient of the absolute values of the division have only 4 bits; can be solved using shifted compares without incurring full integer division.</a:t>
            </a:r>
          </a:p>
          <a:p>
            <a:pPr lvl="1"/>
            <a:endParaRPr lang="en-US" sz="1550" dirty="0"/>
          </a:p>
          <a:p>
            <a:r>
              <a:rPr lang="en-US" sz="1700" dirty="0" smtClean="0"/>
              <a:t>Saves additional interpolations as well as 4 MR-SAD evaluations</a:t>
            </a:r>
          </a:p>
          <a:p>
            <a:r>
              <a:rPr lang="en-US" sz="1700" dirty="0" smtClean="0"/>
              <a:t>Reduces number of dependent pixel processing stages</a:t>
            </a:r>
          </a:p>
          <a:p>
            <a:r>
              <a:rPr lang="en-US" sz="1700" dirty="0" smtClean="0"/>
              <a:t>Employs bilinear interpolation for integer distance refinement to further reduce interpolation computations compared to BMS-DMVR</a:t>
            </a:r>
            <a:endParaRPr lang="en-US" sz="1700" dirty="0"/>
          </a:p>
          <a:p>
            <a:pPr lvl="2"/>
            <a:endParaRPr lang="en-US" b="1" dirty="0" smtClean="0"/>
          </a:p>
          <a:p>
            <a:pPr lvl="2"/>
            <a:endParaRPr lang="en-US" b="1" dirty="0"/>
          </a:p>
        </p:txBody>
      </p:sp>
      <p:sp>
        <p:nvSpPr>
          <p:cNvPr id="3" name="Title 2"/>
          <p:cNvSpPr>
            <a:spLocks noGrp="1"/>
          </p:cNvSpPr>
          <p:nvPr>
            <p:ph type="title"/>
          </p:nvPr>
        </p:nvSpPr>
        <p:spPr/>
        <p:txBody>
          <a:bodyPr>
            <a:normAutofit/>
          </a:bodyPr>
          <a:lstStyle/>
          <a:p>
            <a:r>
              <a:rPr lang="en-US" sz="2000" dirty="0" smtClean="0"/>
              <a:t>CE9.2.5: Parametric Error Surface based sub-</a:t>
            </a:r>
            <a:r>
              <a:rPr lang="en-US" sz="2000" dirty="0" err="1" smtClean="0"/>
              <a:t>pel</a:t>
            </a:r>
            <a:r>
              <a:rPr lang="en-US" sz="2000" dirty="0" smtClean="0"/>
              <a:t> refinement</a:t>
            </a:r>
            <a:endParaRPr lang="en-US" sz="2000" dirty="0"/>
          </a:p>
        </p:txBody>
      </p:sp>
    </p:spTree>
    <p:extLst>
      <p:ext uri="{BB962C8B-B14F-4D97-AF65-F5344CB8AC3E}">
        <p14:creationId xmlns:p14="http://schemas.microsoft.com/office/powerpoint/2010/main" val="16424654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CE9.2.5: Test Results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53431293"/>
              </p:ext>
            </p:extLst>
          </p:nvPr>
        </p:nvGraphicFramePr>
        <p:xfrm>
          <a:off x="1910861" y="1467179"/>
          <a:ext cx="4992446" cy="2546980"/>
        </p:xfrm>
        <a:graphic>
          <a:graphicData uri="http://schemas.openxmlformats.org/drawingml/2006/table">
            <a:tbl>
              <a:tblPr firstRow="1" firstCol="1" bandRow="1">
                <a:tableStyleId>{5C22544A-7EE6-4342-B048-85BDC9FD1C3A}</a:tableStyleId>
              </a:tblPr>
              <a:tblGrid>
                <a:gridCol w="831930"/>
                <a:gridCol w="921189"/>
                <a:gridCol w="921189"/>
                <a:gridCol w="921189"/>
                <a:gridCol w="690675"/>
                <a:gridCol w="706274"/>
              </a:tblGrid>
              <a:tr h="28599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000" dirty="0">
                          <a:effectLst/>
                        </a:rPr>
                        <a:t> </a:t>
                      </a:r>
                      <a:endParaRPr lang="en-US" sz="2000" dirty="0">
                        <a:effectLst/>
                        <a:latin typeface="Times New Roman" panose="02020603050405020304" pitchFamily="18" charset="0"/>
                        <a:ea typeface="Times New Roman" panose="02020603050405020304" pitchFamily="18" charset="0"/>
                      </a:endParaRPr>
                    </a:p>
                  </a:txBody>
                  <a:tcPr marL="68580" marR="68580" marT="0" marB="0" anchor="b"/>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 VTM 2.0</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 </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Y</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U</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solidFill>
                            <a:schemeClr val="tx2"/>
                          </a:solidFill>
                          <a:effectLst/>
                        </a:rPr>
                        <a:t>V</a:t>
                      </a:r>
                      <a:endParaRPr lang="en-US" sz="20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EncT</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solidFill>
                            <a:schemeClr val="tx2"/>
                          </a:solidFill>
                          <a:effectLst/>
                        </a:rPr>
                        <a:t>DecT</a:t>
                      </a:r>
                      <a:endParaRPr lang="en-US" sz="20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A1</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-1.80%</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-1.61%</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-1.89%</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102%</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107%</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A2</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-2.38%</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-2.49%</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-2.60%</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101%</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107%</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B</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-1.38%</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-1.55%</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-1.60%</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103%</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110%</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7455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C</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-1.44%</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-1.65%</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-1.74%</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102%</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112%</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Class E</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 </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400">
                        <a:solidFill>
                          <a:schemeClr val="tx2"/>
                        </a:solidFill>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 </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 </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endParaRPr lang="en-US" sz="1400">
                        <a:solidFill>
                          <a:schemeClr val="tx2"/>
                        </a:solidFill>
                        <a:effectLst/>
                        <a:latin typeface="Times New Roman" panose="02020603050405020304" pitchFamily="18" charset="0"/>
                      </a:endParaRPr>
                    </a:p>
                  </a:txBody>
                  <a:tcPr marL="68580" marR="68580" marT="0" marB="0" anchor="ct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Overall</a:t>
                      </a:r>
                      <a:endParaRPr lang="en-US" sz="2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-1.68%</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-1.77%</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-1.90%</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102%</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109%</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r h="28599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D</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-1.83%</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-2.00%</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-2.01%</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chemeClr val="tx2"/>
                          </a:solidFill>
                          <a:effectLst/>
                          <a:latin typeface="Arial" panose="020B0604020202020204" pitchFamily="34" charset="0"/>
                          <a:ea typeface="Times New Roman" panose="02020603050405020304" pitchFamily="18" charset="0"/>
                        </a:rPr>
                        <a:t>103%</a:t>
                      </a:r>
                      <a:endParaRPr lang="en-US" sz="180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chemeClr val="tx2"/>
                          </a:solidFill>
                          <a:effectLst/>
                          <a:latin typeface="Arial" panose="020B0604020202020204" pitchFamily="34" charset="0"/>
                          <a:ea typeface="Times New Roman" panose="02020603050405020304" pitchFamily="18" charset="0"/>
                        </a:rPr>
                        <a:t>113%</a:t>
                      </a:r>
                      <a:endParaRPr lang="en-US" sz="1800" dirty="0">
                        <a:solidFill>
                          <a:schemeClr val="tx2"/>
                        </a:solidFill>
                        <a:effectLst/>
                        <a:latin typeface="Times New Roman" panose="02020603050405020304" pitchFamily="18" charset="0"/>
                        <a:ea typeface="Times New Roman" panose="02020603050405020304" pitchFamily="18" charset="0"/>
                      </a:endParaRPr>
                    </a:p>
                  </a:txBody>
                  <a:tcPr marL="68580" marR="68580" marT="0" marB="0" anchor="ctr"/>
                </a:tc>
              </a:tr>
            </a:tbl>
          </a:graphicData>
        </a:graphic>
      </p:graphicFrame>
      <p:sp>
        <p:nvSpPr>
          <p:cNvPr id="5" name="TextBox 4"/>
          <p:cNvSpPr txBox="1"/>
          <p:nvPr/>
        </p:nvSpPr>
        <p:spPr>
          <a:xfrm>
            <a:off x="420130" y="4637902"/>
            <a:ext cx="7422292" cy="1477328"/>
          </a:xfrm>
          <a:prstGeom prst="rect">
            <a:avLst/>
          </a:prstGeom>
          <a:noFill/>
        </p:spPr>
        <p:txBody>
          <a:bodyPr wrap="square" rtlCol="0">
            <a:spAutoFit/>
          </a:bodyPr>
          <a:lstStyle/>
          <a:p>
            <a:pPr marL="285750" indent="-285750">
              <a:buFont typeface="Arial" panose="020B0604020202020204" pitchFamily="34" charset="0"/>
              <a:buChar char="•"/>
            </a:pPr>
            <a:r>
              <a:rPr lang="en-US" dirty="0" smtClean="0">
                <a:solidFill>
                  <a:schemeClr val="tx2"/>
                </a:solidFill>
              </a:rPr>
              <a:t>BDRATE gains of -0.05%, -0.04%, -0.05% across Y, U, V</a:t>
            </a:r>
          </a:p>
          <a:p>
            <a:pPr marL="285750" indent="-285750">
              <a:buFont typeface="Arial" panose="020B0604020202020204" pitchFamily="34" charset="0"/>
              <a:buChar char="•"/>
            </a:pPr>
            <a:r>
              <a:rPr lang="en-US" dirty="0" smtClean="0">
                <a:solidFill>
                  <a:schemeClr val="tx2"/>
                </a:solidFill>
              </a:rPr>
              <a:t>Significant reduction in decoding time over BMS-DMVR</a:t>
            </a:r>
          </a:p>
          <a:p>
            <a:endParaRPr lang="en-US" dirty="0">
              <a:solidFill>
                <a:schemeClr val="tx2"/>
              </a:solidFill>
            </a:endParaRPr>
          </a:p>
          <a:p>
            <a:pPr marL="285750" indent="-285750">
              <a:buFont typeface="Arial" panose="020B0604020202020204" pitchFamily="34" charset="0"/>
              <a:buChar char="•"/>
            </a:pPr>
            <a:r>
              <a:rPr lang="en-US" dirty="0" smtClean="0">
                <a:solidFill>
                  <a:schemeClr val="tx2"/>
                </a:solidFill>
              </a:rPr>
              <a:t>Cross-checked by D. Luo (Interdigital)</a:t>
            </a:r>
          </a:p>
          <a:p>
            <a:pPr marL="285750" indent="-285750">
              <a:buFont typeface="Arial" panose="020B0604020202020204" pitchFamily="34" charset="0"/>
              <a:buChar char="•"/>
            </a:pPr>
            <a:endParaRPr lang="en-US" dirty="0">
              <a:solidFill>
                <a:schemeClr val="tx2"/>
              </a:solidFill>
            </a:endParaRPr>
          </a:p>
        </p:txBody>
      </p:sp>
    </p:spTree>
    <p:extLst>
      <p:ext uri="{BB962C8B-B14F-4D97-AF65-F5344CB8AC3E}">
        <p14:creationId xmlns:p14="http://schemas.microsoft.com/office/powerpoint/2010/main" val="242490302"/>
      </p:ext>
    </p:extLst>
  </p:cSld>
  <p:clrMapOvr>
    <a:masterClrMapping/>
  </p:clrMapOvr>
</p:sld>
</file>

<file path=ppt/theme/theme1.xml><?xml version="1.0" encoding="utf-8"?>
<a:theme xmlns:a="http://schemas.openxmlformats.org/drawingml/2006/main" name="Ittiam Template">
  <a:themeElements>
    <a:clrScheme name="Ittiam">
      <a:dk1>
        <a:srgbClr val="FFFFFF"/>
      </a:dk1>
      <a:lt1>
        <a:sysClr val="window" lastClr="FFFFFF"/>
      </a:lt1>
      <a:dk2>
        <a:srgbClr val="1F497D"/>
      </a:dk2>
      <a:lt2>
        <a:srgbClr val="EEECE1"/>
      </a:lt2>
      <a:accent1>
        <a:srgbClr val="C93D2E"/>
      </a:accent1>
      <a:accent2>
        <a:srgbClr val="FFFFFF"/>
      </a:accent2>
      <a:accent3>
        <a:srgbClr val="6F6F6F"/>
      </a:accent3>
      <a:accent4>
        <a:srgbClr val="8064A2"/>
      </a:accent4>
      <a:accent5>
        <a:srgbClr val="4BACC6"/>
      </a:accent5>
      <a:accent6>
        <a:srgbClr val="F79646"/>
      </a:accent6>
      <a:hlink>
        <a:srgbClr val="C93D2E"/>
      </a:hlink>
      <a:folHlink>
        <a:srgbClr val="C93D2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ttiam Template.potx [Read-Only]" id="{97DD4C3A-B432-499C-84B5-4DD1A841A171}" vid="{C3CAFF14-7E63-4A6A-97AE-6A280AB3887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Ittiam-Huawei-FVC-M2-DMVR-improvement-proposal</Template>
  <TotalTime>15947</TotalTime>
  <Words>1766</Words>
  <Application>Microsoft Office PowerPoint</Application>
  <PresentationFormat>On-screen Show (4:3)</PresentationFormat>
  <Paragraphs>396</Paragraphs>
  <Slides>15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Times New Roman</vt:lpstr>
      <vt:lpstr>Wingdings</vt:lpstr>
      <vt:lpstr>Ittiam Template</vt:lpstr>
      <vt:lpstr>JVET-L0173   Results of Tests 9.1.4, 9.2.4, 9.2.5, 9.2.6</vt:lpstr>
      <vt:lpstr>Tests (based on JVET-K0041)</vt:lpstr>
      <vt:lpstr>Test Conditions</vt:lpstr>
      <vt:lpstr>CE9.1.4: Handling MV dependency Issue</vt:lpstr>
      <vt:lpstr>CE9.1.4: Test Results</vt:lpstr>
      <vt:lpstr>CE9.2.4: Modified Search Pattern</vt:lpstr>
      <vt:lpstr>CE9.2.4: Test Results</vt:lpstr>
      <vt:lpstr>CE9.2.5: Parametric Error Surface based sub-pel refinement</vt:lpstr>
      <vt:lpstr>CE9.2.5: Test Results</vt:lpstr>
      <vt:lpstr>CE9.2.6: CE9.1.4 + CE9.2.5 on top of CE9.2.16</vt:lpstr>
      <vt:lpstr>CE9.2.6(a): Test Results with CE9.2.16 + CE9.1.4 element</vt:lpstr>
      <vt:lpstr>CE9.2.6(b): Test Results with CE9.1.16 + CE9.1.4 + CE9.2.5</vt:lpstr>
      <vt:lpstr>Results after padding related bug fix in CE9.2.16</vt:lpstr>
      <vt:lpstr>Conclusions</vt:lpstr>
      <vt:lpstr>THANKS TO THE CROSS-CHECKERS! Hisilicon, Hikvision, Qualcomm &amp; LGE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2-Stage Design for DMVR/PMMVD</dc:title>
  <dc:creator>Sriram Sethuraman</dc:creator>
  <cp:lastModifiedBy>Sriram Sethuraman</cp:lastModifiedBy>
  <cp:revision>136</cp:revision>
  <dcterms:created xsi:type="dcterms:W3CDTF">2018-06-26T03:17:57Z</dcterms:created>
  <dcterms:modified xsi:type="dcterms:W3CDTF">2018-10-04T22:59:34Z</dcterms:modified>
</cp:coreProperties>
</file>