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8" r:id="rId3"/>
    <p:sldId id="260" r:id="rId4"/>
    <p:sldId id="273" r:id="rId5"/>
    <p:sldId id="271" r:id="rId6"/>
    <p:sldId id="272" r:id="rId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0545" autoAdjust="0"/>
  </p:normalViewPr>
  <p:slideViewPr>
    <p:cSldViewPr snapToGrid="0">
      <p:cViewPr>
        <p:scale>
          <a:sx n="100" d="100"/>
          <a:sy n="100" d="100"/>
        </p:scale>
        <p:origin x="1722" y="4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76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5837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85045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atinLnBrk="1"/>
            <a:endParaRPr lang="ko-KR" altLang="ko-KR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71483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sp>
        <p:nvSpPr>
          <p:cNvPr id="8" name="Date Placeholder 3"/>
          <p:cNvSpPr txBox="1">
            <a:spLocks/>
          </p:cNvSpPr>
          <p:nvPr userDrawn="1"/>
        </p:nvSpPr>
        <p:spPr>
          <a:xfrm>
            <a:off x="3838575" y="4939716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ko-KR"/>
            </a:defPPr>
            <a:lvl1pPr marL="0" algn="l" defTabSz="914400" rtl="0" eaLnBrk="1" latinLnBrk="1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 Inc.</a:t>
            </a:r>
            <a:endParaRPr lang="ko-KR" altLang="en-US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396414" y="6486443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2018-10-05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JVET-L</a:t>
            </a:r>
            <a:r>
              <a:rPr lang="en-US" altLang="ko-KR" dirty="0"/>
              <a:t>0159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en-US" dirty="0"/>
              <a:t>Non-CE8: Block vector predictor for </a:t>
            </a:r>
            <a:r>
              <a:rPr lang="en-US" altLang="en-US" dirty="0" smtClean="0"/>
              <a:t>IBC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Junghak </a:t>
            </a:r>
            <a:r>
              <a:rPr lang="en-US" altLang="ko-KR" dirty="0"/>
              <a:t>Nam, </a:t>
            </a:r>
            <a:r>
              <a:rPr lang="en-US" altLang="ko-KR" dirty="0" err="1" smtClean="0"/>
              <a:t>Jaehyun</a:t>
            </a:r>
            <a:r>
              <a:rPr lang="en-US" altLang="ko-KR" dirty="0" smtClean="0"/>
              <a:t> </a:t>
            </a:r>
            <a:r>
              <a:rPr lang="en-US" altLang="ko-KR" dirty="0"/>
              <a:t>Lim, </a:t>
            </a:r>
            <a:r>
              <a:rPr lang="en-US" altLang="ko-KR" dirty="0" err="1"/>
              <a:t>Seung</a:t>
            </a:r>
            <a:r>
              <a:rPr lang="en-US" altLang="ko-KR" dirty="0"/>
              <a:t> Hwan Kim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390" y="558154"/>
            <a:ext cx="9574210" cy="57443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Proposed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schemes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Two candidates </a:t>
            </a:r>
            <a:r>
              <a:rPr lang="en-US" altLang="ko-KR" sz="1600" dirty="0"/>
              <a:t>(-2*width, 0) and (0, -2*height) </a:t>
            </a:r>
            <a:r>
              <a:rPr lang="en-US" altLang="ko-KR" sz="1600" dirty="0" smtClean="0"/>
              <a:t>are introduced to IBC instead of zero candidates</a:t>
            </a: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ea typeface="LG스마트체 Regular" panose="020B0600000101010101" pitchFamily="50" charset="-127"/>
              </a:rPr>
              <a:t>Simulation results (over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VTM-2.0.1 + CPR)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solidFill>
                  <a:srgbClr val="000000"/>
                </a:solidFill>
              </a:rPr>
              <a:t>-</a:t>
            </a:r>
            <a:r>
              <a:rPr lang="en-US" altLang="ko-KR" sz="1600" dirty="0">
                <a:solidFill>
                  <a:srgbClr val="000000"/>
                </a:solidFill>
              </a:rPr>
              <a:t>0.11</a:t>
            </a:r>
            <a:r>
              <a:rPr lang="en-US" altLang="ko-KR" sz="1600" dirty="0" smtClean="0">
                <a:solidFill>
                  <a:srgbClr val="000000"/>
                </a:solidFill>
              </a:rPr>
              <a:t>%, </a:t>
            </a:r>
            <a:r>
              <a:rPr lang="en-US" altLang="ko-KR" sz="1600" dirty="0">
                <a:solidFill>
                  <a:srgbClr val="000000"/>
                </a:solidFill>
              </a:rPr>
              <a:t>-</a:t>
            </a:r>
            <a:r>
              <a:rPr lang="en-US" altLang="ko-KR" sz="1600" dirty="0" smtClean="0">
                <a:solidFill>
                  <a:srgbClr val="000000"/>
                </a:solidFill>
              </a:rPr>
              <a:t>0.61%, -1.18% f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or CTC, </a:t>
            </a:r>
            <a:r>
              <a:rPr lang="en-US" altLang="ko-KR" sz="1600" dirty="0" err="1" smtClean="0">
                <a:ea typeface="LG스마트체 Regular" panose="020B0600000101010101" pitchFamily="50" charset="-127"/>
              </a:rPr>
              <a:t>ClassF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, and SCC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in AI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>
                <a:solidFill>
                  <a:srgbClr val="000000"/>
                </a:solidFill>
              </a:rPr>
              <a:t>-0.11%, -0.49%, -0.79% f</a:t>
            </a:r>
            <a:r>
              <a:rPr lang="en-US" altLang="ko-KR" sz="1600" dirty="0">
                <a:ea typeface="LG스마트체 Regular" panose="020B0600000101010101" pitchFamily="50" charset="-127"/>
              </a:rPr>
              <a:t>or CTC, </a:t>
            </a:r>
            <a:r>
              <a:rPr lang="en-US" altLang="ko-KR" sz="1600" dirty="0" err="1">
                <a:ea typeface="LG스마트체 Regular" panose="020B0600000101010101" pitchFamily="50" charset="-127"/>
              </a:rPr>
              <a:t>ClassF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, and SCC </a:t>
            </a:r>
            <a:r>
              <a:rPr lang="en-US" altLang="ko-KR" sz="1600" dirty="0">
                <a:ea typeface="LG스마트체 Regular" panose="020B0600000101010101" pitchFamily="50" charset="-127"/>
              </a:rPr>
              <a:t>in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RA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solidFill>
                  <a:srgbClr val="000000"/>
                </a:solidFill>
              </a:rPr>
              <a:t>0.10%, </a:t>
            </a:r>
            <a:r>
              <a:rPr lang="en-US" altLang="ko-KR" sz="1600" dirty="0">
                <a:solidFill>
                  <a:srgbClr val="000000"/>
                </a:solidFill>
              </a:rPr>
              <a:t>-</a:t>
            </a:r>
            <a:r>
              <a:rPr lang="en-US" altLang="ko-KR" sz="1600" dirty="0" smtClean="0">
                <a:solidFill>
                  <a:srgbClr val="000000"/>
                </a:solidFill>
              </a:rPr>
              <a:t>0.23%, </a:t>
            </a:r>
            <a:r>
              <a:rPr lang="en-US" altLang="ko-KR" sz="1600" dirty="0">
                <a:solidFill>
                  <a:srgbClr val="000000"/>
                </a:solidFill>
              </a:rPr>
              <a:t>-</a:t>
            </a:r>
            <a:r>
              <a:rPr lang="en-US" altLang="ko-KR" sz="1600" dirty="0" smtClean="0">
                <a:solidFill>
                  <a:srgbClr val="000000"/>
                </a:solidFill>
              </a:rPr>
              <a:t>0.26% </a:t>
            </a:r>
            <a:r>
              <a:rPr lang="en-US" altLang="ko-KR" sz="1600" dirty="0">
                <a:solidFill>
                  <a:srgbClr val="000000"/>
                </a:solidFill>
              </a:rPr>
              <a:t>f</a:t>
            </a:r>
            <a:r>
              <a:rPr lang="en-US" altLang="ko-KR" sz="1600" dirty="0">
                <a:ea typeface="LG스마트체 Regular" panose="020B0600000101010101" pitchFamily="50" charset="-127"/>
              </a:rPr>
              <a:t>or CTC, </a:t>
            </a:r>
            <a:r>
              <a:rPr lang="en-US" altLang="ko-KR" sz="1600" dirty="0" err="1">
                <a:ea typeface="LG스마트체 Regular" panose="020B0600000101010101" pitchFamily="50" charset="-127"/>
              </a:rPr>
              <a:t>ClassF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, and </a:t>
            </a:r>
            <a:r>
              <a:rPr lang="en-US" altLang="ko-KR" sz="1600" dirty="0">
                <a:ea typeface="LG스마트체 Regular" panose="020B0600000101010101" pitchFamily="50" charset="-127"/>
              </a:rPr>
              <a:t>SCC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in LD</a:t>
            </a: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Construction of AMVP and merge candidate lists </a:t>
            </a: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Fill candidates from spatial and temporal neighboring blocks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If a number of candidate is NOT maximum number, Add zero candidates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 smtClean="0">
                <a:ea typeface="LG스마트체 Regular" panose="020B0600000101010101" pitchFamily="50" charset="-127"/>
              </a:rPr>
              <a:t>Zero candidates are always invalid for CPR </a:t>
            </a: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8151267"/>
              </p:ext>
            </p:extLst>
          </p:nvPr>
        </p:nvGraphicFramePr>
        <p:xfrm>
          <a:off x="2080844" y="2705496"/>
          <a:ext cx="576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err="1" smtClean="0"/>
                        <a:t>Curr</a:t>
                      </a:r>
                      <a:r>
                        <a:rPr lang="en-US" altLang="ko-KR" dirty="0" smtClean="0"/>
                        <a:t> CU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9" name="직사각형 8"/>
          <p:cNvSpPr/>
          <p:nvPr/>
        </p:nvSpPr>
        <p:spPr>
          <a:xfrm>
            <a:off x="4248119" y="4332553"/>
            <a:ext cx="1450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Invalid </a:t>
            </a:r>
            <a:r>
              <a:rPr lang="en-US" altLang="ko-KR" dirty="0"/>
              <a:t>region</a:t>
            </a:r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2837305" y="4157219"/>
            <a:ext cx="720000" cy="720000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2" name="직선 화살표 연결선 11"/>
          <p:cNvCxnSpPr/>
          <p:nvPr/>
        </p:nvCxnSpPr>
        <p:spPr>
          <a:xfrm flipH="1" flipV="1">
            <a:off x="2837305" y="4157219"/>
            <a:ext cx="2115695" cy="70785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직사각형 13"/>
          <p:cNvSpPr/>
          <p:nvPr/>
        </p:nvSpPr>
        <p:spPr>
          <a:xfrm>
            <a:off x="3661063" y="4505072"/>
            <a:ext cx="438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BV</a:t>
            </a:r>
            <a:endParaRPr lang="ko-KR" altLang="en-US"/>
          </a:p>
        </p:txBody>
      </p:sp>
      <p:sp>
        <p:nvSpPr>
          <p:cNvPr id="70" name="직사각형 69"/>
          <p:cNvSpPr/>
          <p:nvPr/>
        </p:nvSpPr>
        <p:spPr>
          <a:xfrm>
            <a:off x="3070513" y="3241704"/>
            <a:ext cx="129253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ko-KR" dirty="0" smtClean="0"/>
              <a:t>Valid region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466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Proposed method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80644" y="567985"/>
            <a:ext cx="9544713" cy="56066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800" dirty="0"/>
              <a:t>Two </a:t>
            </a:r>
            <a:r>
              <a:rPr lang="en-US" altLang="ko-KR" sz="1800" dirty="0" smtClean="0"/>
              <a:t>alternative candidates</a:t>
            </a:r>
            <a:r>
              <a:rPr lang="en-US" altLang="ko-KR" sz="1800" dirty="0"/>
              <a:t>, (-2*width, 0) and (0, -2*height), </a:t>
            </a:r>
            <a:r>
              <a:rPr lang="en-US" altLang="ko-KR" sz="1800" dirty="0" smtClean="0"/>
              <a:t>are </a:t>
            </a:r>
            <a:r>
              <a:rPr lang="en-US" altLang="ko-KR" sz="1800" dirty="0"/>
              <a:t>proposed</a:t>
            </a:r>
            <a:endParaRPr lang="en-US" altLang="ko-KR" sz="18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Candidate position: befor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e zero candidates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For AMVP, if target reference is equal to current picture</a:t>
            </a:r>
            <a:r>
              <a:rPr lang="en-US" altLang="ko-KR" sz="1600" dirty="0">
                <a:ea typeface="LG스마트체 Regular" panose="020B0600000101010101" pitchFamily="50" charset="-127"/>
              </a:rPr>
              <a:t>, add proposed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candidates</a:t>
            </a:r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>
                <a:ea typeface="LG스마트체 Regular" panose="020B0600000101010101" pitchFamily="50" charset="-127"/>
              </a:rPr>
              <a:t>For merge</a:t>
            </a:r>
            <a:r>
              <a:rPr lang="en-US" altLang="ko-KR" sz="1600" dirty="0">
                <a:ea typeface="LG스마트체 Regular" panose="020B0600000101010101" pitchFamily="50" charset="-127"/>
              </a:rPr>
              <a:t>, if </a:t>
            </a:r>
            <a:r>
              <a:rPr lang="en-US" altLang="ko-KR" sz="1600" dirty="0" smtClean="0">
                <a:ea typeface="LG스마트체 Regular" panose="020B0600000101010101" pitchFamily="50" charset="-127"/>
              </a:rPr>
              <a:t>current picture exists in the reference list, </a:t>
            </a:r>
            <a:r>
              <a:rPr lang="en-US" altLang="ko-KR" sz="1600" dirty="0">
                <a:ea typeface="LG스마트체 Regular" panose="020B0600000101010101" pitchFamily="50" charset="-127"/>
              </a:rPr>
              <a:t>add proposed candidates</a:t>
            </a: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>
              <a:ea typeface="LG스마트체 Regular" panose="020B0600000101010101" pitchFamily="50" charset="-127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>
              <a:ea typeface="LG스마트체 Regular" panose="020B0600000101010101" pitchFamily="50" charset="-127"/>
            </a:endParaRPr>
          </a:p>
        </p:txBody>
      </p:sp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2080844" y="2705496"/>
          <a:ext cx="5760000" cy="3600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  <a:gridCol w="720000"/>
              </a:tblGrid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pattFill prst="pct5">
                      <a:fgClr>
                        <a:schemeClr val="tx1"/>
                      </a:fgClr>
                      <a:bgClr>
                        <a:schemeClr val="bg1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dirty="0" smtClean="0"/>
                        <a:t>Cur</a:t>
                      </a:r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3070513" y="3241704"/>
            <a:ext cx="129253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ko-KR" dirty="0" smtClean="0"/>
              <a:t>Valid region</a:t>
            </a:r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4248119" y="4332553"/>
            <a:ext cx="14503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Invalid </a:t>
            </a:r>
            <a:r>
              <a:rPr lang="en-US" altLang="ko-KR" dirty="0"/>
              <a:t>region</a:t>
            </a:r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3070513" y="4428872"/>
            <a:ext cx="921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(-2W, 0)</a:t>
            </a:r>
            <a:endParaRPr lang="ko-KR" altLang="en-US"/>
          </a:p>
        </p:txBody>
      </p:sp>
      <p:sp>
        <p:nvSpPr>
          <p:cNvPr id="3" name="타원 2"/>
          <p:cNvSpPr/>
          <p:nvPr/>
        </p:nvSpPr>
        <p:spPr>
          <a:xfrm>
            <a:off x="3476624" y="4838170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4914899" y="3390370"/>
            <a:ext cx="72000" cy="72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4512453" y="2998728"/>
            <a:ext cx="8851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(0, -2H)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4300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Experimental results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624323"/>
              </p:ext>
            </p:extLst>
          </p:nvPr>
        </p:nvGraphicFramePr>
        <p:xfrm>
          <a:off x="452299" y="2863099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 + CPR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-14.80%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-14.73%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-14.72%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122%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-36.07%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-36.03%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-36.37%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-0.63%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0148365"/>
              </p:ext>
            </p:extLst>
          </p:nvPr>
        </p:nvGraphicFramePr>
        <p:xfrm>
          <a:off x="452299" y="4790302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 + CPR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Test #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-8.61%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-8.47%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-9.25%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0.19%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-25.58%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-26.76%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-26.77%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113%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-0.36%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101%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8" name="직사각형 7"/>
          <p:cNvSpPr/>
          <p:nvPr/>
        </p:nvSpPr>
        <p:spPr>
          <a:xfrm>
            <a:off x="4820601" y="2548799"/>
            <a:ext cx="1592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Random access &gt;</a:t>
            </a:r>
            <a:endParaRPr lang="ko-KR" altLang="en-US" sz="1400"/>
          </a:p>
        </p:txBody>
      </p:sp>
      <p:sp>
        <p:nvSpPr>
          <p:cNvPr id="9" name="직사각형 8"/>
          <p:cNvSpPr/>
          <p:nvPr/>
        </p:nvSpPr>
        <p:spPr>
          <a:xfrm>
            <a:off x="4910260" y="4508381"/>
            <a:ext cx="14045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Low delay B &gt;</a:t>
            </a:r>
            <a:endParaRPr lang="ko-KR" altLang="en-US" sz="1400"/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24102"/>
              </p:ext>
            </p:extLst>
          </p:nvPr>
        </p:nvGraphicFramePr>
        <p:xfrm>
          <a:off x="456415" y="910288"/>
          <a:ext cx="9172965" cy="16063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20071"/>
                <a:gridCol w="814906"/>
                <a:gridCol w="814906"/>
                <a:gridCol w="814906"/>
                <a:gridCol w="814906"/>
                <a:gridCol w="816823"/>
                <a:gridCol w="814906"/>
                <a:gridCol w="814906"/>
                <a:gridCol w="814906"/>
                <a:gridCol w="814906"/>
                <a:gridCol w="816823"/>
              </a:tblGrid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Over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 VTM-2.0.1 + CPR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sz="120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Y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U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V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EncT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200" kern="12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DecT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CTC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-0.26%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-0.21%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156%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ClassF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-18.03%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-17.84%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-17.80%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189%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98%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99%</a:t>
                      </a:r>
                    </a:p>
                  </a:txBody>
                  <a:tcPr marL="9525" marR="9525" marT="9525" marB="0" anchor="ctr"/>
                </a:tc>
              </a:tr>
              <a:tr h="321276"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LG스마트체 Regular" panose="020B0600000101010101" pitchFamily="50" charset="-127"/>
                          <a:cs typeface="Times New Roman" panose="02020603050405020304" pitchFamily="18" charset="0"/>
                        </a:rPr>
                        <a:t>SCC</a:t>
                      </a:r>
                      <a:endParaRPr lang="ko-KR" sz="1200" kern="12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LG스마트체 Regular" panose="020B0600000101010101" pitchFamily="50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-53.35%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-52.37%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-52.70%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149%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85%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-1.18%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-0.87%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-0.88%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Yu Gothic UI Light" panose="020B0300000000000000" pitchFamily="34" charset="-128"/>
                          <a:cs typeface="Times New Roman" panose="02020603050405020304" pitchFamily="18" charset="0"/>
                        </a:rPr>
                        <a:t>100%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1" name="직사각형 10"/>
          <p:cNvSpPr/>
          <p:nvPr/>
        </p:nvSpPr>
        <p:spPr>
          <a:xfrm>
            <a:off x="4820601" y="609010"/>
            <a:ext cx="106926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&lt; </a:t>
            </a:r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All intra</a:t>
            </a:r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 </a:t>
            </a:r>
            <a:r>
              <a:rPr lang="en-CA" altLang="ko-KR" sz="1400" dirty="0" smtClean="0">
                <a:latin typeface="Times New Roman" panose="02020603050405020304" pitchFamily="18" charset="0"/>
                <a:ea typeface="等线"/>
              </a:rPr>
              <a:t>&gt;</a:t>
            </a:r>
            <a:endParaRPr lang="ko-KR" altLang="en-US" sz="1400"/>
          </a:p>
        </p:txBody>
      </p:sp>
    </p:spTree>
    <p:extLst>
      <p:ext uri="{BB962C8B-B14F-4D97-AF65-F5344CB8AC3E}">
        <p14:creationId xmlns:p14="http://schemas.microsoft.com/office/powerpoint/2010/main" val="424363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Conclusion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/>
              <a:t>In this proposal, </a:t>
            </a:r>
            <a:r>
              <a:rPr lang="en-CA" altLang="ko-KR" sz="1600" dirty="0" smtClean="0"/>
              <a:t>two </a:t>
            </a:r>
            <a:r>
              <a:rPr lang="en-CA" altLang="ko-KR" sz="1600" dirty="0" smtClean="0"/>
              <a:t>alternative candidates </a:t>
            </a:r>
            <a:r>
              <a:rPr lang="en-CA" altLang="ko-KR" sz="1600" dirty="0" smtClean="0"/>
              <a:t>are </a:t>
            </a:r>
            <a:r>
              <a:rPr lang="en-CA" altLang="ko-KR" sz="1600" dirty="0" smtClean="0"/>
              <a:t>proposed to </a:t>
            </a:r>
            <a:r>
              <a:rPr lang="en-US" altLang="ko-KR" sz="1600" dirty="0" smtClean="0"/>
              <a:t>improve coding efficiency </a:t>
            </a:r>
            <a:r>
              <a:rPr lang="en-US" altLang="ko-KR" sz="1600" dirty="0" smtClean="0"/>
              <a:t>for </a:t>
            </a:r>
            <a:r>
              <a:rPr lang="en-US" altLang="ko-KR" sz="1600" dirty="0" smtClean="0"/>
              <a:t>CPR </a:t>
            </a:r>
            <a:endParaRPr lang="en-CA" altLang="ko-KR" sz="1600" dirty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(-</a:t>
            </a:r>
            <a:r>
              <a:rPr lang="en-US" altLang="ko-KR" sz="1600" dirty="0"/>
              <a:t>2*width, 0) and (0, -2*height</a:t>
            </a:r>
            <a:r>
              <a:rPr lang="en-CA" altLang="ko-KR" sz="1600" dirty="0" smtClean="0"/>
              <a:t>)</a:t>
            </a:r>
            <a:endParaRPr lang="en-CA" altLang="ko-KR" sz="1600" dirty="0" smtClean="0"/>
          </a:p>
          <a:p>
            <a:pPr lvl="1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Apply both AMVP and merge mode</a:t>
            </a:r>
            <a:endParaRPr lang="en-CA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CA" altLang="ko-KR" sz="1600" dirty="0" smtClean="0"/>
              <a:t>It </a:t>
            </a:r>
            <a:r>
              <a:rPr lang="en-CA" altLang="ko-KR" sz="1600" dirty="0"/>
              <a:t>is recommended to further study on </a:t>
            </a:r>
            <a:r>
              <a:rPr lang="en-CA" altLang="ko-KR" sz="1600" dirty="0" smtClean="0"/>
              <a:t>CE</a:t>
            </a:r>
            <a:endParaRPr lang="en-CA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 smtClean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endParaRPr lang="en-US" altLang="ko-KR" sz="1600" dirty="0"/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altLang="ko-KR" sz="1600" dirty="0" smtClean="0"/>
              <a:t>Thanks </a:t>
            </a:r>
            <a:r>
              <a:rPr lang="en-US" altLang="ko-KR" sz="1600" dirty="0"/>
              <a:t>to </a:t>
            </a:r>
            <a:r>
              <a:rPr lang="en-US" altLang="ko-KR" sz="1600" dirty="0" err="1" smtClean="0"/>
              <a:t>Tencent</a:t>
            </a:r>
            <a:r>
              <a:rPr lang="en-US" altLang="ko-KR" sz="1600" dirty="0" smtClean="0"/>
              <a:t> for </a:t>
            </a:r>
            <a:r>
              <a:rPr lang="en-US" altLang="ko-KR" sz="1600" dirty="0" smtClean="0"/>
              <a:t>crosscheck (</a:t>
            </a:r>
            <a:r>
              <a:rPr lang="en-US" altLang="ko-KR" sz="1600" dirty="0" smtClean="0"/>
              <a:t>JVET-L0472)</a:t>
            </a:r>
            <a:endParaRPr lang="en-US" altLang="ko-KR" sz="1600" dirty="0">
              <a:ea typeface="LG스마트체 Regular" panose="020B0600000101010101" pitchFamily="50" charset="-127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9067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2734</TotalTime>
  <Words>574</Words>
  <Application>Microsoft Office PowerPoint</Application>
  <PresentationFormat>A4 용지(210x297mm)</PresentationFormat>
  <Paragraphs>195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7" baseType="lpstr">
      <vt:lpstr>等线</vt:lpstr>
      <vt:lpstr>LG스마트체 Regular</vt:lpstr>
      <vt:lpstr>Yu Gothic UI Light</vt:lpstr>
      <vt:lpstr>돋움</vt:lpstr>
      <vt:lpstr>맑은 고딕</vt:lpstr>
      <vt:lpstr>Arial</vt:lpstr>
      <vt:lpstr>Calibri</vt:lpstr>
      <vt:lpstr>Calibri Light</vt:lpstr>
      <vt:lpstr>Times New Roman</vt:lpstr>
      <vt:lpstr>Wingdings</vt:lpstr>
      <vt:lpstr>Office 테마</vt:lpstr>
      <vt:lpstr>JVET-L0159 Non-CE8: Block vector predictor for IBC</vt:lpstr>
      <vt:lpstr>Summary</vt:lpstr>
      <vt:lpstr>Background</vt:lpstr>
      <vt:lpstr>Proposed method</vt:lpstr>
      <vt:lpstr>Experimental results</vt:lpstr>
      <vt:lpstr>Conclusion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남정학/책임연구원/차세대표준(연)ABM팀(junghak.nam@lge.com)</dc:creator>
  <cp:lastModifiedBy>남정학/책임연구원/차세대표준(연)ABM팀(junghak.nam@lge.com)</cp:lastModifiedBy>
  <cp:revision>145</cp:revision>
  <dcterms:created xsi:type="dcterms:W3CDTF">2016-10-06T06:23:02Z</dcterms:created>
  <dcterms:modified xsi:type="dcterms:W3CDTF">2018-10-06T08:23:28Z</dcterms:modified>
</cp:coreProperties>
</file>