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5" r:id="rId6"/>
    <p:sldId id="266" r:id="rId7"/>
    <p:sldId id="269" r:id="rId8"/>
    <p:sldId id="261" r:id="rId9"/>
    <p:sldId id="268" r:id="rId10"/>
    <p:sldId id="264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-2232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CE3-related : Simplified MDMS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(JVET-L0139)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reduce the complexity of the MDMS, simplified MDMS is </a:t>
            </a:r>
            <a:r>
              <a:rPr lang="en-CA" altLang="ko-KR" dirty="0" smtClean="0"/>
              <a:t>proposed</a:t>
            </a:r>
          </a:p>
          <a:p>
            <a:r>
              <a:rPr lang="en-CA" altLang="ko-KR" dirty="0" smtClean="0"/>
              <a:t>This </a:t>
            </a:r>
            <a:r>
              <a:rPr lang="en-CA" altLang="ko-KR" dirty="0"/>
              <a:t>method </a:t>
            </a:r>
            <a:r>
              <a:rPr lang="en-CA" altLang="ko-KR" dirty="0" smtClean="0"/>
              <a:t>can reduce </a:t>
            </a:r>
            <a:r>
              <a:rPr lang="en-CA" altLang="ko-KR" dirty="0"/>
              <a:t>the </a:t>
            </a:r>
            <a:r>
              <a:rPr lang="en-CA" altLang="ko-KR" dirty="0" smtClean="0"/>
              <a:t>complexity </a:t>
            </a:r>
            <a:r>
              <a:rPr lang="en-CA" altLang="ko-KR" dirty="0"/>
              <a:t>of the MDMS similar to the current </a:t>
            </a:r>
            <a:r>
              <a:rPr lang="en-CA" altLang="ko-KR" dirty="0" smtClean="0"/>
              <a:t>VTM2</a:t>
            </a:r>
          </a:p>
          <a:p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 simplified MDMS (multiple DM signaling)</a:t>
            </a:r>
          </a:p>
          <a:p>
            <a:pPr lvl="1"/>
            <a:r>
              <a:rPr lang="en-CA" altLang="ko-KR" dirty="0" smtClean="0"/>
              <a:t>Chroma </a:t>
            </a:r>
            <a:r>
              <a:rPr lang="en-CA" altLang="ko-KR" dirty="0"/>
              <a:t>intra candidate </a:t>
            </a:r>
            <a:r>
              <a:rPr lang="en-CA" altLang="ko-KR" dirty="0" smtClean="0"/>
              <a:t>modes (five or three) </a:t>
            </a:r>
            <a:r>
              <a:rPr lang="en-CA" altLang="ko-KR" dirty="0"/>
              <a:t>are derived from the </a:t>
            </a:r>
            <a:r>
              <a:rPr lang="en-CA" altLang="ko-KR" dirty="0" smtClean="0"/>
              <a:t>two </a:t>
            </a:r>
            <a:r>
              <a:rPr lang="en-CA" altLang="ko-KR" dirty="0"/>
              <a:t>DM </a:t>
            </a:r>
            <a:r>
              <a:rPr lang="en-CA" altLang="ko-KR" dirty="0" smtClean="0"/>
              <a:t>point only</a:t>
            </a:r>
          </a:p>
          <a:p>
            <a:pPr lvl="1"/>
            <a:r>
              <a:rPr lang="en-CA" altLang="ko-KR" dirty="0" smtClean="0"/>
              <a:t>Only one </a:t>
            </a:r>
            <a:r>
              <a:rPr lang="en-CA" altLang="ko-KR" dirty="0"/>
              <a:t>context </a:t>
            </a:r>
            <a:r>
              <a:rPr lang="en-CA" altLang="ko-KR" dirty="0" smtClean="0"/>
              <a:t>model </a:t>
            </a:r>
            <a:r>
              <a:rPr lang="en-CA" altLang="ko-KR" dirty="0"/>
              <a:t>is used in the </a:t>
            </a:r>
            <a:r>
              <a:rPr lang="en-CA" altLang="ko-KR" dirty="0" err="1"/>
              <a:t>binarization</a:t>
            </a:r>
            <a:r>
              <a:rPr lang="en-CA" altLang="ko-KR" dirty="0"/>
              <a:t> of </a:t>
            </a:r>
            <a:r>
              <a:rPr lang="en-CA" altLang="ko-KR" dirty="0" err="1"/>
              <a:t>chroma</a:t>
            </a:r>
            <a:r>
              <a:rPr lang="en-CA" altLang="ko-KR" dirty="0"/>
              <a:t> intra </a:t>
            </a:r>
            <a:r>
              <a:rPr lang="en-CA" altLang="ko-KR" dirty="0" smtClean="0"/>
              <a:t>modes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  <a:br>
              <a:rPr lang="en-US" altLang="ko-KR" dirty="0" smtClean="0"/>
            </a:br>
            <a:endParaRPr lang="en-US" altLang="ko-KR" dirty="0" smtClean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TEST1 - KDDI(JVET-L0594)</a:t>
            </a:r>
            <a:br>
              <a:rPr lang="en-US" altLang="ko-KR" dirty="0" smtClean="0"/>
            </a:br>
            <a:r>
              <a:rPr lang="en-US" altLang="ko-KR" dirty="0" smtClean="0"/>
              <a:t>                      TEST2 - Huawei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898020"/>
              </p:ext>
            </p:extLst>
          </p:nvPr>
        </p:nvGraphicFramePr>
        <p:xfrm>
          <a:off x="127489" y="2546902"/>
          <a:ext cx="4655528" cy="2341620"/>
        </p:xfrm>
        <a:graphic>
          <a:graphicData uri="http://schemas.openxmlformats.org/drawingml/2006/table">
            <a:tbl>
              <a:tblPr/>
              <a:tblGrid>
                <a:gridCol w="1105463"/>
                <a:gridCol w="710013"/>
                <a:gridCol w="710013"/>
                <a:gridCol w="710013"/>
                <a:gridCol w="710013"/>
                <a:gridCol w="710013"/>
              </a:tblGrid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4217"/>
              </p:ext>
            </p:extLst>
          </p:nvPr>
        </p:nvGraphicFramePr>
        <p:xfrm>
          <a:off x="5027736" y="2558626"/>
          <a:ext cx="4655528" cy="2341620"/>
        </p:xfrm>
        <a:graphic>
          <a:graphicData uri="http://schemas.openxmlformats.org/drawingml/2006/table">
            <a:tbl>
              <a:tblPr/>
              <a:tblGrid>
                <a:gridCol w="1105463"/>
                <a:gridCol w="710013"/>
                <a:gridCol w="710013"/>
                <a:gridCol w="710013"/>
                <a:gridCol w="710013"/>
                <a:gridCol w="710013"/>
              </a:tblGrid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050090" y="4920901"/>
            <a:ext cx="2908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five </a:t>
            </a:r>
            <a:r>
              <a:rPr lang="en-CA" altLang="ko-KR" b="1" dirty="0" err="1" smtClean="0"/>
              <a:t>chroma</a:t>
            </a:r>
            <a:r>
              <a:rPr lang="en-CA" altLang="ko-KR" b="1" dirty="0" smtClean="0"/>
              <a:t> candidate mode</a:t>
            </a:r>
            <a:endParaRPr lang="ko-KR" altLang="en-US" b="1" dirty="0"/>
          </a:p>
        </p:txBody>
      </p:sp>
      <p:sp>
        <p:nvSpPr>
          <p:cNvPr id="12" name="직사각형 11"/>
          <p:cNvSpPr/>
          <p:nvPr/>
        </p:nvSpPr>
        <p:spPr>
          <a:xfrm>
            <a:off x="6044121" y="4920901"/>
            <a:ext cx="3185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three </a:t>
            </a:r>
            <a:r>
              <a:rPr lang="en-CA" altLang="ko-KR" b="1" dirty="0" err="1" smtClean="0"/>
              <a:t>chroma</a:t>
            </a:r>
            <a:r>
              <a:rPr lang="en-CA" altLang="ko-KR" b="1" dirty="0" smtClean="0"/>
              <a:t> candidate mode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The MDMS (multiple DM modes signaling) method was proposed in </a:t>
            </a:r>
            <a:r>
              <a:rPr lang="en-CA" altLang="ko-KR" dirty="0" smtClean="0"/>
              <a:t>JVET-D0111</a:t>
            </a:r>
          </a:p>
          <a:p>
            <a:pPr lvl="1"/>
            <a:r>
              <a:rPr lang="en-CA" altLang="ko-KR" dirty="0" smtClean="0"/>
              <a:t>10 point search and 40 pruning check in the worst case</a:t>
            </a:r>
          </a:p>
          <a:p>
            <a:pPr lvl="1"/>
            <a:r>
              <a:rPr lang="en-CA" altLang="ko-KR" dirty="0" smtClean="0"/>
              <a:t>Unary </a:t>
            </a:r>
            <a:r>
              <a:rPr lang="en-CA" altLang="ko-KR" dirty="0" err="1" smtClean="0"/>
              <a:t>binarization</a:t>
            </a:r>
            <a:r>
              <a:rPr lang="en-CA" altLang="ko-KR" dirty="0" smtClean="0"/>
              <a:t> with 5 context models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endParaRPr lang="en-CA" altLang="ko-KR" dirty="0" smtClean="0"/>
          </a:p>
          <a:p>
            <a:r>
              <a:rPr lang="en-CA" altLang="ko-KR" dirty="0" smtClean="0"/>
              <a:t>Require simplification for the hardware implementation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57402"/>
              </p:ext>
            </p:extLst>
          </p:nvPr>
        </p:nvGraphicFramePr>
        <p:xfrm>
          <a:off x="934110" y="1958851"/>
          <a:ext cx="7811304" cy="1487735"/>
        </p:xfrm>
        <a:graphic>
          <a:graphicData uri="http://schemas.openxmlformats.org/drawingml/2006/table">
            <a:tbl>
              <a:tblPr firstRow="1" firstCol="1" bandRow="1"/>
              <a:tblGrid>
                <a:gridCol w="4539514"/>
                <a:gridCol w="1673429"/>
                <a:gridCol w="1598361"/>
              </a:tblGrid>
              <a:tr h="29660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32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pruning (or condition) 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luma DM point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chroma neighbor spatial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2659898" y="3631362"/>
            <a:ext cx="4063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Complexity analysis of VTM2 and MDMS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Five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modes are constructed with the two DM points (BL, and </a:t>
            </a:r>
            <a:r>
              <a:rPr lang="en-CA" altLang="ko-KR" dirty="0" smtClean="0"/>
              <a:t>TR)</a:t>
            </a:r>
            <a:endParaRPr lang="en-CA" altLang="ko-KR" dirty="0"/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 list is generated as </a:t>
            </a:r>
            <a:r>
              <a:rPr lang="en-CA" altLang="ko-KR" dirty="0" smtClean="0"/>
              <a:t>follows :</a:t>
            </a:r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6" y="2625502"/>
            <a:ext cx="9540021" cy="37635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그룹 26"/>
          <p:cNvGrpSpPr/>
          <p:nvPr/>
        </p:nvGrpSpPr>
        <p:grpSpPr>
          <a:xfrm>
            <a:off x="6541474" y="1702780"/>
            <a:ext cx="3282462" cy="2304256"/>
            <a:chOff x="848544" y="1556792"/>
            <a:chExt cx="4258697" cy="2877138"/>
          </a:xfrm>
        </p:grpSpPr>
        <p:sp>
          <p:nvSpPr>
            <p:cNvPr id="17" name="직사각형 16"/>
            <p:cNvSpPr/>
            <p:nvPr/>
          </p:nvSpPr>
          <p:spPr>
            <a:xfrm>
              <a:off x="4232920" y="2708920"/>
              <a:ext cx="576064" cy="115212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cxnSp>
          <p:nvCxnSpPr>
            <p:cNvPr id="18" name="직선 연결선 17"/>
            <p:cNvCxnSpPr>
              <a:stCxn id="26" idx="1"/>
              <a:endCxn id="26" idx="3"/>
            </p:cNvCxnSpPr>
            <p:nvPr/>
          </p:nvCxnSpPr>
          <p:spPr>
            <a:xfrm>
              <a:off x="848544" y="2708920"/>
              <a:ext cx="230425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>
              <a:stCxn id="26" idx="2"/>
              <a:endCxn id="26" idx="0"/>
            </p:cNvCxnSpPr>
            <p:nvPr/>
          </p:nvCxnSpPr>
          <p:spPr>
            <a:xfrm flipV="1">
              <a:off x="2000672" y="1556792"/>
              <a:ext cx="0" cy="230425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2567309" y="2708920"/>
              <a:ext cx="0" cy="115212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직사각형 20"/>
            <p:cNvSpPr/>
            <p:nvPr/>
          </p:nvSpPr>
          <p:spPr>
            <a:xfrm>
              <a:off x="3656856" y="2708920"/>
              <a:ext cx="1152128" cy="1152128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344082" y="4064598"/>
              <a:ext cx="14013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err="1" smtClean="0"/>
                <a:t>luma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426524" y="4064598"/>
              <a:ext cx="16807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err="1" smtClean="0"/>
                <a:t>chroma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864769" y="1560736"/>
              <a:ext cx="286496" cy="2840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TR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000671" y="3573016"/>
              <a:ext cx="288033" cy="27284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BL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48544" y="1556792"/>
              <a:ext cx="2304256" cy="2304256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err="1" smtClean="0"/>
              <a:t>binarization</a:t>
            </a:r>
            <a:r>
              <a:rPr lang="en-US" altLang="ko-KR" dirty="0" smtClean="0"/>
              <a:t> of 5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intra modes is same as in VTM2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Algorithm complexity is slightly increased compare to the VTM2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31623"/>
              </p:ext>
            </p:extLst>
          </p:nvPr>
        </p:nvGraphicFramePr>
        <p:xfrm>
          <a:off x="87167" y="1509654"/>
          <a:ext cx="9760217" cy="2099258"/>
        </p:xfrm>
        <a:graphic>
          <a:graphicData uri="http://schemas.openxmlformats.org/drawingml/2006/table">
            <a:tbl>
              <a:tblPr firstRow="1" firstCol="1" bandRow="1"/>
              <a:tblGrid>
                <a:gridCol w="2858510"/>
                <a:gridCol w="1605606"/>
                <a:gridCol w="1730253"/>
                <a:gridCol w="1782448"/>
                <a:gridCol w="1783400"/>
              </a:tblGrid>
              <a:tr h="19724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Number of context model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81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2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3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4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5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Total number of context models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96080"/>
              </p:ext>
            </p:extLst>
          </p:nvPr>
        </p:nvGraphicFramePr>
        <p:xfrm>
          <a:off x="133495" y="4547663"/>
          <a:ext cx="9690444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4325828"/>
                <a:gridCol w="1519446"/>
                <a:gridCol w="2157046"/>
                <a:gridCol w="1688124"/>
              </a:tblGrid>
              <a:tr h="2537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pruning (or condition)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luma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DM point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2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7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chroma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neighbor spatial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820008" y="5991944"/>
            <a:ext cx="625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b="1" dirty="0"/>
              <a:t>Complexity analysis of VTM2, MDMS, and proposed method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1463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79144"/>
              </p:ext>
            </p:extLst>
          </p:nvPr>
        </p:nvGraphicFramePr>
        <p:xfrm>
          <a:off x="305893" y="1221199"/>
          <a:ext cx="9377368" cy="4675509"/>
        </p:xfrm>
        <a:graphic>
          <a:graphicData uri="http://schemas.openxmlformats.org/drawingml/2006/table">
            <a:tbl>
              <a:tblPr/>
              <a:tblGrid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</a:tblGrid>
              <a:tr h="247999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Luma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DM point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Compression  performance (Y/U/V BD-rates) for AI configuration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5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anchor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MDMS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-0.2%/-1.09%/-1.08%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proposed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-0.09%/-0.97%/-1.00%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 with 3 candidate modes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" y="1115851"/>
            <a:ext cx="9813950" cy="3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141176"/>
              </p:ext>
            </p:extLst>
          </p:nvPr>
        </p:nvGraphicFramePr>
        <p:xfrm>
          <a:off x="41030" y="4502707"/>
          <a:ext cx="9814560" cy="1921688"/>
        </p:xfrm>
        <a:graphic>
          <a:graphicData uri="http://schemas.openxmlformats.org/drawingml/2006/table">
            <a:tbl>
              <a:tblPr/>
              <a:tblGrid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</a:tblGrid>
              <a:tr h="66598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Luma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DM point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 MS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mode 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mode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643991"/>
              </p:ext>
            </p:extLst>
          </p:nvPr>
        </p:nvGraphicFramePr>
        <p:xfrm>
          <a:off x="6670430" y="1082840"/>
          <a:ext cx="319041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595206"/>
                <a:gridCol w="1595206"/>
              </a:tblGrid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/>
                      </a:r>
                      <a:b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</a:b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context </a:t>
                      </a: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model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98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VTM2.0.1</a:t>
            </a:r>
          </a:p>
          <a:p>
            <a:r>
              <a:rPr lang="en-US" altLang="ko-KR" dirty="0" smtClean="0"/>
              <a:t>TEST1 : 5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mode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917402"/>
              </p:ext>
            </p:extLst>
          </p:nvPr>
        </p:nvGraphicFramePr>
        <p:xfrm>
          <a:off x="1686657" y="1058070"/>
          <a:ext cx="6167806" cy="2533650"/>
        </p:xfrm>
        <a:graphic>
          <a:graphicData uri="http://schemas.openxmlformats.org/drawingml/2006/table">
            <a:tbl>
              <a:tblPr/>
              <a:tblGrid>
                <a:gridCol w="1464556"/>
                <a:gridCol w="940650"/>
                <a:gridCol w="940650"/>
                <a:gridCol w="940650"/>
                <a:gridCol w="940650"/>
                <a:gridCol w="940650"/>
              </a:tblGrid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62588"/>
              </p:ext>
            </p:extLst>
          </p:nvPr>
        </p:nvGraphicFramePr>
        <p:xfrm>
          <a:off x="1651488" y="3836438"/>
          <a:ext cx="6202972" cy="2533650"/>
        </p:xfrm>
        <a:graphic>
          <a:graphicData uri="http://schemas.openxmlformats.org/drawingml/2006/table">
            <a:tbl>
              <a:tblPr/>
              <a:tblGrid>
                <a:gridCol w="1472907"/>
                <a:gridCol w="946013"/>
                <a:gridCol w="946013"/>
                <a:gridCol w="946013"/>
                <a:gridCol w="946013"/>
                <a:gridCol w="946013"/>
              </a:tblGrid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Tool-on test in VTM2.0.1</a:t>
            </a:r>
          </a:p>
          <a:p>
            <a:r>
              <a:rPr lang="en-US" altLang="ko-KR" dirty="0" smtClean="0"/>
              <a:t>TEST2 </a:t>
            </a:r>
            <a:r>
              <a:rPr lang="en-US" altLang="ko-KR" dirty="0"/>
              <a:t>: </a:t>
            </a:r>
            <a:r>
              <a:rPr lang="en-US" altLang="ko-KR" dirty="0" smtClean="0"/>
              <a:t>3 </a:t>
            </a:r>
            <a:r>
              <a:rPr lang="en-US" altLang="ko-KR" dirty="0" err="1"/>
              <a:t>chroma</a:t>
            </a:r>
            <a:r>
              <a:rPr lang="en-US" altLang="ko-KR" dirty="0"/>
              <a:t> mode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653547"/>
              </p:ext>
            </p:extLst>
          </p:nvPr>
        </p:nvGraphicFramePr>
        <p:xfrm>
          <a:off x="1686657" y="1058070"/>
          <a:ext cx="6167806" cy="2533650"/>
        </p:xfrm>
        <a:graphic>
          <a:graphicData uri="http://schemas.openxmlformats.org/drawingml/2006/table">
            <a:tbl>
              <a:tblPr/>
              <a:tblGrid>
                <a:gridCol w="1464556"/>
                <a:gridCol w="940650"/>
                <a:gridCol w="940650"/>
                <a:gridCol w="940650"/>
                <a:gridCol w="940650"/>
                <a:gridCol w="940650"/>
              </a:tblGrid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106215"/>
              </p:ext>
            </p:extLst>
          </p:nvPr>
        </p:nvGraphicFramePr>
        <p:xfrm>
          <a:off x="1651488" y="3836438"/>
          <a:ext cx="6202972" cy="2533650"/>
        </p:xfrm>
        <a:graphic>
          <a:graphicData uri="http://schemas.openxmlformats.org/drawingml/2006/table">
            <a:tbl>
              <a:tblPr/>
              <a:tblGrid>
                <a:gridCol w="1472907"/>
                <a:gridCol w="946013"/>
                <a:gridCol w="946013"/>
                <a:gridCol w="946013"/>
                <a:gridCol w="946013"/>
                <a:gridCol w="946013"/>
              </a:tblGrid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1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3091</TotalTime>
  <Words>1281</Words>
  <Application>Microsoft Office PowerPoint</Application>
  <PresentationFormat>A4 용지(210x297mm)</PresentationFormat>
  <Paragraphs>587</Paragraphs>
  <Slides>10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CE3-related : Simplified MDMS (JVET-L0139)</vt:lpstr>
      <vt:lpstr>Summary</vt:lpstr>
      <vt:lpstr>Introduction</vt:lpstr>
      <vt:lpstr>Proposed method</vt:lpstr>
      <vt:lpstr>Proposed method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Jangwon Choi</cp:lastModifiedBy>
  <cp:revision>144</cp:revision>
  <dcterms:created xsi:type="dcterms:W3CDTF">2016-10-06T06:23:02Z</dcterms:created>
  <dcterms:modified xsi:type="dcterms:W3CDTF">2018-10-07T01:47:09Z</dcterms:modified>
</cp:coreProperties>
</file>