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8" r:id="rId3"/>
    <p:sldId id="259" r:id="rId4"/>
    <p:sldId id="260" r:id="rId5"/>
    <p:sldId id="268" r:id="rId6"/>
    <p:sldId id="261" r:id="rId7"/>
    <p:sldId id="265" r:id="rId8"/>
    <p:sldId id="266" r:id="rId9"/>
    <p:sldId id="267" r:id="rId10"/>
    <p:sldId id="264" r:id="rId11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1" autoAdjust="0"/>
    <p:restoredTop sz="71176" autoAdjust="0"/>
  </p:normalViewPr>
  <p:slideViewPr>
    <p:cSldViewPr snapToGrid="0">
      <p:cViewPr varScale="1">
        <p:scale>
          <a:sx n="81" d="100"/>
          <a:sy n="81" d="100"/>
        </p:scale>
        <p:origin x="-2232" y="-10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2018-10-03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91843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5488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7130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7130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7695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7695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7695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769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2018-10-03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altLang="ko-KR" dirty="0"/>
              <a:t>CE1-related: Minimum block size </a:t>
            </a:r>
            <a:r>
              <a:rPr lang="en-CA" altLang="ko-KR" dirty="0" smtClean="0"/>
              <a:t>restriction</a:t>
            </a:r>
            <a:r>
              <a:rPr lang="en-CA" altLang="ko-KR" dirty="0" smtClean="0"/>
              <a:t/>
            </a:r>
            <a:br>
              <a:rPr lang="en-CA" altLang="ko-KR" dirty="0" smtClean="0"/>
            </a:br>
            <a:r>
              <a:rPr lang="en-US" altLang="ko-KR" dirty="0" smtClean="0"/>
              <a:t>(</a:t>
            </a:r>
            <a:r>
              <a:rPr lang="en-US" altLang="ko-KR" dirty="0" smtClean="0"/>
              <a:t>JVET-L0137)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err="1"/>
              <a:t>Seung</a:t>
            </a:r>
            <a:r>
              <a:rPr lang="en-US" altLang="ko-KR" dirty="0"/>
              <a:t>-Hwan Kim (seunghwan3.kim @lge.com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10</a:t>
            </a:fld>
            <a:endParaRPr lang="ko-KR" altLang="en-US" dirty="0"/>
          </a:p>
        </p:txBody>
      </p:sp>
      <p:sp>
        <p:nvSpPr>
          <p:cNvPr id="8" name="내용 개체 틀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ko-KR" dirty="0" smtClean="0"/>
              <a:t>The </a:t>
            </a:r>
            <a:r>
              <a:rPr lang="en-CA" altLang="ko-KR" dirty="0"/>
              <a:t>proposed </a:t>
            </a:r>
            <a:r>
              <a:rPr lang="en-CA" altLang="ko-KR" dirty="0" smtClean="0"/>
              <a:t>minimum block size restriction method can </a:t>
            </a:r>
            <a:r>
              <a:rPr lang="en-CA" altLang="ko-KR" dirty="0"/>
              <a:t>reduce the maximum data throughput significantly in the worst cases with reasonable coding loss in the high resolution </a:t>
            </a:r>
            <a:r>
              <a:rPr lang="en-CA" altLang="ko-KR" dirty="0" smtClean="0"/>
              <a:t>videos</a:t>
            </a:r>
            <a:endParaRPr lang="ko-KR" altLang="ko-KR" dirty="0"/>
          </a:p>
          <a:p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88567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Propose </a:t>
            </a:r>
            <a:r>
              <a:rPr lang="en-US" altLang="ko-KR" dirty="0" smtClean="0"/>
              <a:t>minimum </a:t>
            </a:r>
            <a:r>
              <a:rPr lang="en-US" altLang="ko-KR" dirty="0"/>
              <a:t>block size </a:t>
            </a:r>
            <a:r>
              <a:rPr lang="en-US" altLang="ko-KR" dirty="0" smtClean="0"/>
              <a:t>restriction method</a:t>
            </a:r>
            <a:endParaRPr lang="en-US" altLang="ko-KR" dirty="0" smtClean="0"/>
          </a:p>
          <a:p>
            <a:pPr lvl="1"/>
            <a:r>
              <a:rPr lang="en-US" altLang="ko-KR" dirty="0"/>
              <a:t>To reduce the data throughput overhead of </a:t>
            </a:r>
            <a:r>
              <a:rPr lang="en-US" altLang="ko-KR" dirty="0" smtClean="0"/>
              <a:t>VVC</a:t>
            </a:r>
          </a:p>
          <a:p>
            <a:pPr lvl="1"/>
            <a:r>
              <a:rPr lang="en-US" altLang="ko-KR" dirty="0"/>
              <a:t>Method 1: </a:t>
            </a:r>
            <a:r>
              <a:rPr lang="en-US" altLang="ko-KR" dirty="0" err="1"/>
              <a:t>chroma</a:t>
            </a:r>
            <a:r>
              <a:rPr lang="en-US" altLang="ko-KR" dirty="0"/>
              <a:t> 2x2 block is restricted in I slice, and </a:t>
            </a:r>
            <a:r>
              <a:rPr lang="en-US" altLang="ko-KR" dirty="0" err="1"/>
              <a:t>luma</a:t>
            </a:r>
            <a:r>
              <a:rPr lang="en-US" altLang="ko-KR" dirty="0"/>
              <a:t> 4x4 and </a:t>
            </a:r>
            <a:r>
              <a:rPr lang="en-US" altLang="ko-KR" dirty="0" err="1"/>
              <a:t>chroma</a:t>
            </a:r>
            <a:r>
              <a:rPr lang="en-US" altLang="ko-KR" dirty="0"/>
              <a:t> 2x2 are restricted in P and B slice</a:t>
            </a:r>
          </a:p>
          <a:p>
            <a:pPr lvl="1"/>
            <a:r>
              <a:rPr lang="en-US" altLang="ko-KR" dirty="0"/>
              <a:t>Method 2: </a:t>
            </a:r>
            <a:r>
              <a:rPr lang="en-US" altLang="ko-KR" dirty="0" err="1"/>
              <a:t>luma</a:t>
            </a:r>
            <a:r>
              <a:rPr lang="en-US" altLang="ko-KR" dirty="0"/>
              <a:t> 4x4 block and </a:t>
            </a:r>
            <a:r>
              <a:rPr lang="en-US" altLang="ko-KR" dirty="0" err="1"/>
              <a:t>chroma</a:t>
            </a:r>
            <a:r>
              <a:rPr lang="en-US" altLang="ko-KR" dirty="0"/>
              <a:t> 2x2 block are restricted in all </a:t>
            </a:r>
            <a:r>
              <a:rPr lang="en-US" altLang="ko-KR" dirty="0" smtClean="0"/>
              <a:t>slices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Experimental </a:t>
            </a:r>
            <a:r>
              <a:rPr lang="en-US" altLang="ko-KR" dirty="0" smtClean="0"/>
              <a:t>results</a:t>
            </a:r>
          </a:p>
          <a:p>
            <a:endParaRPr lang="en-US" altLang="ko-KR" dirty="0" smtClean="0"/>
          </a:p>
          <a:p>
            <a:pPr marL="0" indent="0">
              <a:buNone/>
            </a:pPr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/>
          </a:p>
          <a:p>
            <a:r>
              <a:rPr lang="en-US" altLang="ko-KR" dirty="0" smtClean="0"/>
              <a:t>Crosscheck : </a:t>
            </a:r>
            <a:r>
              <a:rPr lang="en-US" altLang="ko-KR" dirty="0" err="1" smtClean="0"/>
              <a:t>MediaTek</a:t>
            </a:r>
            <a:r>
              <a:rPr lang="en-US" altLang="ko-KR" dirty="0" smtClean="0"/>
              <a:t>(JVET-L0482)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6670391"/>
              </p:ext>
            </p:extLst>
          </p:nvPr>
        </p:nvGraphicFramePr>
        <p:xfrm>
          <a:off x="965199" y="3012649"/>
          <a:ext cx="8073294" cy="1219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93593"/>
                <a:gridCol w="1393593"/>
                <a:gridCol w="832974"/>
                <a:gridCol w="1393593"/>
                <a:gridCol w="1393593"/>
                <a:gridCol w="832974"/>
                <a:gridCol w="832974"/>
              </a:tblGrid>
              <a:tr h="178886">
                <a:tc row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en-US" sz="1600" dirty="0" smtClean="0">
                          <a:solidFill>
                            <a:srgbClr val="C00000"/>
                          </a:solidFill>
                          <a:effectLst/>
                        </a:rPr>
                        <a:t>CTC </a:t>
                      </a:r>
                      <a:br>
                        <a:rPr lang="en-US" sz="1600" dirty="0" smtClean="0">
                          <a:solidFill>
                            <a:srgbClr val="C00000"/>
                          </a:solidFill>
                          <a:effectLst/>
                        </a:rPr>
                      </a:br>
                      <a:r>
                        <a:rPr lang="en-US" sz="1600" dirty="0" smtClean="0">
                          <a:solidFill>
                            <a:srgbClr val="C00000"/>
                          </a:solidFill>
                          <a:effectLst/>
                        </a:rPr>
                        <a:t>sequences</a:t>
                      </a:r>
                      <a:endParaRPr lang="ko-KR" sz="2400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</a:rPr>
                        <a:t>Method 1</a:t>
                      </a:r>
                      <a:endParaRPr lang="ko-KR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</a:rPr>
                        <a:t>Method 2</a:t>
                      </a:r>
                      <a:endParaRPr lang="ko-KR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9725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</a:rPr>
                        <a:t>Y BD-rate</a:t>
                      </a:r>
                      <a:endParaRPr lang="ko-K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</a:rPr>
                        <a:t>EncT</a:t>
                      </a:r>
                      <a:endParaRPr lang="ko-K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</a:rPr>
                        <a:t>DecT</a:t>
                      </a:r>
                      <a:endParaRPr lang="ko-K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</a:rPr>
                        <a:t>Y BD-rate</a:t>
                      </a:r>
                      <a:endParaRPr lang="ko-K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</a:rPr>
                        <a:t>EncT</a:t>
                      </a:r>
                      <a:endParaRPr lang="ko-K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</a:rPr>
                        <a:t>DecT</a:t>
                      </a:r>
                      <a:endParaRPr lang="ko-K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8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</a:rPr>
                        <a:t>AI</a:t>
                      </a:r>
                      <a:endParaRPr lang="ko-KR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</a:rPr>
                        <a:t>0.00%</a:t>
                      </a:r>
                      <a:endParaRPr lang="ko-K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</a:rPr>
                        <a:t>99%</a:t>
                      </a:r>
                      <a:endParaRPr lang="ko-K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</a:rPr>
                        <a:t>99%</a:t>
                      </a:r>
                      <a:endParaRPr lang="ko-K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</a:rPr>
                        <a:t>0.46%</a:t>
                      </a:r>
                      <a:endParaRPr lang="ko-K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</a:rPr>
                        <a:t>88%</a:t>
                      </a:r>
                      <a:endParaRPr lang="ko-K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</a:rPr>
                        <a:t>95%</a:t>
                      </a:r>
                      <a:endParaRPr lang="ko-K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8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</a:rPr>
                        <a:t>RA</a:t>
                      </a:r>
                      <a:endParaRPr lang="ko-K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</a:rPr>
                        <a:t>0.22%</a:t>
                      </a:r>
                      <a:endParaRPr lang="ko-K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</a:rPr>
                        <a:t>97%</a:t>
                      </a:r>
                      <a:endParaRPr lang="ko-K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ko-KR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</a:rPr>
                        <a:t>0.36%</a:t>
                      </a:r>
                      <a:endParaRPr lang="ko-K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</a:rPr>
                        <a:t>95%</a:t>
                      </a:r>
                      <a:endParaRPr lang="ko-K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</a:rPr>
                        <a:t>96%</a:t>
                      </a:r>
                      <a:endParaRPr lang="ko-K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583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</a:rPr>
                        <a:t>LDB</a:t>
                      </a:r>
                      <a:endParaRPr lang="ko-K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</a:rPr>
                        <a:t>0.18%</a:t>
                      </a:r>
                      <a:endParaRPr lang="ko-KR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 smtClean="0">
                          <a:solidFill>
                            <a:schemeClr val="tx1"/>
                          </a:solidFill>
                          <a:effectLst/>
                        </a:rPr>
                        <a:t>96%</a:t>
                      </a:r>
                      <a:endParaRPr lang="ko-KR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 smtClean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ko-KR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</a:rPr>
                        <a:t>0.29%</a:t>
                      </a:r>
                      <a:endParaRPr lang="ko-K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</a:rPr>
                        <a:t>96%</a:t>
                      </a:r>
                      <a:endParaRPr lang="ko-K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</a:rPr>
                        <a:t>101%</a:t>
                      </a:r>
                      <a:endParaRPr lang="ko-KR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7409229"/>
              </p:ext>
            </p:extLst>
          </p:nvPr>
        </p:nvGraphicFramePr>
        <p:xfrm>
          <a:off x="965199" y="4454588"/>
          <a:ext cx="8073294" cy="1219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93593"/>
                <a:gridCol w="1393593"/>
                <a:gridCol w="832974"/>
                <a:gridCol w="1393593"/>
                <a:gridCol w="1393593"/>
                <a:gridCol w="832974"/>
                <a:gridCol w="832974"/>
              </a:tblGrid>
              <a:tr h="178886">
                <a:tc row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rgbClr val="C00000"/>
                          </a:solidFill>
                          <a:effectLst/>
                        </a:rPr>
                        <a:t>HD and UHD</a:t>
                      </a:r>
                      <a:br>
                        <a:rPr lang="en-US" sz="1600" dirty="0" smtClean="0">
                          <a:solidFill>
                            <a:srgbClr val="C00000"/>
                          </a:solidFill>
                          <a:effectLst/>
                        </a:rPr>
                      </a:br>
                      <a:r>
                        <a:rPr lang="en-US" sz="1600" dirty="0" smtClean="0">
                          <a:solidFill>
                            <a:srgbClr val="C00000"/>
                          </a:solidFill>
                          <a:effectLst/>
                        </a:rPr>
                        <a:t>sequences</a:t>
                      </a:r>
                      <a:endParaRPr lang="ko-KR" sz="2400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</a:rPr>
                        <a:t>Method 1</a:t>
                      </a:r>
                      <a:endParaRPr lang="ko-KR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</a:rPr>
                        <a:t>Method 2</a:t>
                      </a:r>
                      <a:endParaRPr lang="ko-KR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9725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</a:rPr>
                        <a:t>Y BD-rate</a:t>
                      </a:r>
                      <a:endParaRPr lang="ko-K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</a:rPr>
                        <a:t>EncT</a:t>
                      </a:r>
                      <a:endParaRPr lang="ko-K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</a:rPr>
                        <a:t>DecT</a:t>
                      </a:r>
                      <a:endParaRPr lang="ko-K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</a:rPr>
                        <a:t>Y BD-rate</a:t>
                      </a:r>
                      <a:endParaRPr lang="ko-K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</a:rPr>
                        <a:t>EncT</a:t>
                      </a:r>
                      <a:endParaRPr lang="ko-K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</a:rPr>
                        <a:t>DecT</a:t>
                      </a:r>
                      <a:endParaRPr lang="ko-K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8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</a:rPr>
                        <a:t>AI</a:t>
                      </a:r>
                      <a:endParaRPr lang="ko-KR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ko-KR" sz="16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99%</a:t>
                      </a:r>
                      <a:endParaRPr lang="ko-KR" sz="16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ko-KR" sz="16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0.19%</a:t>
                      </a:r>
                      <a:endParaRPr lang="ko-KR" sz="16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90%</a:t>
                      </a:r>
                      <a:endParaRPr lang="ko-KR" sz="16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95%</a:t>
                      </a:r>
                      <a:endParaRPr lang="ko-KR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8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</a:rPr>
                        <a:t>RA</a:t>
                      </a:r>
                      <a:endParaRPr lang="ko-K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0.09%</a:t>
                      </a:r>
                      <a:endParaRPr lang="ko-KR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98%</a:t>
                      </a:r>
                      <a:endParaRPr lang="ko-KR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102%</a:t>
                      </a:r>
                      <a:endParaRPr lang="ko-KR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0.17%</a:t>
                      </a:r>
                      <a:endParaRPr lang="ko-KR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96%</a:t>
                      </a:r>
                      <a:endParaRPr lang="ko-KR" sz="16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98%</a:t>
                      </a:r>
                      <a:endParaRPr lang="ko-KR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583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</a:rPr>
                        <a:t>LDB</a:t>
                      </a:r>
                      <a:endParaRPr lang="ko-KR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0.10%</a:t>
                      </a:r>
                      <a:endParaRPr lang="ko-KR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96%</a:t>
                      </a:r>
                      <a:endParaRPr lang="ko-KR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99%</a:t>
                      </a:r>
                      <a:endParaRPr lang="ko-KR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0.12%</a:t>
                      </a:r>
                      <a:endParaRPr lang="ko-KR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96%</a:t>
                      </a:r>
                      <a:endParaRPr lang="ko-KR" sz="16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16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A </a:t>
            </a:r>
            <a:r>
              <a:rPr lang="en-US" altLang="ko-KR" dirty="0"/>
              <a:t>CU block in </a:t>
            </a:r>
            <a:r>
              <a:rPr lang="en-US" altLang="ko-KR" dirty="0" smtClean="0"/>
              <a:t>VTM2 </a:t>
            </a:r>
            <a:r>
              <a:rPr lang="en-US" altLang="ko-KR" dirty="0"/>
              <a:t>can be split into 4x4 </a:t>
            </a:r>
            <a:r>
              <a:rPr lang="en-US" altLang="ko-KR" dirty="0" err="1"/>
              <a:t>luma</a:t>
            </a:r>
            <a:r>
              <a:rPr lang="en-US" altLang="ko-KR" dirty="0"/>
              <a:t> and 2x2 </a:t>
            </a:r>
            <a:r>
              <a:rPr lang="en-US" altLang="ko-KR" dirty="0" err="1"/>
              <a:t>chroma</a:t>
            </a:r>
            <a:r>
              <a:rPr lang="en-US" altLang="ko-KR" dirty="0"/>
              <a:t> block 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It </a:t>
            </a:r>
            <a:r>
              <a:rPr lang="en-US" altLang="ko-KR" dirty="0"/>
              <a:t>become the cause of data throughput overhead in the hardware </a:t>
            </a:r>
            <a:r>
              <a:rPr lang="en-US" altLang="ko-KR" dirty="0" smtClean="0"/>
              <a:t>architecture</a:t>
            </a:r>
          </a:p>
          <a:p>
            <a:pPr lvl="1"/>
            <a:r>
              <a:rPr lang="en-US" altLang="ko-KR" dirty="0" smtClean="0"/>
              <a:t>Especially </a:t>
            </a:r>
            <a:r>
              <a:rPr lang="en-US" altLang="ko-KR" dirty="0"/>
              <a:t>when the input video has high resolution (i.e., UHD video or 8K 360° video</a:t>
            </a:r>
            <a:r>
              <a:rPr lang="en-US" altLang="ko-KR" dirty="0" smtClean="0"/>
              <a:t>)</a:t>
            </a:r>
          </a:p>
          <a:p>
            <a:pPr lvl="1"/>
            <a:endParaRPr lang="en-US" altLang="ko-KR" dirty="0"/>
          </a:p>
          <a:p>
            <a:pPr lvl="2"/>
            <a:endParaRPr lang="en-US" altLang="ko-KR" dirty="0" smtClean="0"/>
          </a:p>
          <a:p>
            <a:pPr lvl="2"/>
            <a:endParaRPr lang="en-US" altLang="ko-KR" dirty="0"/>
          </a:p>
          <a:p>
            <a:r>
              <a:rPr lang="en-CA" altLang="ko-KR" dirty="0" smtClean="0"/>
              <a:t>This </a:t>
            </a:r>
            <a:r>
              <a:rPr lang="en-CA" altLang="ko-KR" dirty="0"/>
              <a:t>contribution suggests minimum block size restriction methods </a:t>
            </a:r>
            <a:r>
              <a:rPr lang="en-CA" altLang="ko-KR" dirty="0" smtClean="0"/>
              <a:t>to reduce the </a:t>
            </a:r>
            <a:r>
              <a:rPr lang="en-CA" altLang="ko-KR" dirty="0"/>
              <a:t>worst case complexity in aspects of memory bandwidth and throughput in hardware </a:t>
            </a:r>
            <a:r>
              <a:rPr lang="en-CA" altLang="ko-KR" dirty="0" smtClean="0"/>
              <a:t>architecture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2469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CA" altLang="ko-KR" dirty="0" smtClean="0"/>
              <a:t>Method </a:t>
            </a:r>
            <a:r>
              <a:rPr lang="en-CA" altLang="ko-KR" dirty="0"/>
              <a:t>1: </a:t>
            </a:r>
            <a:r>
              <a:rPr lang="en-CA" altLang="ko-KR" dirty="0" err="1"/>
              <a:t>chroma</a:t>
            </a:r>
            <a:r>
              <a:rPr lang="en-CA" altLang="ko-KR" dirty="0"/>
              <a:t> 2x2 block is restricted in I slice, and </a:t>
            </a:r>
            <a:r>
              <a:rPr lang="en-CA" altLang="ko-KR" dirty="0" err="1"/>
              <a:t>luma</a:t>
            </a:r>
            <a:r>
              <a:rPr lang="en-CA" altLang="ko-KR" dirty="0"/>
              <a:t> 4x4 and </a:t>
            </a:r>
            <a:r>
              <a:rPr lang="en-CA" altLang="ko-KR" dirty="0" err="1"/>
              <a:t>chroma</a:t>
            </a:r>
            <a:r>
              <a:rPr lang="en-CA" altLang="ko-KR" dirty="0"/>
              <a:t> 2x2 are restricted in </a:t>
            </a:r>
            <a:r>
              <a:rPr lang="en-CA" altLang="ko-KR" dirty="0" smtClean="0"/>
              <a:t>P and </a:t>
            </a:r>
            <a:r>
              <a:rPr lang="en-CA" altLang="ko-KR" dirty="0"/>
              <a:t>B </a:t>
            </a:r>
            <a:r>
              <a:rPr lang="en-CA" altLang="ko-KR" dirty="0" smtClean="0"/>
              <a:t>slice</a:t>
            </a:r>
          </a:p>
          <a:p>
            <a:pPr lvl="1"/>
            <a:r>
              <a:rPr lang="en-US" altLang="ko-KR" dirty="0" smtClean="0"/>
              <a:t>The </a:t>
            </a:r>
            <a:r>
              <a:rPr lang="en-US" altLang="ko-KR" dirty="0"/>
              <a:t>minimum </a:t>
            </a:r>
            <a:r>
              <a:rPr lang="en-US" altLang="ko-KR" dirty="0" err="1"/>
              <a:t>chroma</a:t>
            </a:r>
            <a:r>
              <a:rPr lang="en-US" altLang="ko-KR" dirty="0"/>
              <a:t> block size is restricted to 2x4 and </a:t>
            </a:r>
            <a:r>
              <a:rPr lang="en-US" altLang="ko-KR" dirty="0" smtClean="0"/>
              <a:t>4x2 in intra slice</a:t>
            </a:r>
          </a:p>
          <a:p>
            <a:pPr lvl="1"/>
            <a:r>
              <a:rPr lang="en-US" altLang="ko-KR" dirty="0" smtClean="0"/>
              <a:t>The </a:t>
            </a:r>
            <a:r>
              <a:rPr lang="en-US" altLang="ko-KR" dirty="0"/>
              <a:t>minimum </a:t>
            </a:r>
            <a:r>
              <a:rPr lang="en-US" altLang="ko-KR" dirty="0" err="1"/>
              <a:t>luma</a:t>
            </a:r>
            <a:r>
              <a:rPr lang="en-US" altLang="ko-KR" dirty="0"/>
              <a:t> block size </a:t>
            </a:r>
            <a:r>
              <a:rPr lang="en-US" altLang="ko-KR" dirty="0" smtClean="0"/>
              <a:t>is </a:t>
            </a:r>
            <a:r>
              <a:rPr lang="en-US" altLang="ko-KR" dirty="0"/>
              <a:t>restricted to 8x4 and 4x8 </a:t>
            </a:r>
            <a:r>
              <a:rPr lang="en-US" altLang="ko-KR" dirty="0" smtClean="0"/>
              <a:t>for </a:t>
            </a:r>
            <a:r>
              <a:rPr lang="en-US" altLang="ko-KR" dirty="0"/>
              <a:t>the inter </a:t>
            </a:r>
            <a:r>
              <a:rPr lang="en-US" altLang="ko-KR" dirty="0" smtClean="0"/>
              <a:t>slices to </a:t>
            </a:r>
            <a:r>
              <a:rPr lang="en-US" altLang="ko-KR" dirty="0"/>
              <a:t>restrict the </a:t>
            </a:r>
            <a:r>
              <a:rPr lang="en-US" altLang="ko-KR" dirty="0" err="1"/>
              <a:t>chroma</a:t>
            </a:r>
            <a:r>
              <a:rPr lang="en-US" altLang="ko-KR" dirty="0"/>
              <a:t> block size over </a:t>
            </a:r>
            <a:r>
              <a:rPr lang="en-US" altLang="ko-KR" dirty="0" smtClean="0"/>
              <a:t>2x2</a:t>
            </a:r>
            <a:br>
              <a:rPr lang="en-US" altLang="ko-KR" dirty="0" smtClean="0"/>
            </a:br>
            <a:endParaRPr lang="ko-KR" altLang="ko-KR" dirty="0"/>
          </a:p>
          <a:p>
            <a:r>
              <a:rPr lang="en-CA" altLang="ko-KR" dirty="0" smtClean="0"/>
              <a:t>Method </a:t>
            </a:r>
            <a:r>
              <a:rPr lang="en-CA" altLang="ko-KR" dirty="0"/>
              <a:t>2: </a:t>
            </a:r>
            <a:r>
              <a:rPr lang="en-CA" altLang="ko-KR" dirty="0" err="1"/>
              <a:t>luma</a:t>
            </a:r>
            <a:r>
              <a:rPr lang="en-CA" altLang="ko-KR" dirty="0"/>
              <a:t> 4x4 block and </a:t>
            </a:r>
            <a:r>
              <a:rPr lang="en-CA" altLang="ko-KR" dirty="0" err="1"/>
              <a:t>chroma</a:t>
            </a:r>
            <a:r>
              <a:rPr lang="en-CA" altLang="ko-KR" dirty="0"/>
              <a:t> 2x2 block are restricted in all slices.</a:t>
            </a:r>
            <a:endParaRPr lang="ko-KR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8466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CA" altLang="ko-KR" dirty="0"/>
              <a:t>The block restriction information can be inserted into </a:t>
            </a:r>
            <a:r>
              <a:rPr lang="en-CA" altLang="ko-KR" dirty="0" smtClean="0"/>
              <a:t>high </a:t>
            </a:r>
            <a:r>
              <a:rPr lang="en-CA" altLang="ko-KR" dirty="0"/>
              <a:t>level </a:t>
            </a:r>
            <a:r>
              <a:rPr lang="en-CA" altLang="ko-KR" dirty="0" smtClean="0"/>
              <a:t>syntax</a:t>
            </a:r>
          </a:p>
          <a:p>
            <a:endParaRPr lang="en-CA" altLang="ko-KR" dirty="0"/>
          </a:p>
          <a:p>
            <a:r>
              <a:rPr lang="en-CA" altLang="ko-KR" dirty="0" smtClean="0"/>
              <a:t>Example : inserted into SPS(sequence </a:t>
            </a:r>
            <a:r>
              <a:rPr lang="en-CA" altLang="ko-KR" dirty="0"/>
              <a:t>parameter set)</a:t>
            </a:r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0517071"/>
              </p:ext>
            </p:extLst>
          </p:nvPr>
        </p:nvGraphicFramePr>
        <p:xfrm>
          <a:off x="489073" y="2090432"/>
          <a:ext cx="8924558" cy="1542378"/>
        </p:xfrm>
        <a:graphic>
          <a:graphicData uri="http://schemas.openxmlformats.org/drawingml/2006/table">
            <a:tbl>
              <a:tblPr/>
              <a:tblGrid>
                <a:gridCol w="7791281"/>
                <a:gridCol w="1133277"/>
              </a:tblGrid>
              <a:tr h="25706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 err="1">
                          <a:effectLst/>
                          <a:latin typeface="Times"/>
                          <a:ea typeface="맑은 고딕"/>
                          <a:cs typeface="Times New Roman"/>
                        </a:rPr>
                        <a:t>seq_parameter_set_rbsp</a:t>
                      </a:r>
                      <a:r>
                        <a:rPr lang="en-CA" sz="1600" dirty="0">
                          <a:effectLst/>
                          <a:latin typeface="Times"/>
                          <a:ea typeface="맑은 고딕"/>
                          <a:cs typeface="Times New Roman"/>
                        </a:rPr>
                        <a:t>( ) {</a:t>
                      </a:r>
                      <a:endParaRPr lang="ko-KR" sz="1600" dirty="0">
                        <a:effectLst/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1">
                          <a:effectLst/>
                          <a:latin typeface="Times New Roman"/>
                          <a:ea typeface="맑은 고딕"/>
                        </a:rPr>
                        <a:t>Descriptor</a:t>
                      </a:r>
                      <a:endParaRPr lang="ko-KR" sz="1600" b="1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06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 dirty="0">
                          <a:effectLst/>
                          <a:latin typeface="Times"/>
                          <a:ea typeface="맑은 고딕"/>
                          <a:cs typeface="Times New Roman"/>
                        </a:rPr>
                        <a:t>  …</a:t>
                      </a:r>
                      <a:endParaRPr lang="ko-KR" sz="1600" dirty="0">
                        <a:effectLst/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6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063">
                <a:tc>
                  <a:txBody>
                    <a:bodyPr/>
                    <a:lstStyle/>
                    <a:p>
                      <a:pPr indent="12700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 u="sng" dirty="0">
                          <a:effectLst/>
                          <a:latin typeface="Times"/>
                          <a:ea typeface="맑은 고딕"/>
                          <a:cs typeface="Times New Roman"/>
                        </a:rPr>
                        <a:t>log2_min_cu_pixel_num_luma_minus4</a:t>
                      </a:r>
                      <a:endParaRPr lang="ko-KR" sz="1600" dirty="0">
                        <a:effectLst/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u="sng">
                          <a:effectLst/>
                          <a:latin typeface="Times New Roman"/>
                          <a:ea typeface="맑은 고딕"/>
                        </a:rPr>
                        <a:t>ue(v)</a:t>
                      </a:r>
                      <a:endParaRPr lang="ko-KR" sz="16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063">
                <a:tc>
                  <a:txBody>
                    <a:bodyPr/>
                    <a:lstStyle/>
                    <a:p>
                      <a:pPr indent="12700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 u="sng" dirty="0">
                          <a:effectLst/>
                          <a:latin typeface="Times"/>
                          <a:ea typeface="맑은 고딕"/>
                          <a:cs typeface="Times New Roman"/>
                        </a:rPr>
                        <a:t>log2_min_cu_pixel_num_chroma_minus2</a:t>
                      </a:r>
                      <a:endParaRPr lang="ko-KR" sz="1600" dirty="0">
                        <a:effectLst/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u="sng">
                          <a:effectLst/>
                          <a:latin typeface="Times New Roman"/>
                          <a:ea typeface="맑은 고딕"/>
                        </a:rPr>
                        <a:t>ue(v)</a:t>
                      </a:r>
                      <a:endParaRPr lang="ko-KR" sz="16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06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 u="sng" dirty="0">
                          <a:effectLst/>
                          <a:latin typeface="Times"/>
                          <a:ea typeface="맑은 고딕"/>
                          <a:cs typeface="Times New Roman"/>
                        </a:rPr>
                        <a:t>  …</a:t>
                      </a:r>
                      <a:endParaRPr lang="ko-KR" sz="1600" dirty="0">
                        <a:effectLst/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u="none" strike="noStrike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6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06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"/>
                          <a:ea typeface="맑은 고딕"/>
                          <a:cs typeface="Times New Roman"/>
                        </a:rPr>
                        <a:t>}</a:t>
                      </a:r>
                      <a:endParaRPr lang="ko-KR" sz="1600" dirty="0">
                        <a:effectLst/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dirty="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6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직사각형 12"/>
          <p:cNvSpPr/>
          <p:nvPr/>
        </p:nvSpPr>
        <p:spPr>
          <a:xfrm>
            <a:off x="448407" y="4167664"/>
            <a:ext cx="92114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ko-KR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log2_min_cu_pixel_num_luma_minus4 </a:t>
            </a:r>
            <a:r>
              <a:rPr lang="en-CA" altLang="ko-KR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CA" altLang="ko-KR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CA" altLang="ko-KR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pixel number of minimum </a:t>
            </a:r>
            <a:r>
              <a:rPr lang="en-CA" altLang="ko-KR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CA" altLang="ko-KR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CU </a:t>
            </a:r>
            <a:r>
              <a:rPr lang="en-CA" altLang="ko-KR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block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CA" altLang="ko-KR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log2_min_cu_pixel_num_chroma_minus2 </a:t>
            </a:r>
            <a:r>
              <a:rPr lang="en-CA" altLang="ko-KR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CA" altLang="ko-KR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pixel number of minimum </a:t>
            </a:r>
            <a:r>
              <a:rPr lang="en-CA" altLang="ko-KR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CA" altLang="ko-KR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CU </a:t>
            </a:r>
            <a:r>
              <a:rPr lang="en-CA" altLang="ko-KR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block 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070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Tool-on test in </a:t>
            </a:r>
            <a:r>
              <a:rPr lang="en-US" altLang="ko-KR" dirty="0" smtClean="0"/>
              <a:t>VTM2.0.1</a:t>
            </a:r>
          </a:p>
          <a:p>
            <a:r>
              <a:rPr lang="en-US" altLang="ko-KR" dirty="0"/>
              <a:t>The results of Test 1 </a:t>
            </a:r>
            <a:r>
              <a:rPr lang="en-US" altLang="ko-KR" dirty="0" smtClean="0"/>
              <a:t>( </a:t>
            </a:r>
            <a:r>
              <a:rPr lang="en-US" altLang="ko-KR" dirty="0" err="1" smtClean="0"/>
              <a:t>chroma</a:t>
            </a:r>
            <a:r>
              <a:rPr lang="en-US" altLang="ko-KR" dirty="0" smtClean="0"/>
              <a:t> </a:t>
            </a:r>
            <a:r>
              <a:rPr lang="en-US" altLang="ko-KR" dirty="0"/>
              <a:t>2x2 block is restricted in I </a:t>
            </a:r>
            <a:r>
              <a:rPr lang="en-US" altLang="ko-KR" dirty="0" smtClean="0"/>
              <a:t>slice / </a:t>
            </a:r>
            <a:r>
              <a:rPr lang="en-US" altLang="ko-KR" dirty="0" err="1" smtClean="0"/>
              <a:t>luma</a:t>
            </a:r>
            <a:r>
              <a:rPr lang="en-US" altLang="ko-KR" dirty="0" smtClean="0"/>
              <a:t> </a:t>
            </a:r>
            <a:r>
              <a:rPr lang="en-US" altLang="ko-KR" dirty="0"/>
              <a:t>4x4 and </a:t>
            </a:r>
            <a:r>
              <a:rPr lang="en-US" altLang="ko-KR" dirty="0" err="1"/>
              <a:t>chroma</a:t>
            </a:r>
            <a:r>
              <a:rPr lang="en-US" altLang="ko-KR" dirty="0"/>
              <a:t> 2x2 are restricted in P and B </a:t>
            </a:r>
            <a:r>
              <a:rPr lang="en-US" altLang="ko-KR" dirty="0" smtClean="0"/>
              <a:t>slice )</a:t>
            </a:r>
            <a:endParaRPr lang="en-US" altLang="ko-KR" dirty="0" smtClean="0"/>
          </a:p>
          <a:p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2461829"/>
              </p:ext>
            </p:extLst>
          </p:nvPr>
        </p:nvGraphicFramePr>
        <p:xfrm>
          <a:off x="115766" y="1773177"/>
          <a:ext cx="4315557" cy="22070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25921"/>
                <a:gridCol w="725950"/>
                <a:gridCol w="652909"/>
                <a:gridCol w="725393"/>
                <a:gridCol w="592692"/>
                <a:gridCol w="592692"/>
              </a:tblGrid>
              <a:tr h="250097">
                <a:tc>
                  <a:txBody>
                    <a:bodyPr/>
                    <a:lstStyle/>
                    <a:p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All Intra Main10 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50097">
                <a:tc>
                  <a:txBody>
                    <a:bodyPr/>
                    <a:lstStyle/>
                    <a:p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V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EncT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DecT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230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Class A1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0.01%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0.08%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0.04%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99%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230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Class A2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0.00%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0.06%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0.07%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99%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230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Class B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0.00%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0.04%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0.12%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99%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230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Class C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-0.01%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0.32%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0.57%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98%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99%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230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Class E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-0.01%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0.00%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-0.05%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230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Overall 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</a:rPr>
                        <a:t>0.00%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</a:rPr>
                        <a:t>0.11%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</a:rPr>
                        <a:t>0.17%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</a:rPr>
                        <a:t>99%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</a:rPr>
                        <a:t>99%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230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Class D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0.01%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0.64%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0.66%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98%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96%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표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0769405"/>
              </p:ext>
            </p:extLst>
          </p:nvPr>
        </p:nvGraphicFramePr>
        <p:xfrm>
          <a:off x="4756640" y="1773179"/>
          <a:ext cx="4504591" cy="22119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70859"/>
                <a:gridCol w="713518"/>
                <a:gridCol w="712936"/>
                <a:gridCol w="712936"/>
                <a:gridCol w="647171"/>
                <a:gridCol w="647171"/>
              </a:tblGrid>
              <a:tr h="249632">
                <a:tc>
                  <a:txBody>
                    <a:bodyPr/>
                    <a:lstStyle/>
                    <a:p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Random Access Main 10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49632">
                <a:tc>
                  <a:txBody>
                    <a:bodyPr/>
                    <a:lstStyle/>
                    <a:p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V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</a:rPr>
                        <a:t>EncT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DecT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18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Class A1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0.02%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0.07%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0.16%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102%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18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Class A2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0.07%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0.27%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0.21%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98%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101%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18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Class B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0.14%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0.29%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0.20%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97%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101%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18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Class C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0.57%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0.98%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1.23%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95%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97%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9632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Class E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ko-KR" sz="1600" dirty="0">
                          <a:solidFill>
                            <a:schemeClr val="tx1"/>
                          </a:solidFill>
                          <a:effectLst/>
                        </a:rPr>
                        <a:t>　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ko-KR" sz="1600" dirty="0">
                          <a:solidFill>
                            <a:schemeClr val="tx1"/>
                          </a:solidFill>
                          <a:effectLst/>
                        </a:rPr>
                        <a:t>　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ko-KR" sz="1600" dirty="0">
                          <a:solidFill>
                            <a:schemeClr val="tx1"/>
                          </a:solidFill>
                          <a:effectLst/>
                        </a:rPr>
                        <a:t>　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ko-KR" sz="1600" dirty="0">
                          <a:solidFill>
                            <a:schemeClr val="tx1"/>
                          </a:solidFill>
                          <a:effectLst/>
                        </a:rPr>
                        <a:t>　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18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Overall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</a:rPr>
                        <a:t>0.22%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</a:rPr>
                        <a:t>0.42%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</a:rPr>
                        <a:t>0.47%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</a:rPr>
                        <a:t>97%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18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Class D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0.94%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1.48%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2.13%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93%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91%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표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7385916"/>
              </p:ext>
            </p:extLst>
          </p:nvPr>
        </p:nvGraphicFramePr>
        <p:xfrm>
          <a:off x="115768" y="4305360"/>
          <a:ext cx="4339002" cy="1706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31494"/>
                <a:gridCol w="729894"/>
                <a:gridCol w="656456"/>
                <a:gridCol w="729334"/>
                <a:gridCol w="595912"/>
                <a:gridCol w="595912"/>
              </a:tblGrid>
              <a:tr h="234235">
                <a:tc>
                  <a:txBody>
                    <a:bodyPr/>
                    <a:lstStyle/>
                    <a:p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Low delay B Main10 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34235">
                <a:tc>
                  <a:txBody>
                    <a:bodyPr/>
                    <a:lstStyle/>
                    <a:p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V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EncT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DecT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820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Class B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0.10%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0.06%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0.37%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</a:rPr>
                        <a:t>96%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</a:rPr>
                        <a:t>99%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820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Class C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0.55%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0.77%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0.68%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</a:rPr>
                        <a:t>95%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820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Class E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-0.18%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0.28%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-0.90%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</a:rPr>
                        <a:t>99%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</a:rPr>
                        <a:t>101%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820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</a:rPr>
                        <a:t>Overall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</a:rPr>
                        <a:t>0.18%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</a:rPr>
                        <a:t>0.36%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</a:rPr>
                        <a:t>0.15%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b="1" dirty="0">
                          <a:solidFill>
                            <a:schemeClr val="tx1"/>
                          </a:solidFill>
                          <a:effectLst/>
                        </a:rPr>
                        <a:t>96%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b="1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820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Class D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0.98%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1.76%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1.35%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</a:rPr>
                        <a:t>91%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</a:rPr>
                        <a:t>96%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13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Tool-on test in </a:t>
            </a:r>
            <a:r>
              <a:rPr lang="en-US" altLang="ko-KR" dirty="0"/>
              <a:t>VTM2.0.1</a:t>
            </a:r>
            <a:endParaRPr lang="en-US" altLang="ko-KR" dirty="0" smtClean="0"/>
          </a:p>
          <a:p>
            <a:r>
              <a:rPr lang="en-US" altLang="ko-KR" dirty="0"/>
              <a:t>The results of Test </a:t>
            </a:r>
            <a:r>
              <a:rPr lang="en-US" altLang="ko-KR" dirty="0" smtClean="0"/>
              <a:t>2 ( </a:t>
            </a:r>
            <a:r>
              <a:rPr lang="en-US" altLang="ko-KR" dirty="0" err="1" smtClean="0"/>
              <a:t>luma</a:t>
            </a:r>
            <a:r>
              <a:rPr lang="en-US" altLang="ko-KR" dirty="0" smtClean="0"/>
              <a:t> </a:t>
            </a:r>
            <a:r>
              <a:rPr lang="en-US" altLang="ko-KR" dirty="0"/>
              <a:t>4x4 block and </a:t>
            </a:r>
            <a:r>
              <a:rPr lang="en-US" altLang="ko-KR" dirty="0" err="1"/>
              <a:t>chroma</a:t>
            </a:r>
            <a:r>
              <a:rPr lang="en-US" altLang="ko-KR" dirty="0"/>
              <a:t> 2x2 block are restricted in all slices</a:t>
            </a:r>
            <a:r>
              <a:rPr lang="en-US" altLang="ko-KR" dirty="0" smtClean="0"/>
              <a:t> )</a:t>
            </a:r>
            <a:endParaRPr lang="en-US" altLang="ko-KR" dirty="0" smtClean="0"/>
          </a:p>
          <a:p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8572962"/>
              </p:ext>
            </p:extLst>
          </p:nvPr>
        </p:nvGraphicFramePr>
        <p:xfrm>
          <a:off x="115766" y="1773177"/>
          <a:ext cx="4315557" cy="22070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25921"/>
                <a:gridCol w="725950"/>
                <a:gridCol w="652909"/>
                <a:gridCol w="725393"/>
                <a:gridCol w="592692"/>
                <a:gridCol w="592692"/>
              </a:tblGrid>
              <a:tr h="250097">
                <a:tc>
                  <a:txBody>
                    <a:bodyPr/>
                    <a:lstStyle/>
                    <a:p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All Intra Main10 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50097">
                <a:tc>
                  <a:txBody>
                    <a:bodyPr/>
                    <a:lstStyle/>
                    <a:p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V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EncT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DecT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230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Class A1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0.10%</a:t>
                      </a:r>
                      <a:endParaRPr lang="ko-KR" sz="1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0.01%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-0.07%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92%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97%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230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Class A2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0.12%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0.04%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-0.01%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90%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97%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230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Class B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0.30%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0.15%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0.17%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88%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93%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230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Class C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1.08%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0.71%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0.90%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85%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91%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230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Class E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0.63%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0.12%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0.25%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91%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99%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230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Overall 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0.46%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0.23%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0.28%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88%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95%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230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Class D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1.42%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1.27%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1.03%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83%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90%</a:t>
                      </a:r>
                      <a:endParaRPr lang="ko-KR" sz="1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표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5667437"/>
              </p:ext>
            </p:extLst>
          </p:nvPr>
        </p:nvGraphicFramePr>
        <p:xfrm>
          <a:off x="4756640" y="1773179"/>
          <a:ext cx="4504591" cy="22119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70859"/>
                <a:gridCol w="713518"/>
                <a:gridCol w="712936"/>
                <a:gridCol w="712936"/>
                <a:gridCol w="647171"/>
                <a:gridCol w="647171"/>
              </a:tblGrid>
              <a:tr h="249632">
                <a:tc>
                  <a:txBody>
                    <a:bodyPr/>
                    <a:lstStyle/>
                    <a:p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Random Access Main 10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49632">
                <a:tc>
                  <a:txBody>
                    <a:bodyPr/>
                    <a:lstStyle/>
                    <a:p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V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</a:rPr>
                        <a:t>EncT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DecT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18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Class A1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0.06%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0.03%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0.17%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98%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99%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18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Class A2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0.15%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0.02%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0.04%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94%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97%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18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Class B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0.25%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0.34%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0.44%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95%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97%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18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Class C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0.89%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1.20%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1.37%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94%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92%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9632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Class E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ko-K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Arial"/>
                        </a:rPr>
                        <a:t>　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ko-K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Arial"/>
                        </a:rPr>
                        <a:t>　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ko-K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Arial"/>
                        </a:rPr>
                        <a:t>　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ko-K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Arial"/>
                        </a:rPr>
                        <a:t>　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18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Overall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0.36%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0.45%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0.55%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95%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96%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18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Class D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1.42%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1.58%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2.16%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91%</a:t>
                      </a:r>
                      <a:endParaRPr lang="ko-KR" sz="1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88%</a:t>
                      </a:r>
                      <a:endParaRPr lang="ko-KR" sz="1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표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3913464"/>
              </p:ext>
            </p:extLst>
          </p:nvPr>
        </p:nvGraphicFramePr>
        <p:xfrm>
          <a:off x="115766" y="4305360"/>
          <a:ext cx="4655526" cy="1927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06740"/>
                <a:gridCol w="783138"/>
                <a:gridCol w="704344"/>
                <a:gridCol w="782538"/>
                <a:gridCol w="639383"/>
                <a:gridCol w="639383"/>
              </a:tblGrid>
              <a:tr h="202388">
                <a:tc>
                  <a:txBody>
                    <a:bodyPr/>
                    <a:lstStyle/>
                    <a:p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Low delay B Main10 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2388">
                <a:tc>
                  <a:txBody>
                    <a:bodyPr/>
                    <a:lstStyle/>
                    <a:p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V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EncT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DecT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418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Class B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0.12%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-0.03%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0.26%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96%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2388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Class C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0.66%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0.73%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0.89%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94%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418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Class E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0.08%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-0.52%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-0.24%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98%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102%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2388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</a:rPr>
                        <a:t>Overall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0.29%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0.10%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0.34%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96%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101%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2388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Class D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1.07%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1.74%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1.88%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91%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99%</a:t>
                      </a:r>
                      <a:endParaRPr lang="ko-KR" sz="1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7174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Tool-on test in </a:t>
            </a:r>
            <a:r>
              <a:rPr lang="en-US" altLang="ko-KR" dirty="0"/>
              <a:t>VTM2.0.1</a:t>
            </a:r>
            <a:endParaRPr lang="en-US" altLang="ko-KR" dirty="0" smtClean="0"/>
          </a:p>
          <a:p>
            <a:r>
              <a:rPr lang="en-US" altLang="ko-KR" dirty="0"/>
              <a:t>The results of Test 1 </a:t>
            </a:r>
            <a:r>
              <a:rPr lang="en-US" altLang="ko-KR" dirty="0" smtClean="0"/>
              <a:t>with HD and UHD sequences only</a:t>
            </a:r>
            <a:endParaRPr lang="en-US" altLang="ko-KR" dirty="0" smtClean="0"/>
          </a:p>
          <a:p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8</a:t>
            </a:fld>
            <a:endParaRPr lang="ko-KR" altLang="en-US" dirty="0"/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5539632"/>
              </p:ext>
            </p:extLst>
          </p:nvPr>
        </p:nvGraphicFramePr>
        <p:xfrm>
          <a:off x="115766" y="1773177"/>
          <a:ext cx="4315557" cy="14755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25921"/>
                <a:gridCol w="725950"/>
                <a:gridCol w="652909"/>
                <a:gridCol w="725393"/>
                <a:gridCol w="592692"/>
                <a:gridCol w="592692"/>
              </a:tblGrid>
              <a:tr h="250097">
                <a:tc>
                  <a:txBody>
                    <a:bodyPr/>
                    <a:lstStyle/>
                    <a:p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All Intra Main10 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50097">
                <a:tc>
                  <a:txBody>
                    <a:bodyPr/>
                    <a:lstStyle/>
                    <a:p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V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EncT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DecT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230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Class A1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0.01%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0.08%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0.04%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99%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230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Class A2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0.00%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0.06%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0.07%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99%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230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Class B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0.00%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0.04%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0.12%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99%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230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Overall 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0.00%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0.06%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0.08%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99%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표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8535424"/>
              </p:ext>
            </p:extLst>
          </p:nvPr>
        </p:nvGraphicFramePr>
        <p:xfrm>
          <a:off x="4756640" y="1773179"/>
          <a:ext cx="4504591" cy="14746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70859"/>
                <a:gridCol w="713518"/>
                <a:gridCol w="712936"/>
                <a:gridCol w="712936"/>
                <a:gridCol w="647171"/>
                <a:gridCol w="647171"/>
              </a:tblGrid>
              <a:tr h="249632">
                <a:tc>
                  <a:txBody>
                    <a:bodyPr/>
                    <a:lstStyle/>
                    <a:p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Random Access Main 10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49632">
                <a:tc>
                  <a:txBody>
                    <a:bodyPr/>
                    <a:lstStyle/>
                    <a:p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V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</a:rPr>
                        <a:t>EncT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DecT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18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Class A1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0.02%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0.07%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0.16%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102%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18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Class A2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0.07%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0.27%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0.21%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98%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101%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18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Class B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0.14%</a:t>
                      </a:r>
                      <a:endParaRPr lang="ko-KR" sz="1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0.29%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0.20%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97%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101%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18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Overall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0.09%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0.22%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0.19%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98%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102%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표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1816168"/>
              </p:ext>
            </p:extLst>
          </p:nvPr>
        </p:nvGraphicFramePr>
        <p:xfrm>
          <a:off x="115768" y="4305360"/>
          <a:ext cx="4339002" cy="975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31494"/>
                <a:gridCol w="729894"/>
                <a:gridCol w="656456"/>
                <a:gridCol w="729334"/>
                <a:gridCol w="595912"/>
                <a:gridCol w="595912"/>
              </a:tblGrid>
              <a:tr h="234235">
                <a:tc>
                  <a:txBody>
                    <a:bodyPr/>
                    <a:lstStyle/>
                    <a:p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Low delay B Main10 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34235">
                <a:tc>
                  <a:txBody>
                    <a:bodyPr/>
                    <a:lstStyle/>
                    <a:p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V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EncT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DecT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820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Class B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0.10%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0.06%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0.37%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96%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99%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820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</a:rPr>
                        <a:t>Overall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0.10%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0.06%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0.37%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96%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99%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5115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Tool-on test in </a:t>
            </a:r>
            <a:r>
              <a:rPr lang="en-US" altLang="ko-KR" dirty="0"/>
              <a:t>VTM2.0.1</a:t>
            </a:r>
            <a:endParaRPr lang="en-US" altLang="ko-KR" dirty="0" smtClean="0"/>
          </a:p>
          <a:p>
            <a:r>
              <a:rPr lang="en-US" altLang="ko-KR" dirty="0"/>
              <a:t>The results of Test </a:t>
            </a:r>
            <a:r>
              <a:rPr lang="en-US" altLang="ko-KR" dirty="0" smtClean="0"/>
              <a:t>2 </a:t>
            </a:r>
            <a:r>
              <a:rPr lang="en-US" altLang="ko-KR" dirty="0"/>
              <a:t>with HD and UHD sequences only</a:t>
            </a:r>
            <a:endParaRPr lang="en-US" altLang="ko-KR" dirty="0" smtClean="0"/>
          </a:p>
          <a:p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9</a:t>
            </a:fld>
            <a:endParaRPr lang="ko-KR" altLang="en-US" dirty="0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7933901"/>
              </p:ext>
            </p:extLst>
          </p:nvPr>
        </p:nvGraphicFramePr>
        <p:xfrm>
          <a:off x="115766" y="1773177"/>
          <a:ext cx="4315557" cy="14755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25921"/>
                <a:gridCol w="725950"/>
                <a:gridCol w="652909"/>
                <a:gridCol w="725393"/>
                <a:gridCol w="592692"/>
                <a:gridCol w="592692"/>
              </a:tblGrid>
              <a:tr h="250097">
                <a:tc>
                  <a:txBody>
                    <a:bodyPr/>
                    <a:lstStyle/>
                    <a:p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All Intra Main10 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50097">
                <a:tc>
                  <a:txBody>
                    <a:bodyPr/>
                    <a:lstStyle/>
                    <a:p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V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EncT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DecT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230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Class A1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0.10%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0.01%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-0.07%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92%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97%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230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Class A2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0.12%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0.04%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-0.01%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90%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97%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230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Class B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0.30%</a:t>
                      </a:r>
                      <a:endParaRPr lang="ko-KR" sz="1400" b="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0.15%</a:t>
                      </a:r>
                      <a:endParaRPr lang="ko-KR" sz="1400" b="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0.17%</a:t>
                      </a:r>
                      <a:endParaRPr lang="ko-KR" sz="1400" b="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88%</a:t>
                      </a:r>
                      <a:endParaRPr lang="ko-KR" sz="1400" b="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93%</a:t>
                      </a:r>
                      <a:endParaRPr lang="ko-KR" sz="1400" b="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230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Overall 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0.19%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0.08%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0.06%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90%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95%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1840374"/>
              </p:ext>
            </p:extLst>
          </p:nvPr>
        </p:nvGraphicFramePr>
        <p:xfrm>
          <a:off x="4756640" y="1773179"/>
          <a:ext cx="4504591" cy="14746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70859"/>
                <a:gridCol w="713518"/>
                <a:gridCol w="712936"/>
                <a:gridCol w="712936"/>
                <a:gridCol w="647171"/>
                <a:gridCol w="647171"/>
              </a:tblGrid>
              <a:tr h="249632">
                <a:tc>
                  <a:txBody>
                    <a:bodyPr/>
                    <a:lstStyle/>
                    <a:p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Random Access Main 10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49632">
                <a:tc>
                  <a:txBody>
                    <a:bodyPr/>
                    <a:lstStyle/>
                    <a:p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V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</a:rPr>
                        <a:t>EncT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DecT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18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Class A1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0.06%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0.03%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0.17%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98%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99%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18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Class A2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0.15%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0.02%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0.04%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94%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97%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18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Class B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0.25%</a:t>
                      </a:r>
                      <a:endParaRPr lang="ko-KR" sz="1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0.34%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0.44%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95%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97%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18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Overall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0.17%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0.17%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0.26%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96%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98%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9231359"/>
              </p:ext>
            </p:extLst>
          </p:nvPr>
        </p:nvGraphicFramePr>
        <p:xfrm>
          <a:off x="115766" y="4305360"/>
          <a:ext cx="4655525" cy="975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06739"/>
                <a:gridCol w="783137"/>
                <a:gridCol w="704344"/>
                <a:gridCol w="782537"/>
                <a:gridCol w="639384"/>
                <a:gridCol w="639384"/>
              </a:tblGrid>
              <a:tr h="154003">
                <a:tc>
                  <a:txBody>
                    <a:bodyPr/>
                    <a:lstStyle/>
                    <a:p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Low delay B Main10 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54003">
                <a:tc>
                  <a:txBody>
                    <a:bodyPr/>
                    <a:lstStyle/>
                    <a:p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V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EncT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DecT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3778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Class B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0.12%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-0.03%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0.26%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96%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3778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</a:rPr>
                        <a:t>Overall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0.12%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-0.03%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0.26%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96%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1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955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2582</TotalTime>
  <Words>1291</Words>
  <Application>Microsoft Office PowerPoint</Application>
  <PresentationFormat>A4 용지(210x297mm)</PresentationFormat>
  <Paragraphs>582</Paragraphs>
  <Slides>10</Slides>
  <Notes>10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1" baseType="lpstr">
      <vt:lpstr>Office 테마</vt:lpstr>
      <vt:lpstr>CE1-related: Minimum block size restriction (JVET-L0137)</vt:lpstr>
      <vt:lpstr>Summary</vt:lpstr>
      <vt:lpstr>Introduction</vt:lpstr>
      <vt:lpstr>Proposed method</vt:lpstr>
      <vt:lpstr>Proposed method</vt:lpstr>
      <vt:lpstr>Experimental results</vt:lpstr>
      <vt:lpstr>Experimental results</vt:lpstr>
      <vt:lpstr>Experimental results</vt:lpstr>
      <vt:lpstr>Experimental results</vt:lpstr>
      <vt:lpstr>Conclusion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Jangwon Choi</cp:lastModifiedBy>
  <cp:revision>96</cp:revision>
  <dcterms:created xsi:type="dcterms:W3CDTF">2016-10-06T06:23:02Z</dcterms:created>
  <dcterms:modified xsi:type="dcterms:W3CDTF">2018-10-03T04:25:41Z</dcterms:modified>
</cp:coreProperties>
</file>