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7" r:id="rId3"/>
    <p:sldId id="283" r:id="rId4"/>
    <p:sldId id="284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JVET-L0104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sym typeface="Source Han Sans CN Light"/>
              </a:rPr>
              <a:t>AHG5: Reducing VVC worst-case memory bandwidth by restricting bi-directional 4x4 inter CUs/sub-blocks</a:t>
            </a:r>
            <a:endParaRPr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2917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In VVC, the worst case of MC bandwidth occurs with the bi-prediction 4x4 block</a:t>
            </a:r>
            <a:endParaRPr lang="en-US" dirty="0"/>
          </a:p>
          <a:p>
            <a:pPr lvl="1" hangingPunct="0"/>
            <a:r>
              <a:rPr lang="en-CA" dirty="0"/>
              <a:t>4x4 CU coded as bi-directional inter mode (AMVP or normal merge mode)</a:t>
            </a:r>
            <a:endParaRPr lang="en-US" dirty="0"/>
          </a:p>
          <a:p>
            <a:pPr lvl="1" hangingPunct="0"/>
            <a:r>
              <a:rPr lang="en-CA" dirty="0"/>
              <a:t>CUs coded as ATMVP merge mode with 4x4 size of sub-blocks</a:t>
            </a:r>
            <a:endParaRPr lang="en-US" dirty="0"/>
          </a:p>
          <a:p>
            <a:pPr lvl="1"/>
            <a:r>
              <a:rPr lang="en-CA" dirty="0"/>
              <a:t>CUs coded as bi-directional affine mode (where sub-block size is always 4x4)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7046C32-EC98-40FD-A610-DBA5CB917127}"/>
              </a:ext>
            </a:extLst>
          </p:cNvPr>
          <p:cNvCxnSpPr>
            <a:cxnSpLocks/>
          </p:cNvCxnSpPr>
          <p:nvPr/>
        </p:nvCxnSpPr>
        <p:spPr>
          <a:xfrm>
            <a:off x="8953912" y="4210344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2147736-6717-4833-A7E1-17043C75283F}"/>
              </a:ext>
            </a:extLst>
          </p:cNvPr>
          <p:cNvSpPr txBox="1"/>
          <p:nvPr/>
        </p:nvSpPr>
        <p:spPr>
          <a:xfrm>
            <a:off x="9208547" y="4686925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4D3FE3E5-BA03-4827-83F7-5BC558B25C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833988"/>
              </p:ext>
            </p:extLst>
          </p:nvPr>
        </p:nvGraphicFramePr>
        <p:xfrm>
          <a:off x="7503572" y="4210344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720E492-2315-44F5-A307-E309D02C89AE}"/>
              </a:ext>
            </a:extLst>
          </p:cNvPr>
          <p:cNvSpPr/>
          <p:nvPr/>
        </p:nvSpPr>
        <p:spPr>
          <a:xfrm>
            <a:off x="6959307" y="5789375"/>
            <a:ext cx="43944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VVC worst case (4x4 Bi):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(4+7) x (4+7) x 2 x 4 = 968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9CA7BE7-2036-444F-8BF4-5C6609A52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535971"/>
              </p:ext>
            </p:extLst>
          </p:nvPr>
        </p:nvGraphicFramePr>
        <p:xfrm>
          <a:off x="2495930" y="4210344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12CFAF50-5866-45E2-9DD9-C4AF0B070498}"/>
              </a:ext>
            </a:extLst>
          </p:cNvPr>
          <p:cNvSpPr/>
          <p:nvPr/>
        </p:nvSpPr>
        <p:spPr>
          <a:xfrm>
            <a:off x="1894727" y="5753689"/>
            <a:ext cx="410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HEVC worst case (8x8 Bi):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(8+7) x 2 = 450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85CEB9D-C023-4348-AEEC-85B131C5C5D3}"/>
              </a:ext>
            </a:extLst>
          </p:cNvPr>
          <p:cNvCxnSpPr>
            <a:cxnSpLocks/>
          </p:cNvCxnSpPr>
          <p:nvPr/>
        </p:nvCxnSpPr>
        <p:spPr>
          <a:xfrm>
            <a:off x="3946198" y="4210344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C2563C1-6479-4972-9050-B4CF28931363}"/>
              </a:ext>
            </a:extLst>
          </p:cNvPr>
          <p:cNvSpPr txBox="1"/>
          <p:nvPr/>
        </p:nvSpPr>
        <p:spPr>
          <a:xfrm>
            <a:off x="4184887" y="4707410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9182E977-784D-4DE8-B6F9-4EF0C6BAD101}"/>
              </a:ext>
            </a:extLst>
          </p:cNvPr>
          <p:cNvSpPr/>
          <p:nvPr/>
        </p:nvSpPr>
        <p:spPr>
          <a:xfrm rot="16200000">
            <a:off x="5852312" y="4262432"/>
            <a:ext cx="334121" cy="163732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7B7021-FF63-443C-A156-2B1A4EC5C056}"/>
              </a:ext>
            </a:extLst>
          </p:cNvPr>
          <p:cNvSpPr txBox="1"/>
          <p:nvPr/>
        </p:nvSpPr>
        <p:spPr>
          <a:xfrm>
            <a:off x="5165255" y="4522744"/>
            <a:ext cx="165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115% increase</a:t>
            </a:r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Proposal: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restricting bi-prediction for 4x4 blocks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2674086"/>
          </a:xfrm>
        </p:spPr>
        <p:txBody>
          <a:bodyPr>
            <a:normAutofit/>
          </a:bodyPr>
          <a:lstStyle/>
          <a:p>
            <a:pPr lvl="0" hangingPunct="0"/>
            <a:r>
              <a:rPr lang="en-CA" sz="2400" dirty="0"/>
              <a:t>Disallow bi-directional inter mode (AMVP mode and Merge mode) for 4x4 CU.</a:t>
            </a:r>
            <a:endParaRPr lang="en-US" sz="2400" dirty="0"/>
          </a:p>
          <a:p>
            <a:pPr lvl="0" hangingPunct="0"/>
            <a:r>
              <a:rPr lang="en-CA" sz="2400" dirty="0"/>
              <a:t>ATMVP</a:t>
            </a:r>
          </a:p>
          <a:p>
            <a:pPr lvl="1" hangingPunct="0"/>
            <a:r>
              <a:rPr lang="en-CA" sz="2000" dirty="0"/>
              <a:t>Minimum sub-block size: enlarge from 4x4 to 8x8 (i.e. disabled if either width or height of a CU is equal to 4).</a:t>
            </a:r>
            <a:endParaRPr lang="en-US" sz="2000" dirty="0"/>
          </a:p>
          <a:p>
            <a:pPr lvl="0" hangingPunct="0"/>
            <a:r>
              <a:rPr lang="en-CA" sz="2400" dirty="0"/>
              <a:t>Affine: </a:t>
            </a:r>
          </a:p>
          <a:p>
            <a:pPr lvl="1" hangingPunct="0"/>
            <a:r>
              <a:rPr lang="en-CA" sz="2000" dirty="0"/>
              <a:t>4x4 sub-block size used for </a:t>
            </a:r>
            <a:r>
              <a:rPr lang="en-CA" sz="2000" dirty="0" err="1"/>
              <a:t>uni</a:t>
            </a:r>
            <a:r>
              <a:rPr lang="en-CA" sz="2000" dirty="0"/>
              <a:t>-directional affine mode;</a:t>
            </a:r>
          </a:p>
          <a:p>
            <a:pPr lvl="1" hangingPunct="0"/>
            <a:r>
              <a:rPr lang="en-CA" sz="2000" dirty="0"/>
              <a:t>8x4/4x8 sub-block size used for bi-directional affine mode.</a:t>
            </a:r>
          </a:p>
          <a:p>
            <a:pPr lvl="0" hangingPunct="0"/>
            <a:endParaRPr lang="en-US" sz="2400" dirty="0"/>
          </a:p>
          <a:p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9F88978-C6E9-429F-8286-EA972DC8421A}"/>
              </a:ext>
            </a:extLst>
          </p:cNvPr>
          <p:cNvCxnSpPr>
            <a:cxnSpLocks/>
          </p:cNvCxnSpPr>
          <p:nvPr/>
        </p:nvCxnSpPr>
        <p:spPr>
          <a:xfrm>
            <a:off x="8953912" y="4268219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1301D5-2333-4076-AD79-235C86F57BA6}"/>
              </a:ext>
            </a:extLst>
          </p:cNvPr>
          <p:cNvSpPr txBox="1"/>
          <p:nvPr/>
        </p:nvSpPr>
        <p:spPr>
          <a:xfrm>
            <a:off x="9208547" y="4744800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8D92857-4C01-4238-864E-5234A9402769}"/>
              </a:ext>
            </a:extLst>
          </p:cNvPr>
          <p:cNvSpPr/>
          <p:nvPr/>
        </p:nvSpPr>
        <p:spPr>
          <a:xfrm>
            <a:off x="6959307" y="5847250"/>
            <a:ext cx="43944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VVC worst case with proposal: (8x4 Bi):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(4+7) x 2 x 2= 660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FB9E2A1-2A30-49DB-BE0C-CBDA12C14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918908"/>
              </p:ext>
            </p:extLst>
          </p:nvPr>
        </p:nvGraphicFramePr>
        <p:xfrm>
          <a:off x="2495930" y="4268219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97A2D52-A7BA-40B4-85B3-82749C53F1EE}"/>
              </a:ext>
            </a:extLst>
          </p:cNvPr>
          <p:cNvSpPr/>
          <p:nvPr/>
        </p:nvSpPr>
        <p:spPr>
          <a:xfrm>
            <a:off x="1894727" y="5811564"/>
            <a:ext cx="410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HEVC worst case (8x8 Bi):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No. of ref samples: (8+7) x (8+7) x 2 = 450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5C69B4C-933A-4C41-8B4E-0FB688F116C0}"/>
              </a:ext>
            </a:extLst>
          </p:cNvPr>
          <p:cNvCxnSpPr>
            <a:cxnSpLocks/>
          </p:cNvCxnSpPr>
          <p:nvPr/>
        </p:nvCxnSpPr>
        <p:spPr>
          <a:xfrm>
            <a:off x="3946198" y="4268219"/>
            <a:ext cx="0" cy="132249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CD10407-6527-4981-AB2B-94F8D29FAA9E}"/>
              </a:ext>
            </a:extLst>
          </p:cNvPr>
          <p:cNvSpPr txBox="1"/>
          <p:nvPr/>
        </p:nvSpPr>
        <p:spPr>
          <a:xfrm>
            <a:off x="4184887" y="4765285"/>
            <a:ext cx="74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E0433147-8851-446A-8066-80B1F82A8C8C}"/>
              </a:ext>
            </a:extLst>
          </p:cNvPr>
          <p:cNvSpPr/>
          <p:nvPr/>
        </p:nvSpPr>
        <p:spPr>
          <a:xfrm rot="16200000">
            <a:off x="5852312" y="4320307"/>
            <a:ext cx="334121" cy="1637323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D95F7A-093C-49DA-A0A4-C4C357032132}"/>
              </a:ext>
            </a:extLst>
          </p:cNvPr>
          <p:cNvSpPr txBox="1"/>
          <p:nvPr/>
        </p:nvSpPr>
        <p:spPr>
          <a:xfrm>
            <a:off x="5165255" y="4580619"/>
            <a:ext cx="165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47% increase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9A650E9-F5A8-4411-B2CF-0FCB9CD44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481402"/>
              </p:ext>
            </p:extLst>
          </p:nvPr>
        </p:nvGraphicFramePr>
        <p:xfrm>
          <a:off x="7486756" y="4282215"/>
          <a:ext cx="1211580" cy="132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790">
                  <a:extLst>
                    <a:ext uri="{9D8B030D-6E8A-4147-A177-3AD203B41FA5}">
                      <a16:colId xmlns:a16="http://schemas.microsoft.com/office/drawing/2014/main" val="4092946128"/>
                    </a:ext>
                  </a:extLst>
                </a:gridCol>
                <a:gridCol w="605790">
                  <a:extLst>
                    <a:ext uri="{9D8B030D-6E8A-4147-A177-3AD203B41FA5}">
                      <a16:colId xmlns:a16="http://schemas.microsoft.com/office/drawing/2014/main" val="552578674"/>
                    </a:ext>
                  </a:extLst>
                </a:gridCol>
              </a:tblGrid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052967"/>
                  </a:ext>
                </a:extLst>
              </a:tr>
              <a:tr h="6612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9551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VTM-2.0.1</a:t>
            </a:r>
          </a:p>
          <a:p>
            <a:pPr lvl="0" hangingPunct="0"/>
            <a:r>
              <a:rPr lang="en-US" dirty="0"/>
              <a:t>Test : Anchor + Proposed modifications</a:t>
            </a:r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D6CF09-18AE-48C7-B6D0-84C6CD902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87" y="3267477"/>
            <a:ext cx="5754713" cy="21129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3A524E8-4395-4B1B-AE85-E6779772A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11" y="3267477"/>
            <a:ext cx="5754713" cy="211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restricting 4x4 block Bi-prediction in VVC:</a:t>
            </a:r>
          </a:p>
          <a:p>
            <a:pPr lvl="1"/>
            <a:r>
              <a:rPr lang="en-US" dirty="0"/>
              <a:t>Worse case MC bandwidth requirement can be significantly reduced.</a:t>
            </a:r>
          </a:p>
          <a:p>
            <a:pPr lvl="2"/>
            <a:r>
              <a:rPr lang="en-US" dirty="0"/>
              <a:t>Overhead relative to HEVC drops from 115% down to 47%.  </a:t>
            </a:r>
          </a:p>
          <a:p>
            <a:pPr lvl="1"/>
            <a:r>
              <a:rPr lang="en-US" dirty="0"/>
              <a:t>Minor BD-rate increase.</a:t>
            </a:r>
          </a:p>
          <a:p>
            <a:pPr lvl="2"/>
            <a:r>
              <a:rPr lang="en-US" dirty="0"/>
              <a:t>0.14% for RA (98% decoding time)</a:t>
            </a:r>
          </a:p>
          <a:p>
            <a:pPr lvl="2"/>
            <a:r>
              <a:rPr lang="en-US" dirty="0"/>
              <a:t>0.16% for LDB (96% decoding time)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327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Proposal: restricting bi-prediction for 4x4 blocks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64</cp:revision>
  <dcterms:created xsi:type="dcterms:W3CDTF">2018-09-04T21:01:33Z</dcterms:created>
  <dcterms:modified xsi:type="dcterms:W3CDTF">2018-09-27T22:33:55Z</dcterms:modified>
</cp:coreProperties>
</file>