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microsoft.com/office/2006/relationships/ui/userCustomization" Target="userCustomization/customUI.xml"/><Relationship Id="rId1" Type="http://schemas.openxmlformats.org/officeDocument/2006/relationships/officeDocument" Target="ppt/presentation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81" r:id="rId1"/>
  </p:sldMasterIdLst>
  <p:notesMasterIdLst>
    <p:notesMasterId r:id="rId14"/>
  </p:notesMasterIdLst>
  <p:handoutMasterIdLst>
    <p:handoutMasterId r:id="rId15"/>
  </p:handoutMasterIdLst>
  <p:sldIdLst>
    <p:sldId id="256" r:id="rId2"/>
    <p:sldId id="428" r:id="rId3"/>
    <p:sldId id="430" r:id="rId4"/>
    <p:sldId id="434" r:id="rId5"/>
    <p:sldId id="435" r:id="rId6"/>
    <p:sldId id="432" r:id="rId7"/>
    <p:sldId id="436" r:id="rId8"/>
    <p:sldId id="437" r:id="rId9"/>
    <p:sldId id="438" r:id="rId10"/>
    <p:sldId id="442" r:id="rId11"/>
    <p:sldId id="439" r:id="rId12"/>
    <p:sldId id="440" r:id="rId13"/>
  </p:sldIdLst>
  <p:sldSz cx="9144000" cy="5143500" type="screen16x9"/>
  <p:notesSz cx="6731000" cy="9867900"/>
  <p:embeddedFontLst>
    <p:embeddedFont>
      <p:font typeface="Cambria Math" panose="02040503050406030204" pitchFamily="18" charset="0"/>
      <p:regular r:id="rId16"/>
    </p:embeddedFont>
    <p:embeddedFont>
      <p:font typeface="Frutiger LT Com 45 Light" panose="020B0303030504090204" charset="0"/>
      <p:regular r:id="rId17"/>
      <p:bold r:id="rId18"/>
      <p:italic r:id="rId19"/>
      <p:boldItalic r:id="rId20"/>
    </p:embeddedFont>
    <p:embeddedFont>
      <p:font typeface="Frutiger LT Com 55 Roman" panose="020B0503030504090204" charset="0"/>
      <p:regular r:id="rId21"/>
      <p:bold r:id="rId22"/>
      <p:italic r:id="rId23"/>
    </p:embeddedFont>
    <p:embeddedFont>
      <p:font typeface="Bell MT" panose="02020503060305020303" pitchFamily="18" charset="0"/>
      <p:regular r:id="rId24"/>
      <p:bold r:id="rId25"/>
      <p:italic r:id="rId26"/>
    </p:embeddedFont>
  </p:embeddedFontLst>
  <p:defaultTextStyle>
    <a:defPPr>
      <a:defRPr lang="de-DE"/>
    </a:defPPr>
    <a:lvl1pPr algn="l" rtl="0" fontAlgn="base">
      <a:spcBef>
        <a:spcPct val="0"/>
      </a:spcBef>
      <a:spcAft>
        <a:spcPct val="40000"/>
      </a:spcAft>
      <a:buFont typeface="Wingdings" pitchFamily="2" charset="2"/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40000"/>
      </a:spcAft>
      <a:buFont typeface="Wingdings" pitchFamily="2" charset="2"/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40000"/>
      </a:spcAft>
      <a:buFont typeface="Wingdings" pitchFamily="2" charset="2"/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40000"/>
      </a:spcAft>
      <a:buFont typeface="Wingdings" pitchFamily="2" charset="2"/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40000"/>
      </a:spcAft>
      <a:buFont typeface="Wingdings" pitchFamily="2" charset="2"/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45">
          <p15:clr>
            <a:srgbClr val="A4A3A4"/>
          </p15:clr>
        </p15:guide>
        <p15:guide id="2" orient="horz" pos="191">
          <p15:clr>
            <a:srgbClr val="A4A3A4"/>
          </p15:clr>
        </p15:guide>
        <p15:guide id="3" orient="horz" pos="1280">
          <p15:clr>
            <a:srgbClr val="A4A3A4"/>
          </p15:clr>
        </p15:guide>
        <p15:guide id="4" pos="5466">
          <p15:clr>
            <a:srgbClr val="A4A3A4"/>
          </p15:clr>
        </p15:guide>
        <p15:guide id="5" pos="29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86">
          <p15:clr>
            <a:srgbClr val="A4A3A4"/>
          </p15:clr>
        </p15:guide>
        <p15:guide id="2" orient="horz" pos="5830">
          <p15:clr>
            <a:srgbClr val="A4A3A4"/>
          </p15:clr>
        </p15:guide>
        <p15:guide id="3" orient="horz" pos="2201">
          <p15:clr>
            <a:srgbClr val="A4A3A4"/>
          </p15:clr>
        </p15:guide>
        <p15:guide id="4" orient="horz" pos="2065">
          <p15:clr>
            <a:srgbClr val="A4A3A4"/>
          </p15:clr>
        </p15:guide>
        <p15:guide id="5" pos="306">
          <p15:clr>
            <a:srgbClr val="A4A3A4"/>
          </p15:clr>
        </p15:guide>
        <p15:guide id="6" pos="393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2D7CB"/>
    <a:srgbClr val="D4E6F4"/>
    <a:srgbClr val="F9FBFD"/>
    <a:srgbClr val="5CBAA4"/>
    <a:srgbClr val="EEEFEF"/>
    <a:srgbClr val="FF5050"/>
    <a:srgbClr val="179C7D"/>
    <a:srgbClr val="FFFFFF"/>
    <a:srgbClr val="B2B2B2"/>
    <a:srgbClr val="4C99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Helle Formatvorlag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FD0F851-EC5A-4D38-B0AD-8093EC10F338}" styleName="Helle Formatvorlage 1 - Akz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E8B1032C-EA38-4F05-BA0D-38AFFFC7BED3}" styleName="Helle Formatvorlage 3 - Akz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A488322-F2BA-4B5B-9748-0D474271808F}" styleName="Mittlere Formatvorlage 3 - Akz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8FB837D-C827-4EFA-A057-4D05807E0F7C}" styleName="Designformatvorlage 1 - Akz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81" autoAdjust="0"/>
    <p:restoredTop sz="87911" autoAdjust="0"/>
  </p:normalViewPr>
  <p:slideViewPr>
    <p:cSldViewPr showGuides="1">
      <p:cViewPr varScale="1">
        <p:scale>
          <a:sx n="167" d="100"/>
          <a:sy n="167" d="100"/>
        </p:scale>
        <p:origin x="595" y="120"/>
      </p:cViewPr>
      <p:guideLst>
        <p:guide orient="horz" pos="2845"/>
        <p:guide orient="horz" pos="191"/>
        <p:guide orient="horz" pos="1280"/>
        <p:guide pos="5466"/>
        <p:guide pos="294"/>
      </p:guideLst>
    </p:cSldViewPr>
  </p:slideViewPr>
  <p:outlineViewPr>
    <p:cViewPr>
      <p:scale>
        <a:sx n="33" d="100"/>
        <a:sy n="33" d="100"/>
      </p:scale>
      <p:origin x="0" y="17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>
      <p:cViewPr>
        <p:scale>
          <a:sx n="82" d="100"/>
          <a:sy n="82" d="100"/>
        </p:scale>
        <p:origin x="-2755" y="-58"/>
      </p:cViewPr>
      <p:guideLst>
        <p:guide orient="horz" pos="386"/>
        <p:guide orient="horz" pos="5830"/>
        <p:guide orient="horz" pos="2201"/>
        <p:guide orient="horz" pos="2065"/>
        <p:guide pos="306"/>
        <p:guide pos="393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23" Type="http://schemas.openxmlformats.org/officeDocument/2006/relationships/font" Target="fonts/font8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7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6238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13175" y="0"/>
            <a:ext cx="2916238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2E56AE-624E-49E0-8ED0-94A91F974A6E}" type="datetimeFigureOut">
              <a:rPr lang="de-DE" smtClean="0"/>
              <a:t>04.10.2018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372600"/>
            <a:ext cx="2916238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13175" y="9372600"/>
            <a:ext cx="2916238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BC5AC0-20DA-4069-B102-9653FA907D55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147790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485774" y="0"/>
            <a:ext cx="3599826" cy="493713"/>
          </a:xfrm>
          <a:prstGeom prst="rect">
            <a:avLst/>
          </a:prstGeom>
        </p:spPr>
        <p:txBody>
          <a:bodyPr vert="horz" lIns="0" tIns="90000" rIns="91440" bIns="45720" rtlCol="0"/>
          <a:lstStyle>
            <a:lvl1pPr algn="l">
              <a:defRPr sz="1200">
                <a:latin typeface="Frutiger LT Com 55 Roman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4805700" y="0"/>
            <a:ext cx="1439525" cy="493713"/>
          </a:xfrm>
          <a:prstGeom prst="rect">
            <a:avLst/>
          </a:prstGeom>
        </p:spPr>
        <p:txBody>
          <a:bodyPr vert="horz" lIns="91440" tIns="90000" rIns="0" bIns="45720" rtlCol="0"/>
          <a:lstStyle>
            <a:lvl1pPr algn="r">
              <a:defRPr sz="1200">
                <a:latin typeface="Frutiger LT Com 55 Roman" pitchFamily="34" charset="0"/>
              </a:defRPr>
            </a:lvl1pPr>
          </a:lstStyle>
          <a:p>
            <a:fld id="{D64C5CA1-81F4-43E1-8D15-34184FE6F392}" type="datetimeFigureOut">
              <a:rPr lang="de-DE" smtClean="0"/>
              <a:pPr/>
              <a:t>04.10.2018</a:t>
            </a:fld>
            <a:endParaRPr lang="de-DE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-106363" y="612775"/>
            <a:ext cx="4737101" cy="26654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485774" y="3494088"/>
            <a:ext cx="5759451" cy="5760462"/>
          </a:xfrm>
          <a:prstGeom prst="rect">
            <a:avLst/>
          </a:prstGeom>
        </p:spPr>
        <p:txBody>
          <a:bodyPr vert="horz" lIns="0" tIns="0" rIns="0" bIns="0" rtlCol="0"/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485774" y="9372600"/>
            <a:ext cx="3599826" cy="493713"/>
          </a:xfrm>
          <a:prstGeom prst="rect">
            <a:avLst/>
          </a:prstGeom>
        </p:spPr>
        <p:txBody>
          <a:bodyPr vert="horz" lIns="0" tIns="45720" rIns="91440" bIns="180000" rtlCol="0" anchor="b"/>
          <a:lstStyle>
            <a:lvl1pPr algn="l">
              <a:defRPr sz="1200">
                <a:latin typeface="Frutiger LT Com 55 Roman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4805699" y="9372600"/>
            <a:ext cx="1439525" cy="493713"/>
          </a:xfrm>
          <a:prstGeom prst="rect">
            <a:avLst/>
          </a:prstGeom>
        </p:spPr>
        <p:txBody>
          <a:bodyPr vert="horz" lIns="91440" tIns="45720" rIns="0" bIns="180000" rtlCol="0" anchor="b"/>
          <a:lstStyle>
            <a:lvl1pPr algn="r">
              <a:defRPr sz="1200">
                <a:latin typeface="Frutiger LT Com 55 Roman" pitchFamily="34" charset="0"/>
              </a:defRPr>
            </a:lvl1pPr>
          </a:lstStyle>
          <a:p>
            <a:fld id="{6F118F77-BF2E-4843-AA6C-ED9ACCB38B45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24353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71450" indent="-171450" algn="l" defTabSz="914400" rtl="0" eaLnBrk="1" latinLnBrk="0" hangingPunct="1">
      <a:buClr>
        <a:srgbClr val="179C7D"/>
      </a:buClr>
      <a:buFont typeface="Wingdings" pitchFamily="2" charset="2"/>
      <a:buChar char="n"/>
      <a:defRPr sz="1200" kern="1200">
        <a:solidFill>
          <a:schemeClr val="tx1"/>
        </a:solidFill>
        <a:latin typeface="Frutiger LT Com 55 Roman" pitchFamily="34" charset="0"/>
        <a:ea typeface="+mn-ea"/>
        <a:cs typeface="+mn-cs"/>
      </a:defRPr>
    </a:lvl1pPr>
    <a:lvl2pPr marL="360363" indent="-184150" algn="l" defTabSz="914400" rtl="0" eaLnBrk="1" latinLnBrk="0" hangingPunct="1">
      <a:buClr>
        <a:schemeClr val="bg2"/>
      </a:buClr>
      <a:buFont typeface="Wingdings" pitchFamily="2" charset="2"/>
      <a:buChar char="n"/>
      <a:defRPr sz="1200" kern="1200">
        <a:solidFill>
          <a:schemeClr val="tx1"/>
        </a:solidFill>
        <a:latin typeface="Frutiger LT Com 55 Roman" pitchFamily="34" charset="0"/>
        <a:ea typeface="+mn-ea"/>
        <a:cs typeface="+mn-cs"/>
      </a:defRPr>
    </a:lvl2pPr>
    <a:lvl3pPr marL="536575" indent="-176213" algn="l" defTabSz="914400" rtl="0" eaLnBrk="1" latinLnBrk="0" hangingPunct="1">
      <a:buClr>
        <a:schemeClr val="bg2"/>
      </a:buClr>
      <a:buFont typeface="Wingdings" pitchFamily="2" charset="2"/>
      <a:buChar char="n"/>
      <a:defRPr sz="1200" kern="1200">
        <a:solidFill>
          <a:schemeClr val="tx1"/>
        </a:solidFill>
        <a:latin typeface="Frutiger LT Com 55 Roman" pitchFamily="34" charset="0"/>
        <a:ea typeface="+mn-ea"/>
        <a:cs typeface="+mn-cs"/>
      </a:defRPr>
    </a:lvl3pPr>
    <a:lvl4pPr marL="715963" indent="-174625" algn="l" defTabSz="914400" rtl="0" eaLnBrk="1" latinLnBrk="0" hangingPunct="1">
      <a:buClr>
        <a:schemeClr val="bg2"/>
      </a:buClr>
      <a:buFont typeface="Wingdings" pitchFamily="2" charset="2"/>
      <a:buChar char="n"/>
      <a:defRPr sz="1200" kern="1200">
        <a:solidFill>
          <a:schemeClr val="tx1"/>
        </a:solidFill>
        <a:latin typeface="Frutiger LT Com 55 Roman" pitchFamily="34" charset="0"/>
        <a:ea typeface="+mn-ea"/>
        <a:cs typeface="+mn-cs"/>
      </a:defRPr>
    </a:lvl4pPr>
    <a:lvl5pPr marL="896938" indent="-180975" algn="l" defTabSz="914400" rtl="0" eaLnBrk="1" latinLnBrk="0" hangingPunct="1">
      <a:buClr>
        <a:schemeClr val="bg2"/>
      </a:buClr>
      <a:buFont typeface="Wingdings" pitchFamily="2" charset="2"/>
      <a:buChar char="n"/>
      <a:defRPr sz="1200" kern="1200">
        <a:solidFill>
          <a:schemeClr val="tx1"/>
        </a:solidFill>
        <a:latin typeface="Frutiger LT Com 55 Roman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45876" y="1329929"/>
            <a:ext cx="8640000" cy="485717"/>
          </a:xfrm>
        </p:spPr>
        <p:txBody>
          <a:bodyPr/>
          <a:lstStyle>
            <a:lvl1pPr marL="0" indent="0">
              <a:buNone/>
              <a:defRPr sz="2000">
                <a:solidFill>
                  <a:srgbClr val="179C7D"/>
                </a:solidFill>
              </a:defRPr>
            </a:lvl1pPr>
          </a:lstStyle>
          <a:p>
            <a:pPr lvl="0"/>
            <a:endParaRPr lang="de-DE" noProof="0" dirty="0" smtClean="0"/>
          </a:p>
        </p:txBody>
      </p:sp>
      <p:sp>
        <p:nvSpPr>
          <p:cNvPr id="9" name="Line 13"/>
          <p:cNvSpPr>
            <a:spLocks noChangeShapeType="1"/>
          </p:cNvSpPr>
          <p:nvPr userDrawn="1"/>
        </p:nvSpPr>
        <p:spPr bwMode="auto">
          <a:xfrm>
            <a:off x="251520" y="1869653"/>
            <a:ext cx="8640000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0" name="Bildplatzhalter 2"/>
          <p:cNvSpPr>
            <a:spLocks noGrp="1"/>
          </p:cNvSpPr>
          <p:nvPr>
            <p:ph type="pic" sz="quarter" idx="10"/>
          </p:nvPr>
        </p:nvSpPr>
        <p:spPr>
          <a:xfrm>
            <a:off x="245876" y="1977668"/>
            <a:ext cx="8640000" cy="2538353"/>
          </a:xfr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endParaRPr lang="de-DE" dirty="0"/>
          </a:p>
        </p:txBody>
      </p:sp>
      <p:sp>
        <p:nvSpPr>
          <p:cNvPr id="11" name="Line 12"/>
          <p:cNvSpPr>
            <a:spLocks noChangeShapeType="1"/>
          </p:cNvSpPr>
          <p:nvPr userDrawn="1"/>
        </p:nvSpPr>
        <p:spPr bwMode="auto">
          <a:xfrm flipV="1">
            <a:off x="245876" y="303610"/>
            <a:ext cx="8640000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45876" y="357617"/>
            <a:ext cx="8640000" cy="756105"/>
          </a:xfrm>
          <a:noFill/>
        </p:spPr>
        <p:txBody>
          <a:bodyPr/>
          <a:lstStyle>
            <a:lvl1pPr marL="0" indent="0">
              <a:defRPr sz="3200" cap="all" baseline="0"/>
            </a:lvl1pPr>
          </a:lstStyle>
          <a:p>
            <a:pPr lvl="0"/>
            <a:endParaRPr lang="de-DE" noProof="0" dirty="0" smtClean="0"/>
          </a:p>
        </p:txBody>
      </p:sp>
      <p:sp>
        <p:nvSpPr>
          <p:cNvPr id="14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 smtClean="0"/>
              <a:t>Gayathri Venugopal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476634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mit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fik 1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63922" y="2668950"/>
            <a:ext cx="3608278" cy="984728"/>
          </a:xfrm>
          <a:prstGeom prst="rect">
            <a:avLst/>
          </a:prstGeom>
        </p:spPr>
      </p:pic>
      <p:sp>
        <p:nvSpPr>
          <p:cNvPr id="17" name="Line 7"/>
          <p:cNvSpPr>
            <a:spLocks noChangeShapeType="1"/>
          </p:cNvSpPr>
          <p:nvPr userDrawn="1"/>
        </p:nvSpPr>
        <p:spPr bwMode="auto">
          <a:xfrm flipV="1">
            <a:off x="251520" y="4624035"/>
            <a:ext cx="8640960" cy="0"/>
          </a:xfrm>
          <a:prstGeom prst="line">
            <a:avLst/>
          </a:prstGeom>
          <a:noFill/>
          <a:ln w="317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45876" y="1329929"/>
            <a:ext cx="8640000" cy="485717"/>
          </a:xfrm>
        </p:spPr>
        <p:txBody>
          <a:bodyPr/>
          <a:lstStyle>
            <a:lvl1pPr marL="0" indent="0">
              <a:buNone/>
              <a:defRPr sz="2000">
                <a:solidFill>
                  <a:srgbClr val="179C7D"/>
                </a:solidFill>
              </a:defRPr>
            </a:lvl1pPr>
          </a:lstStyle>
          <a:p>
            <a:pPr lvl="0"/>
            <a:endParaRPr lang="de-DE" noProof="0" dirty="0" smtClean="0"/>
          </a:p>
        </p:txBody>
      </p:sp>
      <p:sp>
        <p:nvSpPr>
          <p:cNvPr id="19" name="Line 13"/>
          <p:cNvSpPr>
            <a:spLocks noChangeShapeType="1"/>
          </p:cNvSpPr>
          <p:nvPr userDrawn="1"/>
        </p:nvSpPr>
        <p:spPr bwMode="auto">
          <a:xfrm>
            <a:off x="251520" y="1869653"/>
            <a:ext cx="8640000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0" name="Line 12"/>
          <p:cNvSpPr>
            <a:spLocks noChangeShapeType="1"/>
          </p:cNvSpPr>
          <p:nvPr userDrawn="1"/>
        </p:nvSpPr>
        <p:spPr bwMode="auto">
          <a:xfrm flipV="1">
            <a:off x="245876" y="303610"/>
            <a:ext cx="8640000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45876" y="357617"/>
            <a:ext cx="8640000" cy="756105"/>
          </a:xfrm>
          <a:noFill/>
        </p:spPr>
        <p:txBody>
          <a:bodyPr/>
          <a:lstStyle>
            <a:lvl1pPr marL="0" indent="0">
              <a:defRPr sz="3200" cap="all" baseline="0"/>
            </a:lvl1pPr>
          </a:lstStyle>
          <a:p>
            <a:pPr lvl="0"/>
            <a:endParaRPr lang="de-DE" noProof="0" dirty="0" smtClean="0"/>
          </a:p>
        </p:txBody>
      </p:sp>
      <p:sp>
        <p:nvSpPr>
          <p:cNvPr id="22" name="Text Box 8"/>
          <p:cNvSpPr txBox="1">
            <a:spLocks noChangeArrowheads="1"/>
          </p:cNvSpPr>
          <p:nvPr userDrawn="1"/>
        </p:nvSpPr>
        <p:spPr bwMode="auto">
          <a:xfrm>
            <a:off x="251520" y="4804293"/>
            <a:ext cx="1656184" cy="1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700" dirty="0">
                <a:solidFill>
                  <a:schemeClr val="bg2"/>
                </a:solidFill>
              </a:rPr>
              <a:t>© </a:t>
            </a:r>
            <a:r>
              <a:rPr lang="de-DE" sz="700" dirty="0" smtClean="0">
                <a:solidFill>
                  <a:schemeClr val="bg2"/>
                </a:solidFill>
              </a:rPr>
              <a:t>Fraunhofer</a:t>
            </a:r>
            <a:r>
              <a:rPr lang="de-DE" sz="700" baseline="0" dirty="0" smtClean="0">
                <a:solidFill>
                  <a:schemeClr val="bg2"/>
                </a:solidFill>
              </a:rPr>
              <a:t> HHI | </a:t>
            </a:r>
            <a:r>
              <a:rPr lang="de-DE" sz="700" kern="1200" dirty="0" smtClean="0">
                <a:solidFill>
                  <a:schemeClr val="bg2"/>
                </a:solidFill>
                <a:latin typeface="Frutiger LT Com 55 Roman" pitchFamily="34" charset="0"/>
                <a:ea typeface="+mn-ea"/>
                <a:cs typeface="+mn-cs"/>
              </a:rPr>
              <a:t>06.09.2017</a:t>
            </a:r>
            <a:r>
              <a:rPr lang="de-DE" sz="700" dirty="0" smtClean="0"/>
              <a:t> </a:t>
            </a:r>
            <a:r>
              <a:rPr lang="de-DE" sz="700" baseline="0" dirty="0" smtClean="0">
                <a:solidFill>
                  <a:schemeClr val="bg2"/>
                </a:solidFill>
              </a:rPr>
              <a:t>| </a:t>
            </a:r>
            <a:fld id="{4785A00F-3F63-4AFD-A8F6-82BEE2F21D45}" type="slidenum">
              <a:rPr lang="de-DE" sz="700" baseline="0" smtClean="0">
                <a:solidFill>
                  <a:schemeClr val="bg2"/>
                </a:solidFill>
              </a:rPr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de-DE" sz="700" dirty="0">
              <a:solidFill>
                <a:schemeClr val="bg2"/>
              </a:solidFill>
            </a:endParaRPr>
          </a:p>
        </p:txBody>
      </p:sp>
      <p:sp>
        <p:nvSpPr>
          <p:cNvPr id="10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smtClean="0"/>
              <a:t>Gayathri Venugopal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170539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45876" y="357617"/>
            <a:ext cx="8640000" cy="755931"/>
          </a:xfrm>
        </p:spPr>
        <p:txBody>
          <a:bodyPr/>
          <a:lstStyle>
            <a:lvl1pPr marL="0" indent="0">
              <a:defRPr sz="3200" cap="all" baseline="0"/>
            </a:lvl1pPr>
          </a:lstStyle>
          <a:p>
            <a:pPr lvl="0"/>
            <a:endParaRPr lang="de-DE" noProof="0" dirty="0" smtClean="0"/>
          </a:p>
        </p:txBody>
      </p:sp>
      <p:sp>
        <p:nvSpPr>
          <p:cNvPr id="7" name="Line 8"/>
          <p:cNvSpPr>
            <a:spLocks noChangeShapeType="1"/>
          </p:cNvSpPr>
          <p:nvPr userDrawn="1"/>
        </p:nvSpPr>
        <p:spPr bwMode="auto">
          <a:xfrm>
            <a:off x="251520" y="1169100"/>
            <a:ext cx="8640000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8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245876" y="1329929"/>
            <a:ext cx="8640000" cy="3186113"/>
          </a:xfrm>
        </p:spPr>
        <p:txBody>
          <a:bodyPr/>
          <a:lstStyle>
            <a:lvl1pPr marL="360000" indent="-360000">
              <a:buFont typeface="Wingdings" pitchFamily="2" charset="2"/>
              <a:buChar char="n"/>
              <a:defRPr sz="1600"/>
            </a:lvl1pPr>
            <a:lvl2pPr marL="720000" indent="-360000">
              <a:buFont typeface="Wingdings" pitchFamily="2" charset="2"/>
              <a:buChar char="n"/>
              <a:defRPr sz="1600"/>
            </a:lvl2pPr>
            <a:lvl3pPr marL="1080000">
              <a:defRPr sz="1600"/>
            </a:lvl3pPr>
            <a:lvl4pPr marL="1440000">
              <a:defRPr sz="1600"/>
            </a:lvl4pPr>
            <a:lvl5pPr marL="1800000" indent="-360000">
              <a:defRPr sz="1600"/>
            </a:lvl5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9" name="Line 12"/>
          <p:cNvSpPr>
            <a:spLocks noChangeShapeType="1"/>
          </p:cNvSpPr>
          <p:nvPr userDrawn="1"/>
        </p:nvSpPr>
        <p:spPr bwMode="auto">
          <a:xfrm flipV="1">
            <a:off x="245876" y="303610"/>
            <a:ext cx="8640000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1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smtClean="0"/>
              <a:t>Gayathri Venugopal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82923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 wrap="square">
            <a:spAutoFit/>
          </a:bodyPr>
          <a:lstStyle>
            <a:lvl1pPr marL="0" indent="0" defTabSz="504000">
              <a:defRPr/>
            </a:lvl1pPr>
          </a:lstStyle>
          <a:p>
            <a:endParaRPr lang="de-DE" dirty="0"/>
          </a:p>
        </p:txBody>
      </p:sp>
      <p:sp>
        <p:nvSpPr>
          <p:cNvPr id="6" name="Inhaltsplatzhalter 2"/>
          <p:cNvSpPr>
            <a:spLocks noGrp="1"/>
          </p:cNvSpPr>
          <p:nvPr>
            <p:ph idx="1"/>
          </p:nvPr>
        </p:nvSpPr>
        <p:spPr>
          <a:xfrm>
            <a:off x="245876" y="1131591"/>
            <a:ext cx="8640000" cy="3384452"/>
          </a:xfrm>
        </p:spPr>
        <p:txBody>
          <a:bodyPr/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8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smtClean="0"/>
              <a:t>Gayathri Venugopal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107533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mit Unter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 wrap="square">
            <a:spAutoFit/>
          </a:bodyPr>
          <a:lstStyle>
            <a:lvl1pPr marL="0" indent="0" defTabSz="504000">
              <a:defRPr sz="2400"/>
            </a:lvl1pPr>
          </a:lstStyle>
          <a:p>
            <a:endParaRPr lang="de-DE" dirty="0"/>
          </a:p>
        </p:txBody>
      </p:sp>
      <p:sp>
        <p:nvSpPr>
          <p:cNvPr id="7" name="Textplatzhalter 15"/>
          <p:cNvSpPr>
            <a:spLocks noGrp="1"/>
          </p:cNvSpPr>
          <p:nvPr>
            <p:ph type="body" sz="quarter" idx="10"/>
          </p:nvPr>
        </p:nvSpPr>
        <p:spPr>
          <a:xfrm>
            <a:off x="245876" y="627534"/>
            <a:ext cx="8640000" cy="370800"/>
          </a:xfrm>
        </p:spPr>
        <p:txBody>
          <a:bodyPr/>
          <a:lstStyle>
            <a:lvl1pPr marL="0" indent="0">
              <a:buNone/>
              <a:defRPr sz="2000" b="0">
                <a:solidFill>
                  <a:schemeClr val="tx2"/>
                </a:solidFill>
                <a:latin typeface="+mn-lt"/>
              </a:defRPr>
            </a:lvl1pPr>
            <a:lvl2pPr marL="360000" indent="0">
              <a:buNone/>
              <a:defRPr/>
            </a:lvl2pPr>
            <a:lvl3pPr marL="720000" indent="0">
              <a:buNone/>
              <a:defRPr/>
            </a:lvl3pPr>
            <a:lvl4pPr marL="1080000" indent="0">
              <a:buNone/>
              <a:defRPr/>
            </a:lvl4pPr>
            <a:lvl5pPr marL="1440000" indent="0">
              <a:buNone/>
              <a:defRPr/>
            </a:lvl5pPr>
          </a:lstStyle>
          <a:p>
            <a:pPr lvl="0"/>
            <a:endParaRPr lang="de-DE" dirty="0" smtClean="0"/>
          </a:p>
        </p:txBody>
      </p:sp>
      <p:sp>
        <p:nvSpPr>
          <p:cNvPr id="8" name="Inhaltsplatzhalter 2"/>
          <p:cNvSpPr>
            <a:spLocks noGrp="1"/>
          </p:cNvSpPr>
          <p:nvPr>
            <p:ph idx="1"/>
          </p:nvPr>
        </p:nvSpPr>
        <p:spPr>
          <a:xfrm>
            <a:off x="245876" y="1131591"/>
            <a:ext cx="8640000" cy="3384452"/>
          </a:xfrm>
        </p:spPr>
        <p:txBody>
          <a:bodyPr/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10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smtClean="0"/>
              <a:t>Gayathri Venugopal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221145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2"/>
          <p:cNvSpPr>
            <a:spLocks noGrp="1"/>
          </p:cNvSpPr>
          <p:nvPr>
            <p:ph type="pic" sz="quarter" idx="11"/>
          </p:nvPr>
        </p:nvSpPr>
        <p:spPr>
          <a:xfrm>
            <a:off x="245876" y="1131590"/>
            <a:ext cx="8640000" cy="3384000"/>
          </a:xfr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de-DE" smtClean="0"/>
              <a:t>Bild durch Klicken auf Symbol hinzufügen</a:t>
            </a:r>
            <a:endParaRPr lang="de-DE" dirty="0"/>
          </a:p>
        </p:txBody>
      </p:sp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 wrap="square">
            <a:spAutoFit/>
          </a:bodyPr>
          <a:lstStyle>
            <a:lvl1pPr marL="0" indent="0" defTabSz="504000">
              <a:defRPr sz="2400"/>
            </a:lvl1pPr>
          </a:lstStyle>
          <a:p>
            <a:endParaRPr lang="de-DE" dirty="0"/>
          </a:p>
        </p:txBody>
      </p:sp>
      <p:sp>
        <p:nvSpPr>
          <p:cNvPr id="9" name="Textplatzhalter 15"/>
          <p:cNvSpPr>
            <a:spLocks noGrp="1"/>
          </p:cNvSpPr>
          <p:nvPr>
            <p:ph type="body" sz="quarter" idx="10"/>
          </p:nvPr>
        </p:nvSpPr>
        <p:spPr>
          <a:xfrm>
            <a:off x="245876" y="627534"/>
            <a:ext cx="8640000" cy="370800"/>
          </a:xfrm>
        </p:spPr>
        <p:txBody>
          <a:bodyPr/>
          <a:lstStyle>
            <a:lvl1pPr marL="0" indent="0">
              <a:buNone/>
              <a:defRPr sz="2000" b="0">
                <a:solidFill>
                  <a:schemeClr val="tx2"/>
                </a:solidFill>
                <a:latin typeface="+mn-lt"/>
              </a:defRPr>
            </a:lvl1pPr>
            <a:lvl2pPr marL="360000" indent="0">
              <a:buNone/>
              <a:defRPr/>
            </a:lvl2pPr>
            <a:lvl3pPr marL="720000" indent="0">
              <a:buNone/>
              <a:defRPr/>
            </a:lvl3pPr>
            <a:lvl4pPr marL="1080000" indent="0">
              <a:buNone/>
              <a:defRPr/>
            </a:lvl4pPr>
            <a:lvl5pPr marL="1440000" indent="0">
              <a:buNone/>
              <a:defRPr/>
            </a:lvl5pPr>
          </a:lstStyle>
          <a:p>
            <a:pPr lvl="0"/>
            <a:endParaRPr lang="de-DE" dirty="0" smtClean="0"/>
          </a:p>
        </p:txBody>
      </p:sp>
      <p:sp>
        <p:nvSpPr>
          <p:cNvPr id="11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smtClean="0"/>
              <a:t>Gayathri Venugopal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234371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46836" y="251100"/>
            <a:ext cx="8640000" cy="91915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endParaRPr lang="de-DE" dirty="0" smtClean="0"/>
          </a:p>
        </p:txBody>
      </p:sp>
      <p:sp>
        <p:nvSpPr>
          <p:cNvPr id="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46836" y="1331100"/>
            <a:ext cx="8640000" cy="31861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Mastertextformat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</a:p>
        </p:txBody>
      </p:sp>
      <p:sp>
        <p:nvSpPr>
          <p:cNvPr id="13" name="Line 7"/>
          <p:cNvSpPr>
            <a:spLocks noChangeShapeType="1"/>
          </p:cNvSpPr>
          <p:nvPr userDrawn="1"/>
        </p:nvSpPr>
        <p:spPr bwMode="auto">
          <a:xfrm flipV="1">
            <a:off x="251520" y="4624035"/>
            <a:ext cx="8640960" cy="0"/>
          </a:xfrm>
          <a:prstGeom prst="line">
            <a:avLst/>
          </a:prstGeom>
          <a:noFill/>
          <a:ln w="317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pic>
        <p:nvPicPr>
          <p:cNvPr id="14" name="Grafik 13"/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7179" y="4714293"/>
            <a:ext cx="1055301" cy="288000"/>
          </a:xfrm>
          <a:prstGeom prst="rect">
            <a:avLst/>
          </a:prstGeom>
        </p:spPr>
      </p:pic>
      <p:sp>
        <p:nvSpPr>
          <p:cNvPr id="16" name="Text Box 8"/>
          <p:cNvSpPr txBox="1">
            <a:spLocks noChangeArrowheads="1"/>
          </p:cNvSpPr>
          <p:nvPr userDrawn="1"/>
        </p:nvSpPr>
        <p:spPr bwMode="auto">
          <a:xfrm>
            <a:off x="251520" y="4804293"/>
            <a:ext cx="2016224" cy="1077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700" dirty="0">
                <a:solidFill>
                  <a:schemeClr val="bg2"/>
                </a:solidFill>
              </a:rPr>
              <a:t>© </a:t>
            </a:r>
            <a:r>
              <a:rPr lang="de-DE" sz="700" dirty="0" smtClean="0">
                <a:solidFill>
                  <a:schemeClr val="bg2"/>
                </a:solidFill>
              </a:rPr>
              <a:t>Fraunhofer</a:t>
            </a:r>
            <a:r>
              <a:rPr lang="de-DE" sz="700" baseline="0" dirty="0" smtClean="0">
                <a:solidFill>
                  <a:schemeClr val="bg2"/>
                </a:solidFill>
              </a:rPr>
              <a:t> HHI | </a:t>
            </a:r>
            <a:fld id="{4785A00F-3F63-4AFD-A8F6-82BEE2F21D45}" type="slidenum">
              <a:rPr lang="de-DE" sz="700" baseline="0" smtClean="0">
                <a:solidFill>
                  <a:schemeClr val="bg2"/>
                </a:solidFill>
              </a:rPr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de-DE" sz="700" dirty="0">
              <a:solidFill>
                <a:schemeClr val="bg2"/>
              </a:solidFill>
            </a:endParaRPr>
          </a:p>
        </p:txBody>
      </p:sp>
      <p:sp>
        <p:nvSpPr>
          <p:cNvPr id="7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smtClean="0"/>
              <a:t>Gayathri Venugopal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02042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92" r:id="rId2"/>
    <p:sldLayoutId id="2147483690" r:id="rId3"/>
    <p:sldLayoutId id="2147483685" r:id="rId4"/>
    <p:sldLayoutId id="2147483686" r:id="rId5"/>
    <p:sldLayoutId id="2147483688" r:id="rId6"/>
  </p:sldLayoutIdLst>
  <p:timing>
    <p:tnLst>
      <p:par>
        <p:cTn id="1" dur="indefinite" restart="never" nodeType="tmRoot"/>
      </p:par>
    </p:tnLst>
  </p:timing>
  <p:hf sldNum="0" hdr="0"/>
  <p:txStyles>
    <p:titleStyle>
      <a:lvl1pPr marL="0" indent="0" algn="l" defTabSz="504000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anose="020B0303030504020204" pitchFamily="34" charset="0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9pPr>
    </p:titleStyle>
    <p:bodyStyle>
      <a:lvl1pPr marL="360000" indent="-360000" algn="l" defTabSz="360000" rtl="0" fontAlgn="base">
        <a:spcBef>
          <a:spcPct val="0"/>
        </a:spcBef>
        <a:spcAft>
          <a:spcPts val="900"/>
        </a:spcAft>
        <a:buClr>
          <a:schemeClr val="tx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720000" indent="-360000" algn="l" defTabSz="360000" rtl="0" fontAlgn="base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2pPr>
      <a:lvl3pPr marL="1080000" indent="-360000" algn="l" defTabSz="360000" rtl="0" fontAlgn="base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3pPr>
      <a:lvl4pPr marL="1440000" indent="-360000" algn="l" defTabSz="360000" rtl="0" fontAlgn="base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4pPr>
      <a:lvl5pPr marL="1800000" indent="-360000" algn="l" defTabSz="360000" rtl="0" fontAlgn="base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5pPr>
      <a:lvl6pPr marL="1887538" indent="-358775" algn="l" rtl="0" fontAlgn="base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6pPr>
      <a:lvl7pPr marL="2344738" indent="-358775" algn="l" rtl="0" fontAlgn="base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7pPr>
      <a:lvl8pPr marL="2801938" indent="-358775" algn="l" rtl="0" fontAlgn="base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8pPr>
      <a:lvl9pPr marL="3259138" indent="-358775" algn="l" rtl="0" fontAlgn="base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ctrTitle"/>
          </p:nvPr>
        </p:nvSpPr>
        <p:spPr>
          <a:xfrm>
            <a:off x="239318" y="699542"/>
            <a:ext cx="8640000" cy="756105"/>
          </a:xfrm>
        </p:spPr>
        <p:txBody>
          <a:bodyPr/>
          <a:lstStyle/>
          <a:p>
            <a:pPr algn="ctr"/>
            <a:r>
              <a:rPr lang="en-US" sz="3600" dirty="0" smtClean="0">
                <a:latin typeface="+mj-lt"/>
                <a:cs typeface="Times New Roman" panose="02020603050405020304" pitchFamily="18" charset="0"/>
              </a:rPr>
              <a:t>Intra region-based</a:t>
            </a:r>
            <a:r>
              <a:rPr lang="en-US" sz="3600" noProof="0" dirty="0" smtClean="0">
                <a:latin typeface="+mj-lt"/>
                <a:cs typeface="Times New Roman" panose="02020603050405020304" pitchFamily="18" charset="0"/>
              </a:rPr>
              <a:t> </a:t>
            </a:r>
            <a:br>
              <a:rPr lang="en-US" sz="3600" noProof="0" dirty="0" smtClean="0">
                <a:latin typeface="+mj-lt"/>
                <a:cs typeface="Times New Roman" panose="02020603050405020304" pitchFamily="18" charset="0"/>
              </a:rPr>
            </a:br>
            <a:r>
              <a:rPr lang="en-US" sz="3600" noProof="0" dirty="0" smtClean="0">
                <a:latin typeface="+mj-lt"/>
                <a:cs typeface="Times New Roman" panose="02020603050405020304" pitchFamily="18" charset="0"/>
              </a:rPr>
              <a:t>template matching</a:t>
            </a:r>
            <a:endParaRPr lang="en-US" sz="3600" noProof="0" dirty="0"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26649" y="1975476"/>
            <a:ext cx="3759525" cy="252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/>
          <a:extLst/>
        </p:spPr>
      </p:pic>
      <p:sp>
        <p:nvSpPr>
          <p:cNvPr id="2" name="TextBox 1"/>
          <p:cNvSpPr txBox="1"/>
          <p:nvPr/>
        </p:nvSpPr>
        <p:spPr>
          <a:xfrm>
            <a:off x="239318" y="2067694"/>
            <a:ext cx="4887331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>
              <a:spcAft>
                <a:spcPts val="0"/>
              </a:spcAft>
            </a:pPr>
            <a:r>
              <a:rPr lang="de-DE" sz="1600" dirty="0"/>
              <a:t>Gayathri Venugopal</a:t>
            </a:r>
            <a:endParaRPr lang="en-US" sz="1600" dirty="0"/>
          </a:p>
          <a:p>
            <a:pPr hangingPunct="0">
              <a:spcAft>
                <a:spcPts val="0"/>
              </a:spcAft>
            </a:pPr>
            <a:r>
              <a:rPr lang="de-DE" sz="1600" dirty="0"/>
              <a:t>Karsten Müller</a:t>
            </a:r>
            <a:br>
              <a:rPr lang="de-DE" sz="1600" dirty="0"/>
            </a:br>
            <a:r>
              <a:rPr lang="de-DE" sz="1600" dirty="0"/>
              <a:t>Heiko Schwarz</a:t>
            </a:r>
            <a:br>
              <a:rPr lang="de-DE" sz="1600" dirty="0"/>
            </a:br>
            <a:r>
              <a:rPr lang="de-DE" sz="1600" dirty="0"/>
              <a:t>Detlev Marpe</a:t>
            </a:r>
            <a:br>
              <a:rPr lang="de-DE" sz="1600" dirty="0"/>
            </a:br>
            <a:r>
              <a:rPr lang="de-DE" sz="1600" dirty="0"/>
              <a:t>Thomas Wiegand</a:t>
            </a:r>
            <a:endParaRPr lang="en-US" sz="1600" dirty="0"/>
          </a:p>
          <a:p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79512" y="4286335"/>
            <a:ext cx="45093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JVET-L0077</a:t>
            </a:r>
          </a:p>
        </p:txBody>
      </p:sp>
    </p:spTree>
    <p:extLst>
      <p:ext uri="{BB962C8B-B14F-4D97-AF65-F5344CB8AC3E}">
        <p14:creationId xmlns:p14="http://schemas.microsoft.com/office/powerpoint/2010/main" val="2330352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Encoder estimation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 smtClean="0"/>
              <a:t>Gayathri Venugopal</a:t>
            </a:r>
            <a:endParaRPr lang="de-DE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Content Placeholder 2"/>
              <p:cNvSpPr txBox="1">
                <a:spLocks/>
              </p:cNvSpPr>
              <p:nvPr/>
            </p:nvSpPr>
            <p:spPr>
              <a:xfrm>
                <a:off x="245876" y="1347614"/>
                <a:ext cx="7852793" cy="1913903"/>
              </a:xfrm>
              <a:prstGeom prst="rect">
                <a:avLst/>
              </a:prstGeom>
              <a:solidFill>
                <a:schemeClr val="bg2">
                  <a:lumMod val="20000"/>
                  <a:lumOff val="80000"/>
                </a:schemeClr>
              </a:solidFill>
            </p:spPr>
            <p:txBody>
              <a:bodyPr>
                <a:noAutofit/>
              </a:bodyPr>
              <a:lstStyle>
                <a:lvl1pPr marL="360000" indent="-360000" algn="l" defTabSz="360000" rtl="0" fontAlgn="base">
                  <a:spcBef>
                    <a:spcPct val="0"/>
                  </a:spcBef>
                  <a:spcAft>
                    <a:spcPts val="900"/>
                  </a:spcAft>
                  <a:buClr>
                    <a:schemeClr val="tx2"/>
                  </a:buClr>
                  <a:buFont typeface="Wingdings" pitchFamily="2" charset="2"/>
                  <a:buChar char="n"/>
                  <a:defRPr sz="16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20000" indent="-360000" algn="l" defTabSz="360000" rtl="0" fontAlgn="base">
                  <a:spcBef>
                    <a:spcPct val="0"/>
                  </a:spcBef>
                  <a:spcAft>
                    <a:spcPts val="900"/>
                  </a:spcAft>
                  <a:buClr>
                    <a:schemeClr val="bg2"/>
                  </a:buClr>
                  <a:buFont typeface="Wingdings" pitchFamily="2" charset="2"/>
                  <a:buChar char="n"/>
                  <a:defRPr sz="1600">
                    <a:solidFill>
                      <a:schemeClr val="tx1"/>
                    </a:solidFill>
                    <a:latin typeface="+mn-lt"/>
                  </a:defRPr>
                </a:lvl2pPr>
                <a:lvl3pPr marL="1080000" indent="-360000" algn="l" defTabSz="360000" rtl="0" fontAlgn="base">
                  <a:spcBef>
                    <a:spcPct val="0"/>
                  </a:spcBef>
                  <a:spcAft>
                    <a:spcPts val="900"/>
                  </a:spcAft>
                  <a:buClr>
                    <a:schemeClr val="bg2"/>
                  </a:buClr>
                  <a:buFont typeface="Wingdings" pitchFamily="2" charset="2"/>
                  <a:buChar char="n"/>
                  <a:defRPr sz="1600">
                    <a:solidFill>
                      <a:schemeClr val="tx1"/>
                    </a:solidFill>
                    <a:latin typeface="+mn-lt"/>
                  </a:defRPr>
                </a:lvl3pPr>
                <a:lvl4pPr marL="1440000" indent="-360000" algn="l" defTabSz="360000" rtl="0" fontAlgn="base">
                  <a:spcBef>
                    <a:spcPct val="0"/>
                  </a:spcBef>
                  <a:spcAft>
                    <a:spcPts val="900"/>
                  </a:spcAft>
                  <a:buClr>
                    <a:schemeClr val="bg2"/>
                  </a:buClr>
                  <a:buFont typeface="Wingdings" pitchFamily="2" charset="2"/>
                  <a:buChar char="n"/>
                  <a:defRPr sz="1600">
                    <a:solidFill>
                      <a:schemeClr val="tx1"/>
                    </a:solidFill>
                    <a:latin typeface="+mn-lt"/>
                  </a:defRPr>
                </a:lvl4pPr>
                <a:lvl5pPr marL="1800000" indent="-360000" algn="l" defTabSz="360000" rtl="0" fontAlgn="base">
                  <a:spcBef>
                    <a:spcPct val="0"/>
                  </a:spcBef>
                  <a:spcAft>
                    <a:spcPts val="900"/>
                  </a:spcAft>
                  <a:buClr>
                    <a:schemeClr val="bg2"/>
                  </a:buClr>
                  <a:buFont typeface="Wingdings" pitchFamily="2" charset="2"/>
                  <a:buChar char="n"/>
                  <a:defRPr sz="1600">
                    <a:solidFill>
                      <a:schemeClr val="tx1"/>
                    </a:solidFill>
                    <a:latin typeface="+mn-lt"/>
                  </a:defRPr>
                </a:lvl5pPr>
                <a:lvl6pPr marL="1887538" indent="-358775" algn="l" rtl="0" fontAlgn="base">
                  <a:spcBef>
                    <a:spcPct val="0"/>
                  </a:spcBef>
                  <a:spcAft>
                    <a:spcPct val="40000"/>
                  </a:spcAft>
                  <a:buClr>
                    <a:schemeClr val="bg2"/>
                  </a:buClr>
                  <a:buFont typeface="Wingdings" pitchFamily="2" charset="2"/>
                  <a:buChar char="n"/>
                  <a:defRPr>
                    <a:solidFill>
                      <a:schemeClr val="tx1"/>
                    </a:solidFill>
                    <a:latin typeface="+mn-lt"/>
                  </a:defRPr>
                </a:lvl6pPr>
                <a:lvl7pPr marL="2344738" indent="-358775" algn="l" rtl="0" fontAlgn="base">
                  <a:spcBef>
                    <a:spcPct val="0"/>
                  </a:spcBef>
                  <a:spcAft>
                    <a:spcPct val="40000"/>
                  </a:spcAft>
                  <a:buClr>
                    <a:schemeClr val="bg2"/>
                  </a:buClr>
                  <a:buFont typeface="Wingdings" pitchFamily="2" charset="2"/>
                  <a:buChar char="n"/>
                  <a:defRPr>
                    <a:solidFill>
                      <a:schemeClr val="tx1"/>
                    </a:solidFill>
                    <a:latin typeface="+mn-lt"/>
                  </a:defRPr>
                </a:lvl7pPr>
                <a:lvl8pPr marL="2801938" indent="-358775" algn="l" rtl="0" fontAlgn="base">
                  <a:spcBef>
                    <a:spcPct val="0"/>
                  </a:spcBef>
                  <a:spcAft>
                    <a:spcPct val="40000"/>
                  </a:spcAft>
                  <a:buClr>
                    <a:schemeClr val="bg2"/>
                  </a:buClr>
                  <a:buFont typeface="Wingdings" pitchFamily="2" charset="2"/>
                  <a:buChar char="n"/>
                  <a:defRPr>
                    <a:solidFill>
                      <a:schemeClr val="tx1"/>
                    </a:solidFill>
                    <a:latin typeface="+mn-lt"/>
                  </a:defRPr>
                </a:lvl8pPr>
                <a:lvl9pPr marL="3259138" indent="-358775" algn="l" rtl="0" fontAlgn="base">
                  <a:spcBef>
                    <a:spcPct val="0"/>
                  </a:spcBef>
                  <a:spcAft>
                    <a:spcPct val="40000"/>
                  </a:spcAft>
                  <a:buClr>
                    <a:schemeClr val="bg2"/>
                  </a:buClr>
                  <a:buFont typeface="Wingdings" pitchFamily="2" charset="2"/>
                  <a:buChar char="n"/>
                  <a:defRPr>
                    <a:solidFill>
                      <a:schemeClr val="tx1"/>
                    </a:solidFill>
                    <a:latin typeface="+mn-lt"/>
                  </a:defRPr>
                </a:lvl9pPr>
              </a:lstStyle>
              <a:p>
                <a:pPr marL="0" indent="0">
                  <a:buNone/>
                </a:pPr>
                <a:endParaRPr lang="en-US" sz="1400" kern="0" dirty="0" smtClean="0">
                  <a:cs typeface="Times New Roman" panose="02020603050405020304" pitchFamily="18" charset="0"/>
                </a:endParaRPr>
              </a:p>
              <a:p>
                <a:r>
                  <a:rPr lang="en-US" sz="1400" dirty="0"/>
                  <a:t>The predictors from each region are estimated before RD tests. The predicted block is compared to the original block and the distortion (in SSD) is calculated</a:t>
                </a:r>
                <a:r>
                  <a:rPr lang="en-US" sz="1400" dirty="0">
                    <a:latin typeface="Bell MT" panose="02020503060305020303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𝐸𝑟𝑟</m:t>
                        </m:r>
                      </m:e>
                      <m:sub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</m:oMath>
                </a14:m>
                <a:endParaRPr lang="en-US" sz="1400" kern="0" dirty="0" smtClean="0">
                  <a:cs typeface="Times New Roman" panose="02020603050405020304" pitchFamily="18" charset="0"/>
                </a:endParaRPr>
              </a:p>
              <a:p>
                <a:r>
                  <a:rPr lang="en-US" sz="1400" dirty="0"/>
                  <a:t>Region 1 is always added for full RD </a:t>
                </a:r>
                <a:r>
                  <a:rPr lang="en-US" sz="1400" dirty="0" smtClean="0"/>
                  <a:t>check</a:t>
                </a:r>
              </a:p>
              <a:p>
                <a:r>
                  <a:rPr lang="en-US" sz="1400" dirty="0"/>
                  <a:t>The Region </a:t>
                </a:r>
                <a14:m>
                  <m:oMath xmlns:m="http://schemas.openxmlformats.org/officeDocument/2006/math">
                    <m:r>
                      <a:rPr lang="en-US" sz="1400" i="1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sz="1400" dirty="0">
                    <a:latin typeface="Bell MT" panose="02020503060305020303" pitchFamily="18" charset="0"/>
                  </a:rPr>
                  <a:t> </a:t>
                </a:r>
                <a:r>
                  <a:rPr lang="en-US" sz="1400" dirty="0" smtClean="0"/>
                  <a:t> that gives </a:t>
                </a:r>
                <a:r>
                  <a:rPr lang="en-US" sz="1400" dirty="0"/>
                  <a:t>the least err </a:t>
                </a:r>
                <a:r>
                  <a:rPr lang="en-US" sz="1400" dirty="0" smtClean="0"/>
                  <a:t>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𝐸𝑟𝑟</m:t>
                        </m:r>
                      </m:e>
                      <m:sub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en-US" sz="1400">
                        <a:latin typeface="Cambria Math" panose="02040503050406030204" pitchFamily="18" charset="0"/>
                      </a:rPr>
                      <m:t>&lt;</m:t>
                    </m:r>
                    <m:sSub>
                      <m:sSubPr>
                        <m:ctrlPr>
                          <a:rPr lang="el-GR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𝐸𝑟𝑟</m:t>
                        </m:r>
                      </m:e>
                      <m:sub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1400" dirty="0">
                    <a:latin typeface="Bell MT" panose="02020503060305020303" pitchFamily="18" charset="0"/>
                  </a:rPr>
                  <a:t>, </a:t>
                </a:r>
                <a:r>
                  <a:rPr lang="en-US" sz="1400" dirty="0"/>
                  <a:t>is added for full RD test</a:t>
                </a:r>
                <a:endParaRPr lang="en-US" sz="1400" kern="0" dirty="0"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endParaRPr lang="en-US" sz="1400" kern="0" dirty="0" smtClean="0"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endParaRPr lang="en-US" sz="1400" kern="0" dirty="0" smtClean="0"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endParaRPr lang="en-US" sz="1400" kern="0" dirty="0" smtClean="0"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endParaRPr lang="en-US" sz="1400" kern="0" dirty="0" smtClean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5876" y="1347614"/>
                <a:ext cx="7852793" cy="1913903"/>
              </a:xfrm>
              <a:prstGeom prst="rect">
                <a:avLst/>
              </a:prstGeom>
              <a:blipFill>
                <a:blip r:embed="rId2"/>
                <a:stretch>
                  <a:fillRect l="-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45876" y="627534"/>
            <a:ext cx="8640000" cy="370800"/>
          </a:xfrm>
        </p:spPr>
        <p:txBody>
          <a:bodyPr/>
          <a:lstStyle/>
          <a:p>
            <a:r>
              <a:rPr lang="en-US" dirty="0" smtClean="0"/>
              <a:t>Worst-case no. of regions added for full RD testing is 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2389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Intra RTM for </a:t>
            </a:r>
            <a:r>
              <a:rPr lang="en-US" dirty="0" err="1" smtClean="0"/>
              <a:t>chroma</a:t>
            </a:r>
            <a:r>
              <a:rPr lang="en-US" dirty="0" smtClean="0"/>
              <a:t> samples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Through DERIVED_MODE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smtClean="0"/>
              <a:t>Gayathri Venugopal</a:t>
            </a:r>
            <a:endParaRPr lang="de-DE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2"/>
              <p:cNvSpPr txBox="1">
                <a:spLocks/>
              </p:cNvSpPr>
              <p:nvPr/>
            </p:nvSpPr>
            <p:spPr>
              <a:xfrm>
                <a:off x="319606" y="2427734"/>
                <a:ext cx="4108378" cy="1471017"/>
              </a:xfrm>
              <a:prstGeom prst="rect">
                <a:avLst/>
              </a:prstGeom>
              <a:solidFill>
                <a:schemeClr val="bg2">
                  <a:lumMod val="20000"/>
                  <a:lumOff val="80000"/>
                </a:schemeClr>
              </a:solidFill>
            </p:spPr>
            <p:txBody>
              <a:bodyPr>
                <a:noAutofit/>
              </a:bodyPr>
              <a:lstStyle>
                <a:lvl1pPr marL="360000" indent="-360000" algn="l" defTabSz="360000" rtl="0" fontAlgn="base">
                  <a:spcBef>
                    <a:spcPct val="0"/>
                  </a:spcBef>
                  <a:spcAft>
                    <a:spcPts val="900"/>
                  </a:spcAft>
                  <a:buClr>
                    <a:schemeClr val="tx2"/>
                  </a:buClr>
                  <a:buFont typeface="Wingdings" pitchFamily="2" charset="2"/>
                  <a:buChar char="n"/>
                  <a:defRPr sz="16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20000" indent="-360000" algn="l" defTabSz="360000" rtl="0" fontAlgn="base">
                  <a:spcBef>
                    <a:spcPct val="0"/>
                  </a:spcBef>
                  <a:spcAft>
                    <a:spcPts val="900"/>
                  </a:spcAft>
                  <a:buClr>
                    <a:schemeClr val="bg2"/>
                  </a:buClr>
                  <a:buFont typeface="Wingdings" pitchFamily="2" charset="2"/>
                  <a:buChar char="n"/>
                  <a:defRPr sz="1600">
                    <a:solidFill>
                      <a:schemeClr val="tx1"/>
                    </a:solidFill>
                    <a:latin typeface="+mn-lt"/>
                  </a:defRPr>
                </a:lvl2pPr>
                <a:lvl3pPr marL="1080000" indent="-360000" algn="l" defTabSz="360000" rtl="0" fontAlgn="base">
                  <a:spcBef>
                    <a:spcPct val="0"/>
                  </a:spcBef>
                  <a:spcAft>
                    <a:spcPts val="900"/>
                  </a:spcAft>
                  <a:buClr>
                    <a:schemeClr val="bg2"/>
                  </a:buClr>
                  <a:buFont typeface="Wingdings" pitchFamily="2" charset="2"/>
                  <a:buChar char="n"/>
                  <a:defRPr sz="1600">
                    <a:solidFill>
                      <a:schemeClr val="tx1"/>
                    </a:solidFill>
                    <a:latin typeface="+mn-lt"/>
                  </a:defRPr>
                </a:lvl3pPr>
                <a:lvl4pPr marL="1440000" indent="-360000" algn="l" defTabSz="360000" rtl="0" fontAlgn="base">
                  <a:spcBef>
                    <a:spcPct val="0"/>
                  </a:spcBef>
                  <a:spcAft>
                    <a:spcPts val="900"/>
                  </a:spcAft>
                  <a:buClr>
                    <a:schemeClr val="bg2"/>
                  </a:buClr>
                  <a:buFont typeface="Wingdings" pitchFamily="2" charset="2"/>
                  <a:buChar char="n"/>
                  <a:defRPr sz="1600">
                    <a:solidFill>
                      <a:schemeClr val="tx1"/>
                    </a:solidFill>
                    <a:latin typeface="+mn-lt"/>
                  </a:defRPr>
                </a:lvl4pPr>
                <a:lvl5pPr marL="1800000" indent="-360000" algn="l" defTabSz="360000" rtl="0" fontAlgn="base">
                  <a:spcBef>
                    <a:spcPct val="0"/>
                  </a:spcBef>
                  <a:spcAft>
                    <a:spcPts val="900"/>
                  </a:spcAft>
                  <a:buClr>
                    <a:schemeClr val="bg2"/>
                  </a:buClr>
                  <a:buFont typeface="Wingdings" pitchFamily="2" charset="2"/>
                  <a:buChar char="n"/>
                  <a:defRPr sz="1600">
                    <a:solidFill>
                      <a:schemeClr val="tx1"/>
                    </a:solidFill>
                    <a:latin typeface="+mn-lt"/>
                  </a:defRPr>
                </a:lvl5pPr>
                <a:lvl6pPr marL="1887538" indent="-358775" algn="l" rtl="0" fontAlgn="base">
                  <a:spcBef>
                    <a:spcPct val="0"/>
                  </a:spcBef>
                  <a:spcAft>
                    <a:spcPct val="40000"/>
                  </a:spcAft>
                  <a:buClr>
                    <a:schemeClr val="bg2"/>
                  </a:buClr>
                  <a:buFont typeface="Wingdings" pitchFamily="2" charset="2"/>
                  <a:buChar char="n"/>
                  <a:defRPr>
                    <a:solidFill>
                      <a:schemeClr val="tx1"/>
                    </a:solidFill>
                    <a:latin typeface="+mn-lt"/>
                  </a:defRPr>
                </a:lvl6pPr>
                <a:lvl7pPr marL="2344738" indent="-358775" algn="l" rtl="0" fontAlgn="base">
                  <a:spcBef>
                    <a:spcPct val="0"/>
                  </a:spcBef>
                  <a:spcAft>
                    <a:spcPct val="40000"/>
                  </a:spcAft>
                  <a:buClr>
                    <a:schemeClr val="bg2"/>
                  </a:buClr>
                  <a:buFont typeface="Wingdings" pitchFamily="2" charset="2"/>
                  <a:buChar char="n"/>
                  <a:defRPr>
                    <a:solidFill>
                      <a:schemeClr val="tx1"/>
                    </a:solidFill>
                    <a:latin typeface="+mn-lt"/>
                  </a:defRPr>
                </a:lvl7pPr>
                <a:lvl8pPr marL="2801938" indent="-358775" algn="l" rtl="0" fontAlgn="base">
                  <a:spcBef>
                    <a:spcPct val="0"/>
                  </a:spcBef>
                  <a:spcAft>
                    <a:spcPct val="40000"/>
                  </a:spcAft>
                  <a:buClr>
                    <a:schemeClr val="bg2"/>
                  </a:buClr>
                  <a:buFont typeface="Wingdings" pitchFamily="2" charset="2"/>
                  <a:buChar char="n"/>
                  <a:defRPr>
                    <a:solidFill>
                      <a:schemeClr val="tx1"/>
                    </a:solidFill>
                    <a:latin typeface="+mn-lt"/>
                  </a:defRPr>
                </a:lvl8pPr>
                <a:lvl9pPr marL="3259138" indent="-358775" algn="l" rtl="0" fontAlgn="base">
                  <a:spcBef>
                    <a:spcPct val="0"/>
                  </a:spcBef>
                  <a:spcAft>
                    <a:spcPct val="40000"/>
                  </a:spcAft>
                  <a:buClr>
                    <a:schemeClr val="bg2"/>
                  </a:buClr>
                  <a:buFont typeface="Wingdings" pitchFamily="2" charset="2"/>
                  <a:buChar char="n"/>
                  <a:defRPr>
                    <a:solidFill>
                      <a:schemeClr val="tx1"/>
                    </a:solidFill>
                    <a:latin typeface="+mn-lt"/>
                  </a:defRPr>
                </a:lvl9pPr>
              </a:lstStyle>
              <a:p>
                <a:r>
                  <a:rPr lang="en-US" sz="1100" kern="0" dirty="0" smtClean="0">
                    <a:cs typeface="Times New Roman" panose="02020603050405020304" pitchFamily="18" charset="0"/>
                  </a:rPr>
                  <a:t>If </a:t>
                </a:r>
                <a:r>
                  <a:rPr lang="en-US" sz="1100" kern="0" dirty="0" err="1" smtClean="0">
                    <a:cs typeface="Times New Roman" panose="02020603050405020304" pitchFamily="18" charset="0"/>
                  </a:rPr>
                  <a:t>DualITree</a:t>
                </a:r>
                <a:r>
                  <a:rPr lang="en-US" sz="1100" kern="0" dirty="0" smtClean="0">
                    <a:cs typeface="Times New Roman" panose="02020603050405020304" pitchFamily="18" charset="0"/>
                  </a:rPr>
                  <a:t> = 1, the </a:t>
                </a:r>
                <a:r>
                  <a:rPr lang="en-US" sz="1100" kern="0" dirty="0" err="1" smtClean="0">
                    <a:cs typeface="Times New Roman" panose="02020603050405020304" pitchFamily="18" charset="0"/>
                  </a:rPr>
                  <a:t>chroma</a:t>
                </a:r>
                <a:r>
                  <a:rPr lang="en-US" sz="1100" kern="0" dirty="0" smtClean="0">
                    <a:cs typeface="Times New Roman" panose="02020603050405020304" pitchFamily="18" charset="0"/>
                  </a:rPr>
                  <a:t> block (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100" i="1" kern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100" b="0" i="1" kern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𝐶</m:t>
                        </m:r>
                      </m:e>
                      <m:sub>
                        <m:r>
                          <a:rPr lang="en-US" sz="1100" b="0" i="1" kern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sub>
                    </m:sSub>
                  </m:oMath>
                </a14:m>
                <a:r>
                  <a:rPr lang="en-US" sz="1100" kern="0" dirty="0" smtClean="0">
                    <a:cs typeface="Times New Roman" panose="02020603050405020304" pitchFamily="18" charset="0"/>
                  </a:rPr>
                  <a:t>)derives the region index from corresponding </a:t>
                </a:r>
                <a:r>
                  <a:rPr lang="en-US" sz="1100" kern="0" dirty="0" err="1" smtClean="0">
                    <a:cs typeface="Times New Roman" panose="02020603050405020304" pitchFamily="18" charset="0"/>
                  </a:rPr>
                  <a:t>luma</a:t>
                </a:r>
                <a:r>
                  <a:rPr lang="en-US" sz="1100" kern="0" dirty="0" smtClean="0">
                    <a:cs typeface="Times New Roman" panose="02020603050405020304" pitchFamily="18" charset="0"/>
                  </a:rPr>
                  <a:t> block and finds its predictors through template matching.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1100" i="1" ker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100" i="1" ker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𝐶</m:t>
                        </m:r>
                      </m:e>
                      <m:sub>
                        <m:r>
                          <a:rPr lang="en-US" sz="1100" b="0" i="1" kern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𝑟</m:t>
                        </m:r>
                      </m:sub>
                    </m:sSub>
                  </m:oMath>
                </a14:m>
                <a:r>
                  <a:rPr lang="en-US" sz="1100" kern="0" dirty="0" smtClean="0">
                    <a:cs typeface="Times New Roman" panose="02020603050405020304" pitchFamily="18" charset="0"/>
                  </a:rPr>
                  <a:t> uses the predictors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100" i="1" ker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100" i="1" ker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𝐶</m:t>
                        </m:r>
                      </m:e>
                      <m:sub>
                        <m:r>
                          <a:rPr lang="en-US" sz="1100" i="1" ker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sub>
                    </m:sSub>
                  </m:oMath>
                </a14:m>
                <a:endParaRPr lang="en-US" sz="1100" kern="0" dirty="0" smtClean="0"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endParaRPr lang="en-US" sz="1100" kern="0" dirty="0" smtClean="0"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endParaRPr lang="en-US" sz="1100" kern="0" dirty="0" smtClean="0"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endParaRPr lang="en-US" sz="1100" kern="0" dirty="0" smtClean="0"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9606" y="2427734"/>
                <a:ext cx="4108378" cy="1471017"/>
              </a:xfrm>
              <a:prstGeom prst="rect">
                <a:avLst/>
              </a:prstGeom>
              <a:blipFill>
                <a:blip r:embed="rId2"/>
                <a:stretch>
                  <a:fillRect r="-5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Content Placeholder 2"/>
          <p:cNvSpPr txBox="1">
            <a:spLocks/>
          </p:cNvSpPr>
          <p:nvPr/>
        </p:nvSpPr>
        <p:spPr>
          <a:xfrm>
            <a:off x="319606" y="1189023"/>
            <a:ext cx="8212834" cy="833783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>
            <a:noAutofit/>
          </a:bodyPr>
          <a:lstStyle>
            <a:lvl1pPr marL="360000" indent="-360000" algn="l" defTabSz="360000" rtl="0" fontAlgn="base">
              <a:spcBef>
                <a:spcPct val="0"/>
              </a:spcBef>
              <a:spcAft>
                <a:spcPts val="900"/>
              </a:spcAft>
              <a:buClr>
                <a:schemeClr val="tx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0000" indent="-360000" algn="l" defTabSz="360000" rtl="0" fontAlgn="base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2pPr>
            <a:lvl3pPr marL="1080000" indent="-360000" algn="l" defTabSz="360000" rtl="0" fontAlgn="base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3pPr>
            <a:lvl4pPr marL="1440000" indent="-360000" algn="l" defTabSz="360000" rtl="0" fontAlgn="base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4pPr>
            <a:lvl5pPr marL="1800000" indent="-360000" algn="l" defTabSz="360000" rtl="0" fontAlgn="base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5pPr>
            <a:lvl6pPr marL="1887538" indent="-358775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6pPr>
            <a:lvl7pPr marL="2344738" indent="-358775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7pPr>
            <a:lvl8pPr marL="2801938" indent="-358775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8pPr>
            <a:lvl9pPr marL="3259138" indent="-358775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200" kern="0" dirty="0" smtClean="0">
                <a:cs typeface="Times New Roman" panose="02020603050405020304" pitchFamily="18" charset="0"/>
              </a:rPr>
              <a:t>When </a:t>
            </a:r>
            <a:r>
              <a:rPr lang="en-US" sz="1200" kern="0" dirty="0" err="1" smtClean="0">
                <a:cs typeface="Times New Roman" panose="02020603050405020304" pitchFamily="18" charset="0"/>
              </a:rPr>
              <a:t>chroma</a:t>
            </a:r>
            <a:r>
              <a:rPr lang="en-US" sz="1200" kern="0" dirty="0" smtClean="0">
                <a:cs typeface="Times New Roman" panose="02020603050405020304" pitchFamily="18" charset="0"/>
              </a:rPr>
              <a:t> mode = DM_CHROMA_IDX and </a:t>
            </a:r>
            <a:r>
              <a:rPr lang="en-US" sz="1200" kern="0" dirty="0" err="1" smtClean="0">
                <a:cs typeface="Times New Roman" panose="02020603050405020304" pitchFamily="18" charset="0"/>
              </a:rPr>
              <a:t>luma</a:t>
            </a:r>
            <a:r>
              <a:rPr lang="en-US" sz="1200" kern="0" dirty="0" smtClean="0">
                <a:cs typeface="Times New Roman" panose="02020603050405020304" pitchFamily="18" charset="0"/>
              </a:rPr>
              <a:t> mode = INTRA_RTM, intra RTM is applied to </a:t>
            </a:r>
            <a:r>
              <a:rPr lang="en-US" sz="1200" kern="0" dirty="0" err="1" smtClean="0">
                <a:cs typeface="Times New Roman" panose="02020603050405020304" pitchFamily="18" charset="0"/>
              </a:rPr>
              <a:t>chroma</a:t>
            </a:r>
            <a:r>
              <a:rPr lang="en-US" sz="1200" kern="0" dirty="0" smtClean="0">
                <a:cs typeface="Times New Roman" panose="02020603050405020304" pitchFamily="18" charset="0"/>
              </a:rPr>
              <a:t> samples also</a:t>
            </a:r>
          </a:p>
          <a:p>
            <a:r>
              <a:rPr lang="en-US" sz="1200" kern="0" dirty="0" smtClean="0">
                <a:cs typeface="Times New Roman" panose="02020603050405020304" pitchFamily="18" charset="0"/>
              </a:rPr>
              <a:t>No separate signaling for </a:t>
            </a:r>
            <a:r>
              <a:rPr lang="en-US" sz="1200" kern="0" dirty="0" err="1" smtClean="0">
                <a:cs typeface="Times New Roman" panose="02020603050405020304" pitchFamily="18" charset="0"/>
              </a:rPr>
              <a:t>chroma</a:t>
            </a:r>
            <a:endParaRPr lang="en-US" sz="1200" kern="0" dirty="0" smtClean="0"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200" kern="0" dirty="0" smtClean="0"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200" kern="0" dirty="0" smtClean="0">
              <a:cs typeface="Times New Roman" panose="02020603050405020304" pitchFamily="18" charset="0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4644008" y="2427734"/>
            <a:ext cx="3888432" cy="1471017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>
            <a:noAutofit/>
          </a:bodyPr>
          <a:lstStyle>
            <a:lvl1pPr marL="360000" indent="-360000" algn="l" defTabSz="360000" rtl="0" fontAlgn="base">
              <a:spcBef>
                <a:spcPct val="0"/>
              </a:spcBef>
              <a:spcAft>
                <a:spcPts val="900"/>
              </a:spcAft>
              <a:buClr>
                <a:schemeClr val="tx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0000" indent="-360000" algn="l" defTabSz="360000" rtl="0" fontAlgn="base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2pPr>
            <a:lvl3pPr marL="1080000" indent="-360000" algn="l" defTabSz="360000" rtl="0" fontAlgn="base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3pPr>
            <a:lvl4pPr marL="1440000" indent="-360000" algn="l" defTabSz="360000" rtl="0" fontAlgn="base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4pPr>
            <a:lvl5pPr marL="1800000" indent="-360000" algn="l" defTabSz="360000" rtl="0" fontAlgn="base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5pPr>
            <a:lvl6pPr marL="1887538" indent="-358775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6pPr>
            <a:lvl7pPr marL="2344738" indent="-358775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7pPr>
            <a:lvl8pPr marL="2801938" indent="-358775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8pPr>
            <a:lvl9pPr marL="3259138" indent="-358775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100" kern="0" dirty="0" smtClean="0">
                <a:cs typeface="Times New Roman" panose="02020603050405020304" pitchFamily="18" charset="0"/>
              </a:rPr>
              <a:t>If </a:t>
            </a:r>
            <a:r>
              <a:rPr lang="en-US" sz="1100" kern="0" dirty="0" err="1" smtClean="0">
                <a:cs typeface="Times New Roman" panose="02020603050405020304" pitchFamily="18" charset="0"/>
              </a:rPr>
              <a:t>DualITree</a:t>
            </a:r>
            <a:r>
              <a:rPr lang="en-US" sz="1100" kern="0" dirty="0" smtClean="0">
                <a:cs typeface="Times New Roman" panose="02020603050405020304" pitchFamily="18" charset="0"/>
              </a:rPr>
              <a:t> = 0, the </a:t>
            </a:r>
            <a:r>
              <a:rPr lang="en-US" sz="1100" kern="0" dirty="0" err="1" smtClean="0">
                <a:cs typeface="Times New Roman" panose="02020603050405020304" pitchFamily="18" charset="0"/>
              </a:rPr>
              <a:t>chroma</a:t>
            </a:r>
            <a:r>
              <a:rPr lang="en-US" sz="1100" kern="0" dirty="0" smtClean="0">
                <a:cs typeface="Times New Roman" panose="02020603050405020304" pitchFamily="18" charset="0"/>
              </a:rPr>
              <a:t> block derives the predictors from corresponding </a:t>
            </a:r>
            <a:r>
              <a:rPr lang="en-US" sz="1100" kern="0" dirty="0" err="1" smtClean="0">
                <a:cs typeface="Times New Roman" panose="02020603050405020304" pitchFamily="18" charset="0"/>
              </a:rPr>
              <a:t>luma</a:t>
            </a:r>
            <a:r>
              <a:rPr lang="en-US" sz="1100" kern="0" dirty="0" smtClean="0">
                <a:cs typeface="Times New Roman" panose="02020603050405020304" pitchFamily="18" charset="0"/>
              </a:rPr>
              <a:t> block</a:t>
            </a:r>
          </a:p>
          <a:p>
            <a:r>
              <a:rPr lang="en-US" sz="1100" kern="0" dirty="0" smtClean="0">
                <a:cs typeface="Times New Roman" panose="02020603050405020304" pitchFamily="18" charset="0"/>
              </a:rPr>
              <a:t>The predictors are scaled before final prediction based on the </a:t>
            </a:r>
            <a:r>
              <a:rPr lang="en-US" sz="1100" kern="0" dirty="0" err="1" smtClean="0">
                <a:cs typeface="Times New Roman" panose="02020603050405020304" pitchFamily="18" charset="0"/>
              </a:rPr>
              <a:t>chroma</a:t>
            </a:r>
            <a:r>
              <a:rPr lang="en-US" sz="1100" kern="0" dirty="0" smtClean="0">
                <a:cs typeface="Times New Roman" panose="02020603050405020304" pitchFamily="18" charset="0"/>
              </a:rPr>
              <a:t> channel format</a:t>
            </a:r>
          </a:p>
          <a:p>
            <a:r>
              <a:rPr lang="en-US" sz="1100" kern="0" dirty="0" smtClean="0">
                <a:cs typeface="Times New Roman" panose="02020603050405020304" pitchFamily="18" charset="0"/>
              </a:rPr>
              <a:t>No template matching search for </a:t>
            </a:r>
            <a:r>
              <a:rPr lang="en-US" sz="1100" kern="0" dirty="0" err="1" smtClean="0">
                <a:cs typeface="Times New Roman" panose="02020603050405020304" pitchFamily="18" charset="0"/>
              </a:rPr>
              <a:t>chroma</a:t>
            </a:r>
            <a:endParaRPr lang="en-US" sz="1100" kern="0" dirty="0" smtClean="0"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100" kern="0" dirty="0" smtClean="0"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100" kern="0" dirty="0" smtClean="0"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100" kern="0" dirty="0" smtClean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1488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738664"/>
          </a:xfrm>
        </p:spPr>
        <p:txBody>
          <a:bodyPr/>
          <a:lstStyle/>
          <a:p>
            <a:r>
              <a:rPr lang="en-US" dirty="0" smtClean="0"/>
              <a:t>Signaling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smtClean="0"/>
              <a:t>Gayathri Venugopal</a:t>
            </a:r>
            <a:endParaRPr lang="de-DE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1491630"/>
            <a:ext cx="4002385" cy="1592645"/>
          </a:xfrm>
          <a:prstGeom prst="rect">
            <a:avLst/>
          </a:prstGeom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323528" y="1275606"/>
            <a:ext cx="3820346" cy="1944215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>
            <a:noAutofit/>
          </a:bodyPr>
          <a:lstStyle>
            <a:lvl1pPr marL="360000" indent="-360000" algn="l" defTabSz="360000" rtl="0" fontAlgn="base">
              <a:spcBef>
                <a:spcPct val="0"/>
              </a:spcBef>
              <a:spcAft>
                <a:spcPts val="900"/>
              </a:spcAft>
              <a:buClr>
                <a:schemeClr val="tx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0000" indent="-360000" algn="l" defTabSz="360000" rtl="0" fontAlgn="base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2pPr>
            <a:lvl3pPr marL="1080000" indent="-360000" algn="l" defTabSz="360000" rtl="0" fontAlgn="base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3pPr>
            <a:lvl4pPr marL="1440000" indent="-360000" algn="l" defTabSz="360000" rtl="0" fontAlgn="base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4pPr>
            <a:lvl5pPr marL="1800000" indent="-360000" algn="l" defTabSz="360000" rtl="0" fontAlgn="base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5pPr>
            <a:lvl6pPr marL="1887538" indent="-358775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6pPr>
            <a:lvl7pPr marL="2344738" indent="-358775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7pPr>
            <a:lvl8pPr marL="2801938" indent="-358775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8pPr>
            <a:lvl9pPr marL="3259138" indent="-358775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200" kern="0" dirty="0" smtClean="0">
                <a:cs typeface="Times New Roman" panose="02020603050405020304" pitchFamily="18" charset="0"/>
              </a:rPr>
              <a:t>The intra RTM syntax elements are added at the CU level</a:t>
            </a:r>
          </a:p>
          <a:p>
            <a:r>
              <a:rPr lang="en-US" sz="1200" kern="0" dirty="0" smtClean="0">
                <a:cs typeface="Times New Roman" panose="02020603050405020304" pitchFamily="18" charset="0"/>
              </a:rPr>
              <a:t>Context modelling is applied for all the bins</a:t>
            </a:r>
          </a:p>
          <a:p>
            <a:pPr marL="0" indent="0">
              <a:buNone/>
            </a:pPr>
            <a:endParaRPr lang="en-US" sz="1200" kern="0" dirty="0" smtClean="0"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200" kern="0" dirty="0" smtClean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5337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Intra RTM</a:t>
            </a:r>
            <a:r>
              <a:rPr lang="en-US" dirty="0"/>
              <a:t>: Improvements towards HW requirements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Smaller and more regions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smtClean="0"/>
              <a:t>Gayathri Venugopal</a:t>
            </a:r>
            <a:endParaRPr lang="de-DE" dirty="0"/>
          </a:p>
        </p:txBody>
      </p:sp>
      <p:pic>
        <p:nvPicPr>
          <p:cNvPr id="14" name="Picture 107" descr="C:\Users\venugopal\Desktop\TM\Standardization\Documentation\April2018_ProposalDocumentation\word\figures\prediction_mode_CameraReady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46" y="987574"/>
            <a:ext cx="3979246" cy="2811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59832" y="1995686"/>
            <a:ext cx="1438970" cy="9879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sz="1100" dirty="0" smtClean="0"/>
              <a:t>A3:  32</a:t>
            </a:r>
            <a:br>
              <a:rPr lang="de-DE" sz="1100" dirty="0" smtClean="0"/>
            </a:br>
            <a:endParaRPr lang="de-DE" sz="1100" dirty="0" smtClean="0">
              <a:sym typeface="Symbol" panose="05050102010706020507" pitchFamily="18" charset="2"/>
            </a:endParaRPr>
          </a:p>
          <a:p>
            <a:r>
              <a:rPr lang="de-DE" sz="1100" dirty="0" smtClean="0">
                <a:sym typeface="Symbol" panose="05050102010706020507" pitchFamily="18" charset="2"/>
              </a:rPr>
              <a:t>A2:   8</a:t>
            </a:r>
            <a:br>
              <a:rPr lang="de-DE" sz="1100" dirty="0" smtClean="0">
                <a:sym typeface="Symbol" panose="05050102010706020507" pitchFamily="18" charset="2"/>
              </a:rPr>
            </a:br>
            <a:endParaRPr lang="de-DE" sz="700" dirty="0" smtClean="0">
              <a:sym typeface="Symbol" panose="05050102010706020507" pitchFamily="18" charset="2"/>
            </a:endParaRPr>
          </a:p>
          <a:p>
            <a:r>
              <a:rPr lang="de-DE" sz="1100" dirty="0" smtClean="0"/>
              <a:t>A1: </a:t>
            </a:r>
            <a:r>
              <a:rPr lang="de-DE" sz="1100" dirty="0">
                <a:sym typeface="Symbol" panose="05050102010706020507" pitchFamily="18" charset="2"/>
              </a:rPr>
              <a:t> </a:t>
            </a:r>
            <a:r>
              <a:rPr lang="de-DE" sz="1100" dirty="0" smtClean="0">
                <a:sym typeface="Symbol" panose="05050102010706020507" pitchFamily="18" charset="2"/>
              </a:rPr>
              <a:t>4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0851" y="987574"/>
            <a:ext cx="2891549" cy="2813230"/>
          </a:xfrm>
          <a:prstGeom prst="rect">
            <a:avLst/>
          </a:prstGeom>
        </p:spPr>
      </p:pic>
      <p:cxnSp>
        <p:nvCxnSpPr>
          <p:cNvPr id="17" name="Straight Arrow Connector 16"/>
          <p:cNvCxnSpPr/>
          <p:nvPr/>
        </p:nvCxnSpPr>
        <p:spPr bwMode="auto">
          <a:xfrm>
            <a:off x="4227967" y="1491630"/>
            <a:ext cx="632065" cy="0"/>
          </a:xfrm>
          <a:prstGeom prst="straightConnector1">
            <a:avLst/>
          </a:prstGeom>
          <a:ln w="57150">
            <a:headEnd type="none" w="med" len="med"/>
            <a:tailEnd type="triangle"/>
          </a:ln>
          <a:ex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5280851" y="4011910"/>
            <a:ext cx="289154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dirty="0" smtClean="0"/>
              <a:t>Fig 2:Optimized region shape and size</a:t>
            </a:r>
            <a:endParaRPr lang="en-US" sz="800" dirty="0"/>
          </a:p>
        </p:txBody>
      </p:sp>
      <p:sp>
        <p:nvSpPr>
          <p:cNvPr id="18" name="TextBox 17"/>
          <p:cNvSpPr txBox="1"/>
          <p:nvPr/>
        </p:nvSpPr>
        <p:spPr>
          <a:xfrm>
            <a:off x="467544" y="4011910"/>
            <a:ext cx="289154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dirty="0" smtClean="0"/>
              <a:t>Fig 1: Previous region shape and size</a:t>
            </a:r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1692873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Intra RTM</a:t>
            </a:r>
            <a:r>
              <a:rPr lang="en-US" dirty="0"/>
              <a:t>: Improvements towards HW requirements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smtClean="0"/>
              <a:t>Gayathri Venugopal</a:t>
            </a:r>
            <a:endParaRPr lang="de-DE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245876" y="877824"/>
            <a:ext cx="8430580" cy="3278102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>
            <a:noAutofit/>
          </a:bodyPr>
          <a:lstStyle>
            <a:lvl1pPr marL="360000" indent="-360000" algn="l" defTabSz="360000" rtl="0" fontAlgn="base">
              <a:spcBef>
                <a:spcPct val="0"/>
              </a:spcBef>
              <a:spcAft>
                <a:spcPts val="900"/>
              </a:spcAft>
              <a:buClr>
                <a:schemeClr val="tx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0000" indent="-360000" algn="l" defTabSz="360000" rtl="0" fontAlgn="base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2pPr>
            <a:lvl3pPr marL="1080000" indent="-360000" algn="l" defTabSz="360000" rtl="0" fontAlgn="base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3pPr>
            <a:lvl4pPr marL="1440000" indent="-360000" algn="l" defTabSz="360000" rtl="0" fontAlgn="base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4pPr>
            <a:lvl5pPr marL="1800000" indent="-360000" algn="l" defTabSz="360000" rtl="0" fontAlgn="base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5pPr>
            <a:lvl6pPr marL="1887538" indent="-358775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6pPr>
            <a:lvl7pPr marL="2344738" indent="-358775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7pPr>
            <a:lvl8pPr marL="2801938" indent="-358775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8pPr>
            <a:lvl9pPr marL="3259138" indent="-358775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200" kern="0" dirty="0" smtClean="0">
                <a:cs typeface="Times New Roman" panose="02020603050405020304" pitchFamily="18" charset="0"/>
              </a:rPr>
              <a:t>No. of regions increased to 9</a:t>
            </a:r>
          </a:p>
          <a:p>
            <a:r>
              <a:rPr lang="en-US" sz="1200" kern="0" dirty="0" smtClean="0">
                <a:cs typeface="Times New Roman" panose="02020603050405020304" pitchFamily="18" charset="0"/>
              </a:rPr>
              <a:t>Smaller regions</a:t>
            </a:r>
          </a:p>
          <a:p>
            <a:pPr marL="0" indent="0">
              <a:buNone/>
            </a:pPr>
            <a:r>
              <a:rPr lang="en-US" sz="1200" kern="0" dirty="0" smtClean="0">
                <a:cs typeface="Times New Roman" panose="02020603050405020304" pitchFamily="18" charset="0"/>
              </a:rPr>
              <a:t>The worst-case block size required for template matching search is 40 × 104</a:t>
            </a:r>
          </a:p>
          <a:p>
            <a:pPr marL="0" indent="0">
              <a:buNone/>
            </a:pPr>
            <a:r>
              <a:rPr lang="en-US" sz="1200" kern="0" dirty="0" smtClean="0">
                <a:cs typeface="Times New Roman" panose="02020603050405020304" pitchFamily="18" charset="0"/>
              </a:rPr>
              <a:t>The worst-case number of comparisons during template matching search is 576</a:t>
            </a:r>
          </a:p>
          <a:p>
            <a:r>
              <a:rPr lang="en-US" sz="1200" kern="0" dirty="0" smtClean="0">
                <a:cs typeface="Times New Roman" panose="02020603050405020304" pitchFamily="18" charset="0"/>
              </a:rPr>
              <a:t>Worst-case number of regions added for full RD check is 2</a:t>
            </a:r>
          </a:p>
          <a:p>
            <a:r>
              <a:rPr lang="en-US" sz="1200" kern="0" dirty="0" smtClean="0">
                <a:cs typeface="Times New Roman" panose="02020603050405020304" pitchFamily="18" charset="0"/>
              </a:rPr>
              <a:t>Restricted to block size less than or equal to 32</a:t>
            </a:r>
          </a:p>
          <a:p>
            <a:r>
              <a:rPr lang="en-US" sz="1200" kern="0" dirty="0" smtClean="0">
                <a:cs typeface="Times New Roman" panose="02020603050405020304" pitchFamily="18" charset="0"/>
              </a:rPr>
              <a:t>The size of the template is 1-sample wide such that the worst-case number of SSDs for a comparison is 9</a:t>
            </a:r>
          </a:p>
          <a:p>
            <a:r>
              <a:rPr lang="en-US" sz="1200" kern="0" dirty="0" smtClean="0">
                <a:cs typeface="Times New Roman" panose="02020603050405020304" pitchFamily="18" charset="0"/>
              </a:rPr>
              <a:t>Applied to </a:t>
            </a:r>
            <a:r>
              <a:rPr lang="en-US" sz="1200" kern="0" dirty="0" err="1" smtClean="0">
                <a:cs typeface="Times New Roman" panose="02020603050405020304" pitchFamily="18" charset="0"/>
              </a:rPr>
              <a:t>chroma</a:t>
            </a:r>
            <a:r>
              <a:rPr lang="en-US" sz="1200" kern="0" dirty="0" smtClean="0">
                <a:cs typeface="Times New Roman" panose="02020603050405020304" pitchFamily="18" charset="0"/>
              </a:rPr>
              <a:t> samples through DERIVED_MODE</a:t>
            </a:r>
          </a:p>
          <a:p>
            <a:r>
              <a:rPr lang="en-US" sz="1200" kern="0" dirty="0" smtClean="0">
                <a:cs typeface="Times New Roman" panose="02020603050405020304" pitchFamily="18" charset="0"/>
              </a:rPr>
              <a:t>Finds 3 predictors through template matching. However, the </a:t>
            </a:r>
            <a:r>
              <a:rPr lang="en-US" sz="1200" kern="0" dirty="0" err="1" smtClean="0">
                <a:cs typeface="Times New Roman" panose="02020603050405020304" pitchFamily="18" charset="0"/>
              </a:rPr>
              <a:t>no.of</a:t>
            </a:r>
            <a:r>
              <a:rPr lang="en-US" sz="1200" kern="0" dirty="0" smtClean="0">
                <a:cs typeface="Times New Roman" panose="02020603050405020304" pitchFamily="18" charset="0"/>
              </a:rPr>
              <a:t> predictors used for final prediction depends on the SSD error of the first predictor</a:t>
            </a:r>
          </a:p>
          <a:p>
            <a:endParaRPr lang="en-US" sz="1200" kern="0" dirty="0" smtClean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8216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 RTM vs. VTM </a:t>
            </a:r>
            <a:r>
              <a:rPr lang="en-US" u="sng" dirty="0" smtClean="0"/>
              <a:t>without</a:t>
            </a:r>
            <a:r>
              <a:rPr lang="en-US" dirty="0" smtClean="0"/>
              <a:t> CPR</a:t>
            </a:r>
            <a:endParaRPr lang="en-US" b="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7043609"/>
              </p:ext>
            </p:extLst>
          </p:nvPr>
        </p:nvGraphicFramePr>
        <p:xfrm>
          <a:off x="539552" y="1559175"/>
          <a:ext cx="4478911" cy="2080260"/>
        </p:xfrm>
        <a:graphic>
          <a:graphicData uri="http://schemas.openxmlformats.org/drawingml/2006/table">
            <a:tbl>
              <a:tblPr/>
              <a:tblGrid>
                <a:gridCol w="1244986">
                  <a:extLst>
                    <a:ext uri="{9D8B030D-6E8A-4147-A177-3AD203B41FA5}">
                      <a16:colId xmlns:a16="http://schemas.microsoft.com/office/drawing/2014/main" val="3168943965"/>
                    </a:ext>
                  </a:extLst>
                </a:gridCol>
                <a:gridCol w="646785">
                  <a:extLst>
                    <a:ext uri="{9D8B030D-6E8A-4147-A177-3AD203B41FA5}">
                      <a16:colId xmlns:a16="http://schemas.microsoft.com/office/drawing/2014/main" val="744368424"/>
                    </a:ext>
                  </a:extLst>
                </a:gridCol>
                <a:gridCol w="646785">
                  <a:extLst>
                    <a:ext uri="{9D8B030D-6E8A-4147-A177-3AD203B41FA5}">
                      <a16:colId xmlns:a16="http://schemas.microsoft.com/office/drawing/2014/main" val="1689864764"/>
                    </a:ext>
                  </a:extLst>
                </a:gridCol>
                <a:gridCol w="646785">
                  <a:extLst>
                    <a:ext uri="{9D8B030D-6E8A-4147-A177-3AD203B41FA5}">
                      <a16:colId xmlns:a16="http://schemas.microsoft.com/office/drawing/2014/main" val="936355385"/>
                    </a:ext>
                  </a:extLst>
                </a:gridCol>
                <a:gridCol w="646785">
                  <a:extLst>
                    <a:ext uri="{9D8B030D-6E8A-4147-A177-3AD203B41FA5}">
                      <a16:colId xmlns:a16="http://schemas.microsoft.com/office/drawing/2014/main" val="3254006255"/>
                    </a:ext>
                  </a:extLst>
                </a:gridCol>
                <a:gridCol w="646785">
                  <a:extLst>
                    <a:ext uri="{9D8B030D-6E8A-4147-A177-3AD203B41FA5}">
                      <a16:colId xmlns:a16="http://schemas.microsoft.com/office/drawing/2014/main" val="936729047"/>
                    </a:ext>
                  </a:extLst>
                </a:gridCol>
              </a:tblGrid>
              <a:tr h="17335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3767714"/>
                  </a:ext>
                </a:extLst>
              </a:tr>
              <a:tr h="17335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VTM-2.0.1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4935117"/>
                  </a:ext>
                </a:extLst>
              </a:tr>
              <a:tr h="17335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9921103"/>
                  </a:ext>
                </a:extLst>
              </a:tr>
              <a:tr h="1733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4661801"/>
                  </a:ext>
                </a:extLst>
              </a:tr>
              <a:tr h="1733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5199397"/>
                  </a:ext>
                </a:extLst>
              </a:tr>
              <a:tr h="1733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8956678"/>
                  </a:ext>
                </a:extLst>
              </a:tr>
              <a:tr h="1733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1143961"/>
                  </a:ext>
                </a:extLst>
              </a:tr>
              <a:tr h="1733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6045216"/>
                  </a:ext>
                </a:extLst>
              </a:tr>
              <a:tr h="1733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7831386"/>
                  </a:ext>
                </a:extLst>
              </a:tr>
              <a:tr h="1733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6723163"/>
                  </a:ext>
                </a:extLst>
              </a:tr>
              <a:tr h="1733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-8.19%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-8.16%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5466214"/>
                  </a:ext>
                </a:extLst>
              </a:tr>
              <a:tr h="1733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-23.08%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-22.05%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-22.28%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6708456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318325"/>
              </p:ext>
            </p:extLst>
          </p:nvPr>
        </p:nvGraphicFramePr>
        <p:xfrm>
          <a:off x="5018461" y="1559175"/>
          <a:ext cx="3441970" cy="2080260"/>
        </p:xfrm>
        <a:graphic>
          <a:graphicData uri="http://schemas.openxmlformats.org/drawingml/2006/table">
            <a:tbl>
              <a:tblPr/>
              <a:tblGrid>
                <a:gridCol w="688394">
                  <a:extLst>
                    <a:ext uri="{9D8B030D-6E8A-4147-A177-3AD203B41FA5}">
                      <a16:colId xmlns:a16="http://schemas.microsoft.com/office/drawing/2014/main" val="3003080386"/>
                    </a:ext>
                  </a:extLst>
                </a:gridCol>
                <a:gridCol w="688394">
                  <a:extLst>
                    <a:ext uri="{9D8B030D-6E8A-4147-A177-3AD203B41FA5}">
                      <a16:colId xmlns:a16="http://schemas.microsoft.com/office/drawing/2014/main" val="340431717"/>
                    </a:ext>
                  </a:extLst>
                </a:gridCol>
                <a:gridCol w="688394">
                  <a:extLst>
                    <a:ext uri="{9D8B030D-6E8A-4147-A177-3AD203B41FA5}">
                      <a16:colId xmlns:a16="http://schemas.microsoft.com/office/drawing/2014/main" val="2168247242"/>
                    </a:ext>
                  </a:extLst>
                </a:gridCol>
                <a:gridCol w="688394">
                  <a:extLst>
                    <a:ext uri="{9D8B030D-6E8A-4147-A177-3AD203B41FA5}">
                      <a16:colId xmlns:a16="http://schemas.microsoft.com/office/drawing/2014/main" val="223969067"/>
                    </a:ext>
                  </a:extLst>
                </a:gridCol>
                <a:gridCol w="688394">
                  <a:extLst>
                    <a:ext uri="{9D8B030D-6E8A-4147-A177-3AD203B41FA5}">
                      <a16:colId xmlns:a16="http://schemas.microsoft.com/office/drawing/2014/main" val="2081869733"/>
                    </a:ext>
                  </a:extLst>
                </a:gridCol>
              </a:tblGrid>
              <a:tr h="173355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0226282"/>
                  </a:ext>
                </a:extLst>
              </a:tr>
              <a:tr h="173355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VTM-2.0.1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8602558"/>
                  </a:ext>
                </a:extLst>
              </a:tr>
              <a:tr h="1733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673307"/>
                  </a:ext>
                </a:extLst>
              </a:tr>
              <a:tr h="1733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4337924"/>
                  </a:ext>
                </a:extLst>
              </a:tr>
              <a:tr h="1733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2390000"/>
                  </a:ext>
                </a:extLst>
              </a:tr>
              <a:tr h="1733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4948560"/>
                  </a:ext>
                </a:extLst>
              </a:tr>
              <a:tr h="1733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205679"/>
                  </a:ext>
                </a:extLst>
              </a:tr>
              <a:tr h="1733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0859770"/>
                  </a:ext>
                </a:extLst>
              </a:tr>
              <a:tr h="1733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5877148"/>
                  </a:ext>
                </a:extLst>
              </a:tr>
              <a:tr h="1733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1054234"/>
                  </a:ext>
                </a:extLst>
              </a:tr>
              <a:tr h="1733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-6.34%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-6.26%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-6.17%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3553632"/>
                  </a:ext>
                </a:extLst>
              </a:tr>
              <a:tr h="1733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-11.97%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-11.49%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-11.70%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81478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32096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 RTM vs. VTM </a:t>
            </a:r>
            <a:r>
              <a:rPr lang="en-US" u="sng" dirty="0" smtClean="0"/>
              <a:t>with</a:t>
            </a:r>
            <a:r>
              <a:rPr lang="en-US" dirty="0" smtClean="0"/>
              <a:t> CPR</a:t>
            </a:r>
            <a:endParaRPr lang="en-US" b="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6048248"/>
              </p:ext>
            </p:extLst>
          </p:nvPr>
        </p:nvGraphicFramePr>
        <p:xfrm>
          <a:off x="539552" y="1559175"/>
          <a:ext cx="4478911" cy="2080260"/>
        </p:xfrm>
        <a:graphic>
          <a:graphicData uri="http://schemas.openxmlformats.org/drawingml/2006/table">
            <a:tbl>
              <a:tblPr/>
              <a:tblGrid>
                <a:gridCol w="1244986">
                  <a:extLst>
                    <a:ext uri="{9D8B030D-6E8A-4147-A177-3AD203B41FA5}">
                      <a16:colId xmlns:a16="http://schemas.microsoft.com/office/drawing/2014/main" val="3073553499"/>
                    </a:ext>
                  </a:extLst>
                </a:gridCol>
                <a:gridCol w="646785">
                  <a:extLst>
                    <a:ext uri="{9D8B030D-6E8A-4147-A177-3AD203B41FA5}">
                      <a16:colId xmlns:a16="http://schemas.microsoft.com/office/drawing/2014/main" val="2303468477"/>
                    </a:ext>
                  </a:extLst>
                </a:gridCol>
                <a:gridCol w="646785">
                  <a:extLst>
                    <a:ext uri="{9D8B030D-6E8A-4147-A177-3AD203B41FA5}">
                      <a16:colId xmlns:a16="http://schemas.microsoft.com/office/drawing/2014/main" val="720410454"/>
                    </a:ext>
                  </a:extLst>
                </a:gridCol>
                <a:gridCol w="646785">
                  <a:extLst>
                    <a:ext uri="{9D8B030D-6E8A-4147-A177-3AD203B41FA5}">
                      <a16:colId xmlns:a16="http://schemas.microsoft.com/office/drawing/2014/main" val="3501551537"/>
                    </a:ext>
                  </a:extLst>
                </a:gridCol>
                <a:gridCol w="646785">
                  <a:extLst>
                    <a:ext uri="{9D8B030D-6E8A-4147-A177-3AD203B41FA5}">
                      <a16:colId xmlns:a16="http://schemas.microsoft.com/office/drawing/2014/main" val="1545364233"/>
                    </a:ext>
                  </a:extLst>
                </a:gridCol>
                <a:gridCol w="646785">
                  <a:extLst>
                    <a:ext uri="{9D8B030D-6E8A-4147-A177-3AD203B41FA5}">
                      <a16:colId xmlns:a16="http://schemas.microsoft.com/office/drawing/2014/main" val="1442037023"/>
                    </a:ext>
                  </a:extLst>
                </a:gridCol>
              </a:tblGrid>
              <a:tr h="17335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5813954"/>
                  </a:ext>
                </a:extLst>
              </a:tr>
              <a:tr h="17335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VTM-2.0.1+CPR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8207373"/>
                  </a:ext>
                </a:extLst>
              </a:tr>
              <a:tr h="17335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3251712"/>
                  </a:ext>
                </a:extLst>
              </a:tr>
              <a:tr h="1733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0233698"/>
                  </a:ext>
                </a:extLst>
              </a:tr>
              <a:tr h="1733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2795486"/>
                  </a:ext>
                </a:extLst>
              </a:tr>
              <a:tr h="1733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9163894"/>
                  </a:ext>
                </a:extLst>
              </a:tr>
              <a:tr h="1733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7537939"/>
                  </a:ext>
                </a:extLst>
              </a:tr>
              <a:tr h="1733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7094311"/>
                  </a:ext>
                </a:extLst>
              </a:tr>
              <a:tr h="1733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1314643"/>
                  </a:ext>
                </a:extLst>
              </a:tr>
              <a:tr h="1733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9948357"/>
                  </a:ext>
                </a:extLst>
              </a:tr>
              <a:tr h="1733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2022866"/>
                  </a:ext>
                </a:extLst>
              </a:tr>
              <a:tr h="1733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9366500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4279835"/>
              </p:ext>
            </p:extLst>
          </p:nvPr>
        </p:nvGraphicFramePr>
        <p:xfrm>
          <a:off x="5018463" y="1559175"/>
          <a:ext cx="3369960" cy="2080260"/>
        </p:xfrm>
        <a:graphic>
          <a:graphicData uri="http://schemas.openxmlformats.org/drawingml/2006/table">
            <a:tbl>
              <a:tblPr/>
              <a:tblGrid>
                <a:gridCol w="673992">
                  <a:extLst>
                    <a:ext uri="{9D8B030D-6E8A-4147-A177-3AD203B41FA5}">
                      <a16:colId xmlns:a16="http://schemas.microsoft.com/office/drawing/2014/main" val="1009524834"/>
                    </a:ext>
                  </a:extLst>
                </a:gridCol>
                <a:gridCol w="673992">
                  <a:extLst>
                    <a:ext uri="{9D8B030D-6E8A-4147-A177-3AD203B41FA5}">
                      <a16:colId xmlns:a16="http://schemas.microsoft.com/office/drawing/2014/main" val="1773170124"/>
                    </a:ext>
                  </a:extLst>
                </a:gridCol>
                <a:gridCol w="673992">
                  <a:extLst>
                    <a:ext uri="{9D8B030D-6E8A-4147-A177-3AD203B41FA5}">
                      <a16:colId xmlns:a16="http://schemas.microsoft.com/office/drawing/2014/main" val="3077801861"/>
                    </a:ext>
                  </a:extLst>
                </a:gridCol>
                <a:gridCol w="673992">
                  <a:extLst>
                    <a:ext uri="{9D8B030D-6E8A-4147-A177-3AD203B41FA5}">
                      <a16:colId xmlns:a16="http://schemas.microsoft.com/office/drawing/2014/main" val="1171168979"/>
                    </a:ext>
                  </a:extLst>
                </a:gridCol>
                <a:gridCol w="673992">
                  <a:extLst>
                    <a:ext uri="{9D8B030D-6E8A-4147-A177-3AD203B41FA5}">
                      <a16:colId xmlns:a16="http://schemas.microsoft.com/office/drawing/2014/main" val="2706309845"/>
                    </a:ext>
                  </a:extLst>
                </a:gridCol>
              </a:tblGrid>
              <a:tr h="173355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33469938"/>
                  </a:ext>
                </a:extLst>
              </a:tr>
              <a:tr h="173355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VTM-2.0.1+CPR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3889947"/>
                  </a:ext>
                </a:extLst>
              </a:tr>
              <a:tr h="1733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2291179"/>
                  </a:ext>
                </a:extLst>
              </a:tr>
              <a:tr h="1733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0130253"/>
                  </a:ext>
                </a:extLst>
              </a:tr>
              <a:tr h="1733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9413129"/>
                  </a:ext>
                </a:extLst>
              </a:tr>
              <a:tr h="1733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6025538"/>
                  </a:ext>
                </a:extLst>
              </a:tr>
              <a:tr h="1733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8859616"/>
                  </a:ext>
                </a:extLst>
              </a:tr>
              <a:tr h="1733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7879061"/>
                  </a:ext>
                </a:extLst>
              </a:tr>
              <a:tr h="1733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1008035"/>
                  </a:ext>
                </a:extLst>
              </a:tr>
              <a:tr h="1733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8298317"/>
                  </a:ext>
                </a:extLst>
              </a:tr>
              <a:tr h="1733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9770620"/>
                  </a:ext>
                </a:extLst>
              </a:tr>
              <a:tr h="1733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17975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9768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Memory requirement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smtClean="0"/>
              <a:t>Gayathri Venugopal</a:t>
            </a:r>
            <a:endParaRPr lang="de-DE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794" y="2144248"/>
            <a:ext cx="2808312" cy="101661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643227"/>
            <a:ext cx="1120756" cy="2517640"/>
          </a:xfrm>
          <a:prstGeom prst="rect">
            <a:avLst/>
          </a:prstGeom>
        </p:spPr>
      </p:pic>
      <p:sp>
        <p:nvSpPr>
          <p:cNvPr id="9" name="Content Placeholder 2"/>
          <p:cNvSpPr txBox="1">
            <a:spLocks/>
          </p:cNvSpPr>
          <p:nvPr/>
        </p:nvSpPr>
        <p:spPr>
          <a:xfrm>
            <a:off x="245876" y="877824"/>
            <a:ext cx="5334236" cy="757822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>
            <a:noAutofit/>
          </a:bodyPr>
          <a:lstStyle>
            <a:lvl1pPr marL="360000" indent="-360000" algn="l" defTabSz="360000" rtl="0" fontAlgn="base">
              <a:spcBef>
                <a:spcPct val="0"/>
              </a:spcBef>
              <a:spcAft>
                <a:spcPts val="900"/>
              </a:spcAft>
              <a:buClr>
                <a:schemeClr val="tx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0000" indent="-360000" algn="l" defTabSz="360000" rtl="0" fontAlgn="base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2pPr>
            <a:lvl3pPr marL="1080000" indent="-360000" algn="l" defTabSz="360000" rtl="0" fontAlgn="base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3pPr>
            <a:lvl4pPr marL="1440000" indent="-360000" algn="l" defTabSz="360000" rtl="0" fontAlgn="base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4pPr>
            <a:lvl5pPr marL="1800000" indent="-360000" algn="l" defTabSz="360000" rtl="0" fontAlgn="base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5pPr>
            <a:lvl6pPr marL="1887538" indent="-358775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6pPr>
            <a:lvl7pPr marL="2344738" indent="-358775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7pPr>
            <a:lvl8pPr marL="2801938" indent="-358775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8pPr>
            <a:lvl9pPr marL="3259138" indent="-358775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400" kern="0" dirty="0" smtClean="0">
                <a:cs typeface="Times New Roman" panose="02020603050405020304" pitchFamily="18" charset="0"/>
              </a:rPr>
              <a:t>A1 = A2 = A3 = A4 = A5 = 8</a:t>
            </a:r>
          </a:p>
          <a:p>
            <a:r>
              <a:rPr lang="en-US" sz="1400" kern="0" dirty="0" smtClean="0">
                <a:cs typeface="Times New Roman" panose="02020603050405020304" pitchFamily="18" charset="0"/>
              </a:rPr>
              <a:t>Region size and search area depends on the region index</a:t>
            </a:r>
          </a:p>
          <a:p>
            <a:pPr marL="0" indent="0">
              <a:buNone/>
            </a:pPr>
            <a:endParaRPr lang="en-US" sz="1400" kern="0" dirty="0" smtClean="0"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400" kern="0" dirty="0" smtClean="0">
              <a:cs typeface="Times New Roman" panose="02020603050405020304" pitchFamily="18" charset="0"/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395536" y="3215765"/>
            <a:ext cx="4176464" cy="101216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Autofit/>
          </a:bodyPr>
          <a:lstStyle>
            <a:lvl1pPr marL="360000" indent="-360000" algn="l" defTabSz="360000" rtl="0" fontAlgn="base">
              <a:spcBef>
                <a:spcPct val="0"/>
              </a:spcBef>
              <a:spcAft>
                <a:spcPts val="900"/>
              </a:spcAft>
              <a:buClr>
                <a:schemeClr val="tx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0000" indent="-360000" algn="l" defTabSz="360000" rtl="0" fontAlgn="base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2pPr>
            <a:lvl3pPr marL="1080000" indent="-360000" algn="l" defTabSz="360000" rtl="0" fontAlgn="base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3pPr>
            <a:lvl4pPr marL="1440000" indent="-360000" algn="l" defTabSz="360000" rtl="0" fontAlgn="base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4pPr>
            <a:lvl5pPr marL="1800000" indent="-360000" algn="l" defTabSz="360000" rtl="0" fontAlgn="base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5pPr>
            <a:lvl6pPr marL="1887538" indent="-358775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6pPr>
            <a:lvl7pPr marL="2344738" indent="-358775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7pPr>
            <a:lvl8pPr marL="2801938" indent="-358775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8pPr>
            <a:lvl9pPr marL="3259138" indent="-358775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sz="1100" kern="0" dirty="0" smtClean="0">
                <a:cs typeface="Times New Roman" panose="02020603050405020304" pitchFamily="18" charset="0"/>
              </a:rPr>
              <a:t>Example1: if M × N is the block size and region index is 8,                         the region size is A4+A3+A2+A1+M × A5,                                                         the max. </a:t>
            </a:r>
            <a:r>
              <a:rPr lang="en-US" sz="1100" kern="0" dirty="0" err="1" smtClean="0">
                <a:cs typeface="Times New Roman" panose="02020603050405020304" pitchFamily="18" charset="0"/>
              </a:rPr>
              <a:t>no.of</a:t>
            </a:r>
            <a:r>
              <a:rPr lang="en-US" sz="1100" kern="0" dirty="0" smtClean="0">
                <a:cs typeface="Times New Roman" panose="02020603050405020304" pitchFamily="18" charset="0"/>
              </a:rPr>
              <a:t> comparisons is </a:t>
            </a:r>
            <a:r>
              <a:rPr lang="en-US" sz="1100" kern="0" dirty="0">
                <a:cs typeface="Times New Roman" panose="02020603050405020304" pitchFamily="18" charset="0"/>
              </a:rPr>
              <a:t>A4+A3+A2+A1+M × </a:t>
            </a:r>
            <a:r>
              <a:rPr lang="en-US" sz="1100" kern="0" dirty="0" smtClean="0">
                <a:cs typeface="Times New Roman" panose="02020603050405020304" pitchFamily="18" charset="0"/>
              </a:rPr>
              <a:t>A5,                                            the search area size is A4+A3+A2+A1+M+M </a:t>
            </a:r>
            <a:r>
              <a:rPr lang="en-US" sz="1100" kern="0" dirty="0">
                <a:cs typeface="Times New Roman" panose="02020603050405020304" pitchFamily="18" charset="0"/>
              </a:rPr>
              <a:t>× </a:t>
            </a:r>
            <a:r>
              <a:rPr lang="en-US" sz="1100" kern="0" dirty="0" smtClean="0">
                <a:cs typeface="Times New Roman" panose="02020603050405020304" pitchFamily="18" charset="0"/>
              </a:rPr>
              <a:t>A5+N</a:t>
            </a:r>
          </a:p>
          <a:p>
            <a:pPr marL="0" indent="0">
              <a:buNone/>
            </a:pPr>
            <a:endParaRPr lang="en-US" sz="1200" kern="0" dirty="0" smtClean="0">
              <a:cs typeface="Times New Roman" panose="02020603050405020304" pitchFamily="18" charset="0"/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4860032" y="3215764"/>
            <a:ext cx="4176464" cy="101216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Autofit/>
          </a:bodyPr>
          <a:lstStyle>
            <a:lvl1pPr marL="360000" indent="-360000" algn="l" defTabSz="360000" rtl="0" fontAlgn="base">
              <a:spcBef>
                <a:spcPct val="0"/>
              </a:spcBef>
              <a:spcAft>
                <a:spcPts val="900"/>
              </a:spcAft>
              <a:buClr>
                <a:schemeClr val="tx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0000" indent="-360000" algn="l" defTabSz="360000" rtl="0" fontAlgn="base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2pPr>
            <a:lvl3pPr marL="1080000" indent="-360000" algn="l" defTabSz="360000" rtl="0" fontAlgn="base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3pPr>
            <a:lvl4pPr marL="1440000" indent="-360000" algn="l" defTabSz="360000" rtl="0" fontAlgn="base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4pPr>
            <a:lvl5pPr marL="1800000" indent="-360000" algn="l" defTabSz="360000" rtl="0" fontAlgn="base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5pPr>
            <a:lvl6pPr marL="1887538" indent="-358775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6pPr>
            <a:lvl7pPr marL="2344738" indent="-358775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7pPr>
            <a:lvl8pPr marL="2801938" indent="-358775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8pPr>
            <a:lvl9pPr marL="3259138" indent="-358775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sz="1100" kern="0" dirty="0" smtClean="0">
                <a:cs typeface="Times New Roman" panose="02020603050405020304" pitchFamily="18" charset="0"/>
              </a:rPr>
              <a:t>Example2: if M × N is the block size and region index is 9,                         the region size is A5 × A1+A2+A3+A4+A5+N,                                                         the max. </a:t>
            </a:r>
            <a:r>
              <a:rPr lang="en-US" sz="1100" kern="0" dirty="0" err="1" smtClean="0">
                <a:cs typeface="Times New Roman" panose="02020603050405020304" pitchFamily="18" charset="0"/>
              </a:rPr>
              <a:t>no.of</a:t>
            </a:r>
            <a:r>
              <a:rPr lang="en-US" sz="1100" kern="0" dirty="0" smtClean="0">
                <a:cs typeface="Times New Roman" panose="02020603050405020304" pitchFamily="18" charset="0"/>
              </a:rPr>
              <a:t> comparisons is </a:t>
            </a:r>
            <a:r>
              <a:rPr lang="en-US" sz="1100" kern="0" dirty="0">
                <a:cs typeface="Times New Roman" panose="02020603050405020304" pitchFamily="18" charset="0"/>
              </a:rPr>
              <a:t>A5 × A1+A2+A3+A4+A5+N</a:t>
            </a:r>
            <a:r>
              <a:rPr lang="en-US" sz="1100" kern="0" dirty="0" smtClean="0">
                <a:cs typeface="Times New Roman" panose="02020603050405020304" pitchFamily="18" charset="0"/>
              </a:rPr>
              <a:t>,                                            the search area size is A5+M </a:t>
            </a:r>
            <a:r>
              <a:rPr lang="en-US" sz="1100" kern="0" dirty="0">
                <a:cs typeface="Times New Roman" panose="02020603050405020304" pitchFamily="18" charset="0"/>
              </a:rPr>
              <a:t>× </a:t>
            </a:r>
            <a:r>
              <a:rPr lang="en-US" sz="1100" kern="0" dirty="0" smtClean="0">
                <a:cs typeface="Times New Roman" panose="02020603050405020304" pitchFamily="18" charset="0"/>
              </a:rPr>
              <a:t>A1+A2+A3+A4+A5+N+N</a:t>
            </a:r>
          </a:p>
          <a:p>
            <a:pPr marL="0" indent="0">
              <a:buNone/>
            </a:pPr>
            <a:endParaRPr lang="en-US" sz="1200" kern="0" dirty="0" smtClean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873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Search area size for different regions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smtClean="0"/>
              <a:t>Gayathri Venugopal</a:t>
            </a:r>
            <a:endParaRPr lang="de-DE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1841784"/>
              </p:ext>
            </p:extLst>
          </p:nvPr>
        </p:nvGraphicFramePr>
        <p:xfrm>
          <a:off x="352684" y="915566"/>
          <a:ext cx="7675699" cy="3384378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867004">
                  <a:extLst>
                    <a:ext uri="{9D8B030D-6E8A-4147-A177-3AD203B41FA5}">
                      <a16:colId xmlns:a16="http://schemas.microsoft.com/office/drawing/2014/main" val="2502235470"/>
                    </a:ext>
                  </a:extLst>
                </a:gridCol>
                <a:gridCol w="2704770">
                  <a:extLst>
                    <a:ext uri="{9D8B030D-6E8A-4147-A177-3AD203B41FA5}">
                      <a16:colId xmlns:a16="http://schemas.microsoft.com/office/drawing/2014/main" val="2854743320"/>
                    </a:ext>
                  </a:extLst>
                </a:gridCol>
                <a:gridCol w="1910082">
                  <a:extLst>
                    <a:ext uri="{9D8B030D-6E8A-4147-A177-3AD203B41FA5}">
                      <a16:colId xmlns:a16="http://schemas.microsoft.com/office/drawing/2014/main" val="450651371"/>
                    </a:ext>
                  </a:extLst>
                </a:gridCol>
                <a:gridCol w="2193843">
                  <a:extLst>
                    <a:ext uri="{9D8B030D-6E8A-4147-A177-3AD203B41FA5}">
                      <a16:colId xmlns:a16="http://schemas.microsoft.com/office/drawing/2014/main" val="3167359269"/>
                    </a:ext>
                  </a:extLst>
                </a:gridCol>
              </a:tblGrid>
              <a:tr h="49774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effectLst/>
                        </a:rPr>
                        <a:t>Region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effectLst/>
                        </a:rPr>
                        <a:t>Size of the search area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Best case</a:t>
                      </a:r>
                    </a:p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M = 4, N = 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Worst case</a:t>
                      </a:r>
                    </a:p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M = 32, N = 32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59920042"/>
                  </a:ext>
                </a:extLst>
              </a:tr>
              <a:tr h="366028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effectLst/>
                        </a:rPr>
                        <a:t>1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effectLst/>
                        </a:rPr>
                        <a:t>(A1+M+M x A1+N+N) – (M x N)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(16 x 16) – (4 x 4) = 240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(72 x 72) – (32 x 32) = 4160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24185276"/>
                  </a:ext>
                </a:extLst>
              </a:tr>
              <a:tr h="30779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effectLst/>
                        </a:rPr>
                        <a:t>A1+M+M x A2+N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16 x 12 = 192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72 x 40 = 2880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08554016"/>
                  </a:ext>
                </a:extLst>
              </a:tr>
              <a:tr h="30779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effectLst/>
                        </a:rPr>
                        <a:t>A2+M x A1+A2+N+N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12 x 24 = 288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40 x 80 = 3200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34261405"/>
                  </a:ext>
                </a:extLst>
              </a:tr>
              <a:tr h="30779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effectLst/>
                        </a:rPr>
                        <a:t>A2+A1+M+M x A3+N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effectLst/>
                        </a:rPr>
                        <a:t>24 x 12 = 288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80 x 40 = 3200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86103156"/>
                  </a:ext>
                </a:extLst>
              </a:tr>
              <a:tr h="30779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A3+M x A1+A2+A3+N+N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effectLst/>
                        </a:rPr>
                        <a:t>12 x 32 = 384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40 x 88 = 3520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04344172"/>
                  </a:ext>
                </a:extLst>
              </a:tr>
              <a:tr h="30779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effectLst/>
                        </a:rPr>
                        <a:t>A3+A2+A1+M+M x A4+N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effectLst/>
                        </a:rPr>
                        <a:t>32 x 12 = 384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88 x 40 = 3520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35897089"/>
                  </a:ext>
                </a:extLst>
              </a:tr>
              <a:tr h="30779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7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A4+M x A1+A2+A3+A4+N+N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effectLst/>
                        </a:rPr>
                        <a:t>12 x 40 = 480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40 x 96 = 3840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11452740"/>
                  </a:ext>
                </a:extLst>
              </a:tr>
              <a:tr h="30779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8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A4+A3+A2+A1+M+M x A5+N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effectLst/>
                        </a:rPr>
                        <a:t>40 x 12 = 480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effectLst/>
                        </a:rPr>
                        <a:t>96 x 40 = 3840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70061183"/>
                  </a:ext>
                </a:extLst>
              </a:tr>
              <a:tr h="366028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9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A5+M x A1+A2+A3+A4+A5+N+N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effectLst/>
                        </a:rPr>
                        <a:t>12 x 48 = 576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effectLst/>
                        </a:rPr>
                        <a:t>40 x 104 = 4160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194908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73599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07777"/>
          </a:xfrm>
        </p:spPr>
        <p:txBody>
          <a:bodyPr/>
          <a:lstStyle/>
          <a:p>
            <a:r>
              <a:rPr lang="en-US" sz="2000" dirty="0" smtClean="0"/>
              <a:t>Max. Number of comparisons during template matching search</a:t>
            </a:r>
            <a:endParaRPr lang="en-US" sz="20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smtClean="0"/>
              <a:t>Gayathri Venugopal</a:t>
            </a:r>
            <a:endParaRPr lang="de-DE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1121947"/>
              </p:ext>
            </p:extLst>
          </p:nvPr>
        </p:nvGraphicFramePr>
        <p:xfrm>
          <a:off x="325261" y="915566"/>
          <a:ext cx="7343083" cy="331237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829434">
                  <a:extLst>
                    <a:ext uri="{9D8B030D-6E8A-4147-A177-3AD203B41FA5}">
                      <a16:colId xmlns:a16="http://schemas.microsoft.com/office/drawing/2014/main" val="4233501842"/>
                    </a:ext>
                  </a:extLst>
                </a:gridCol>
                <a:gridCol w="2587563">
                  <a:extLst>
                    <a:ext uri="{9D8B030D-6E8A-4147-A177-3AD203B41FA5}">
                      <a16:colId xmlns:a16="http://schemas.microsoft.com/office/drawing/2014/main" val="4052703583"/>
                    </a:ext>
                  </a:extLst>
                </a:gridCol>
                <a:gridCol w="1827311">
                  <a:extLst>
                    <a:ext uri="{9D8B030D-6E8A-4147-A177-3AD203B41FA5}">
                      <a16:colId xmlns:a16="http://schemas.microsoft.com/office/drawing/2014/main" val="2456295054"/>
                    </a:ext>
                  </a:extLst>
                </a:gridCol>
                <a:gridCol w="2098775">
                  <a:extLst>
                    <a:ext uri="{9D8B030D-6E8A-4147-A177-3AD203B41FA5}">
                      <a16:colId xmlns:a16="http://schemas.microsoft.com/office/drawing/2014/main" val="3401903431"/>
                    </a:ext>
                  </a:extLst>
                </a:gridCol>
              </a:tblGrid>
              <a:tr h="495682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effectLst/>
                        </a:rPr>
                        <a:t>Region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effectLst/>
                        </a:rPr>
                        <a:t>Size of the search area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Best case</a:t>
                      </a:r>
                    </a:p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M = 4, N = 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Worst case</a:t>
                      </a:r>
                    </a:p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M = 32, N = 32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77239747"/>
                  </a:ext>
                </a:extLst>
              </a:tr>
              <a:tr h="364512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effectLst/>
                        </a:rPr>
                        <a:t>(A1+M x A1+N) – (M x N)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(12 x 12) – (4 x 4) = 128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(40 x 40) – (32 x 32) = 576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03694276"/>
                  </a:ext>
                </a:extLst>
              </a:tr>
              <a:tr h="306522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effectLst/>
                        </a:rPr>
                        <a:t>A1+M x A2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effectLst/>
                        </a:rPr>
                        <a:t>12 x 8 = 96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40 x 8 = 320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73883343"/>
                  </a:ext>
                </a:extLst>
              </a:tr>
              <a:tr h="306522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effectLst/>
                        </a:rPr>
                        <a:t>A2 x A1+A2+N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effectLst/>
                        </a:rPr>
                        <a:t>8 x 20 = 160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8 x 48 = 384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58507617"/>
                  </a:ext>
                </a:extLst>
              </a:tr>
              <a:tr h="306522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A2+A1+M x A3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effectLst/>
                        </a:rPr>
                        <a:t>20 x 8 = 160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48 x 8 = 384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5886109"/>
                  </a:ext>
                </a:extLst>
              </a:tr>
              <a:tr h="306522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A3 x A1+A2+A3+N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effectLst/>
                        </a:rPr>
                        <a:t>8 x 28 = 224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8 x 56 = 448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59801484"/>
                  </a:ext>
                </a:extLst>
              </a:tr>
              <a:tr h="306522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A3+A2+A1+M x A4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effectLst/>
                        </a:rPr>
                        <a:t>28 x 8 = 224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56 x 8 = 448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34064614"/>
                  </a:ext>
                </a:extLst>
              </a:tr>
              <a:tr h="306522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7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A4 x A1+A2+A3+A4+N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effectLst/>
                        </a:rPr>
                        <a:t>8 x 36 = 288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8 x 64 = 512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4178143"/>
                  </a:ext>
                </a:extLst>
              </a:tr>
              <a:tr h="306522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8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A4+A3+A2+A1+M x A5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36 x 8 = 288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effectLst/>
                        </a:rPr>
                        <a:t>64 x 8 = 512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16166458"/>
                  </a:ext>
                </a:extLst>
              </a:tr>
              <a:tr h="306522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9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A5 x A1+A2+A3+A4+A5+N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8 x 44 = 352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effectLst/>
                        </a:rPr>
                        <a:t>8 x 72 = 576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625904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4259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Template 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smtClean="0"/>
              <a:t>Gayathri Venugopal</a:t>
            </a:r>
            <a:endParaRPr lang="de-DE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319607" y="1017887"/>
            <a:ext cx="4614156" cy="1471017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>
            <a:noAutofit/>
          </a:bodyPr>
          <a:lstStyle>
            <a:lvl1pPr marL="360000" indent="-360000" algn="l" defTabSz="360000" rtl="0" fontAlgn="base">
              <a:spcBef>
                <a:spcPct val="0"/>
              </a:spcBef>
              <a:spcAft>
                <a:spcPts val="900"/>
              </a:spcAft>
              <a:buClr>
                <a:schemeClr val="tx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0000" indent="-360000" algn="l" defTabSz="360000" rtl="0" fontAlgn="base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2pPr>
            <a:lvl3pPr marL="1080000" indent="-360000" algn="l" defTabSz="360000" rtl="0" fontAlgn="base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3pPr>
            <a:lvl4pPr marL="1440000" indent="-360000" algn="l" defTabSz="360000" rtl="0" fontAlgn="base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4pPr>
            <a:lvl5pPr marL="1800000" indent="-360000" algn="l" defTabSz="360000" rtl="0" fontAlgn="base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5pPr>
            <a:lvl6pPr marL="1887538" indent="-358775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6pPr>
            <a:lvl7pPr marL="2344738" indent="-358775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7pPr>
            <a:lvl8pPr marL="2801938" indent="-358775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8pPr>
            <a:lvl9pPr marL="3259138" indent="-358775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200" kern="0" dirty="0" smtClean="0">
                <a:cs typeface="Times New Roman" panose="02020603050405020304" pitchFamily="18" charset="0"/>
              </a:rPr>
              <a:t>The template is reduced to 1-sample width</a:t>
            </a:r>
          </a:p>
          <a:p>
            <a:r>
              <a:rPr lang="en-US" sz="1200" kern="0" dirty="0" smtClean="0">
                <a:cs typeface="Times New Roman" panose="02020603050405020304" pitchFamily="18" charset="0"/>
              </a:rPr>
              <a:t>Only a subset of samples present in the template is used during the template matching comparisons</a:t>
            </a:r>
          </a:p>
          <a:p>
            <a:r>
              <a:rPr lang="en-US" sz="1200" kern="0" dirty="0" smtClean="0">
                <a:cs typeface="Times New Roman" panose="02020603050405020304" pitchFamily="18" charset="0"/>
              </a:rPr>
              <a:t>Thus, the worst-case maximum number of SSDs is 9</a:t>
            </a:r>
          </a:p>
          <a:p>
            <a:pPr marL="0" indent="0">
              <a:buNone/>
            </a:pPr>
            <a:endParaRPr lang="en-US" sz="1200" kern="0" dirty="0" smtClean="0"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200" kern="0" dirty="0" smtClean="0"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200" kern="0" dirty="0" smtClean="0">
              <a:cs typeface="Times New Roman" panose="02020603050405020304" pitchFamily="18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3595538"/>
              </p:ext>
            </p:extLst>
          </p:nvPr>
        </p:nvGraphicFramePr>
        <p:xfrm>
          <a:off x="5077156" y="986994"/>
          <a:ext cx="3456383" cy="2539909"/>
        </p:xfrm>
        <a:graphic>
          <a:graphicData uri="http://schemas.openxmlformats.org/drawingml/2006/table">
            <a:tbl>
              <a:tblPr firstRow="1" firstCol="1" bandRow="1">
                <a:tableStyleId>{00A15C55-8517-42AA-B614-E9B94910E393}</a:tableStyleId>
              </a:tblPr>
              <a:tblGrid>
                <a:gridCol w="987538">
                  <a:extLst>
                    <a:ext uri="{9D8B030D-6E8A-4147-A177-3AD203B41FA5}">
                      <a16:colId xmlns:a16="http://schemas.microsoft.com/office/drawing/2014/main" val="1209723146"/>
                    </a:ext>
                  </a:extLst>
                </a:gridCol>
                <a:gridCol w="493769">
                  <a:extLst>
                    <a:ext uri="{9D8B030D-6E8A-4147-A177-3AD203B41FA5}">
                      <a16:colId xmlns:a16="http://schemas.microsoft.com/office/drawing/2014/main" val="3002906457"/>
                    </a:ext>
                  </a:extLst>
                </a:gridCol>
                <a:gridCol w="493769">
                  <a:extLst>
                    <a:ext uri="{9D8B030D-6E8A-4147-A177-3AD203B41FA5}">
                      <a16:colId xmlns:a16="http://schemas.microsoft.com/office/drawing/2014/main" val="4116754995"/>
                    </a:ext>
                  </a:extLst>
                </a:gridCol>
                <a:gridCol w="493769">
                  <a:extLst>
                    <a:ext uri="{9D8B030D-6E8A-4147-A177-3AD203B41FA5}">
                      <a16:colId xmlns:a16="http://schemas.microsoft.com/office/drawing/2014/main" val="2456913757"/>
                    </a:ext>
                  </a:extLst>
                </a:gridCol>
                <a:gridCol w="493769">
                  <a:extLst>
                    <a:ext uri="{9D8B030D-6E8A-4147-A177-3AD203B41FA5}">
                      <a16:colId xmlns:a16="http://schemas.microsoft.com/office/drawing/2014/main" val="1254929508"/>
                    </a:ext>
                  </a:extLst>
                </a:gridCol>
                <a:gridCol w="493769">
                  <a:extLst>
                    <a:ext uri="{9D8B030D-6E8A-4147-A177-3AD203B41FA5}">
                      <a16:colId xmlns:a16="http://schemas.microsoft.com/office/drawing/2014/main" val="1317363666"/>
                    </a:ext>
                  </a:extLst>
                </a:gridCol>
              </a:tblGrid>
              <a:tr h="71279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        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</a:rPr>
                        <a:t>width              </a:t>
                      </a:r>
                    </a:p>
                    <a:p>
                      <a:pPr marL="0" marR="0" lvl="0" hangingPunct="0">
                        <a:lnSpc>
                          <a:spcPct val="2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</a:rPr>
                        <a:t>height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A2D7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en-US" sz="10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A2D7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en-US" sz="10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A2D7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endParaRPr lang="en-US" sz="10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A2D7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</a:rPr>
                        <a:t>16</a:t>
                      </a:r>
                      <a:endParaRPr lang="en-US" sz="10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A2D7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</a:rPr>
                        <a:t>32</a:t>
                      </a:r>
                      <a:endParaRPr lang="en-US" sz="10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A2D7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6899352"/>
                  </a:ext>
                </a:extLst>
              </a:tr>
              <a:tr h="31801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en-US" sz="10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A2D7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en-US" sz="10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en-US" sz="10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en-US" sz="105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en-US" sz="105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effectLst/>
                        </a:rPr>
                        <a:t>7</a:t>
                      </a:r>
                      <a:endParaRPr lang="en-US" sz="105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26581597"/>
                  </a:ext>
                </a:extLst>
              </a:tr>
              <a:tr h="28765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en-US" sz="10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A2D7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en-US" sz="10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</a:rPr>
                        <a:t>9</a:t>
                      </a:r>
                      <a:endParaRPr lang="en-US" sz="10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effectLst/>
                        </a:rPr>
                        <a:t>9</a:t>
                      </a:r>
                      <a:endParaRPr lang="en-US" sz="105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effectLst/>
                        </a:rPr>
                        <a:t>9</a:t>
                      </a:r>
                      <a:endParaRPr lang="en-US" sz="105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effectLst/>
                        </a:rPr>
                        <a:t>9</a:t>
                      </a:r>
                      <a:endParaRPr lang="en-US" sz="105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01064161"/>
                  </a:ext>
                </a:extLst>
              </a:tr>
              <a:tr h="30283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endParaRPr lang="en-US" sz="10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A2D7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en-US" sz="10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</a:rPr>
                        <a:t>9</a:t>
                      </a:r>
                      <a:endParaRPr lang="en-US" sz="10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</a:rPr>
                        <a:t>9</a:t>
                      </a:r>
                      <a:endParaRPr lang="en-US" sz="10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effectLst/>
                        </a:rPr>
                        <a:t>9</a:t>
                      </a:r>
                      <a:endParaRPr lang="en-US" sz="105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effectLst/>
                        </a:rPr>
                        <a:t>9</a:t>
                      </a:r>
                      <a:endParaRPr lang="en-US" sz="105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55208288"/>
                  </a:ext>
                </a:extLst>
              </a:tr>
              <a:tr h="34838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</a:rPr>
                        <a:t>16</a:t>
                      </a:r>
                      <a:endParaRPr lang="en-US" sz="10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A2D7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en-US" sz="105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</a:rPr>
                        <a:t>9</a:t>
                      </a:r>
                      <a:endParaRPr lang="en-US" sz="10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</a:rPr>
                        <a:t>9</a:t>
                      </a:r>
                      <a:endParaRPr lang="en-US" sz="10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</a:rPr>
                        <a:t>9</a:t>
                      </a:r>
                      <a:endParaRPr lang="en-US" sz="10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effectLst/>
                        </a:rPr>
                        <a:t>9</a:t>
                      </a:r>
                      <a:endParaRPr lang="en-US" sz="105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13552666"/>
                  </a:ext>
                </a:extLst>
              </a:tr>
              <a:tr h="37116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</a:rPr>
                        <a:t>32</a:t>
                      </a:r>
                      <a:endParaRPr lang="en-US" sz="10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A2D7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effectLst/>
                        </a:rPr>
                        <a:t>7</a:t>
                      </a:r>
                      <a:endParaRPr lang="en-US" sz="105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effectLst/>
                        </a:rPr>
                        <a:t>9</a:t>
                      </a:r>
                      <a:endParaRPr lang="en-US" sz="105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</a:rPr>
                        <a:t>9</a:t>
                      </a:r>
                      <a:endParaRPr lang="en-US" sz="10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</a:rPr>
                        <a:t>9</a:t>
                      </a:r>
                      <a:endParaRPr lang="en-US" sz="10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</a:rPr>
                        <a:t>9</a:t>
                      </a:r>
                      <a:endParaRPr lang="en-US" sz="10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53676219"/>
                  </a:ext>
                </a:extLst>
              </a:tr>
            </a:tbl>
          </a:graphicData>
        </a:graphic>
      </p:graphicFrame>
      <p:cxnSp>
        <p:nvCxnSpPr>
          <p:cNvPr id="9" name="Straight Connector 8"/>
          <p:cNvCxnSpPr/>
          <p:nvPr/>
        </p:nvCxnSpPr>
        <p:spPr bwMode="auto">
          <a:xfrm flipH="1" flipV="1">
            <a:off x="5076056" y="915566"/>
            <a:ext cx="1008112" cy="648072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1" name="Straight Connector 10"/>
          <p:cNvCxnSpPr/>
          <p:nvPr/>
        </p:nvCxnSpPr>
        <p:spPr bwMode="auto">
          <a:xfrm>
            <a:off x="5112060" y="1043337"/>
            <a:ext cx="936104" cy="66548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3" name="TextBox 12"/>
          <p:cNvSpPr txBox="1"/>
          <p:nvPr/>
        </p:nvSpPr>
        <p:spPr>
          <a:xfrm>
            <a:off x="5359572" y="771550"/>
            <a:ext cx="289154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dirty="0" smtClean="0"/>
              <a:t>Maximum </a:t>
            </a:r>
            <a:r>
              <a:rPr lang="en-US" sz="800" dirty="0" err="1" smtClean="0"/>
              <a:t>no.of</a:t>
            </a:r>
            <a:r>
              <a:rPr lang="en-US" sz="800" dirty="0" smtClean="0"/>
              <a:t> SSDs for different block sizes</a:t>
            </a:r>
            <a:endParaRPr lang="en-US" sz="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163" y="2938571"/>
            <a:ext cx="4504551" cy="97401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146663" y="4036649"/>
            <a:ext cx="335332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dirty="0" smtClean="0"/>
              <a:t>Fig 3: Example </a:t>
            </a:r>
            <a:r>
              <a:rPr lang="en-US" sz="800" dirty="0"/>
              <a:t>of </a:t>
            </a:r>
            <a:r>
              <a:rPr lang="en-US" sz="800" dirty="0" smtClean="0"/>
              <a:t>template pixel usage for a 32 × 4 block </a:t>
            </a:r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3770611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raunhofer HHI Master">
  <a:themeElements>
    <a:clrScheme name="Fraunhofer Farbpalette">
      <a:dk1>
        <a:srgbClr val="000000"/>
      </a:dk1>
      <a:lt1>
        <a:srgbClr val="FFFFFF"/>
      </a:lt1>
      <a:dk2>
        <a:srgbClr val="179C7D"/>
      </a:dk2>
      <a:lt2>
        <a:srgbClr val="A8AFAF"/>
      </a:lt2>
      <a:accent1>
        <a:srgbClr val="EB6A0A"/>
      </a:accent1>
      <a:accent2>
        <a:srgbClr val="006E92"/>
      </a:accent2>
      <a:accent3>
        <a:srgbClr val="25BAE2"/>
      </a:accent3>
      <a:accent4>
        <a:srgbClr val="B1C800"/>
      </a:accent4>
      <a:accent5>
        <a:srgbClr val="FEEFD6"/>
      </a:accent5>
      <a:accent6>
        <a:srgbClr val="E1E3E3"/>
      </a:accent6>
      <a:hlink>
        <a:srgbClr val="25BAE2"/>
      </a:hlink>
      <a:folHlink>
        <a:srgbClr val="B1C800"/>
      </a:folHlink>
    </a:clrScheme>
    <a:fontScheme name="Bullets">
      <a:majorFont>
        <a:latin typeface="Frutiger LT Com 45 Light"/>
        <a:ea typeface=""/>
        <a:cs typeface=""/>
      </a:majorFont>
      <a:minorFont>
        <a:latin typeface="Frutiger LT Com 55 Roman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40000"/>
          </a:spcAft>
          <a:buClrTx/>
          <a:buSzTx/>
          <a:buFont typeface="Wingdings" pitchFamily="2" charset="2"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utiger LT Com 55 Roman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40000"/>
          </a:spcAft>
          <a:buClrTx/>
          <a:buSzTx/>
          <a:buFont typeface="Wingdings" pitchFamily="2" charset="2"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utiger LT Com 55 Roman" pitchFamily="34" charset="0"/>
          </a:defRPr>
        </a:defPPr>
      </a:lstStyle>
    </a:lnDef>
  </a:objectDefaults>
  <a:extraClrSchemeLst>
    <a:extraClrScheme>
      <a:clrScheme name="Bullet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3">
        <a:dk1>
          <a:srgbClr val="000000"/>
        </a:dk1>
        <a:lt1>
          <a:srgbClr val="FFFFFF"/>
        </a:lt1>
        <a:dk2>
          <a:srgbClr val="000000"/>
        </a:dk2>
        <a:lt2>
          <a:srgbClr val="A8AFAF"/>
        </a:lt2>
        <a:accent1>
          <a:srgbClr val="00947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14">
        <a:dk1>
          <a:srgbClr val="000000"/>
        </a:dk1>
        <a:lt1>
          <a:srgbClr val="FFFFFF"/>
        </a:lt1>
        <a:dk2>
          <a:srgbClr val="000000"/>
        </a:dk2>
        <a:lt2>
          <a:srgbClr val="A8AFAF"/>
        </a:lt2>
        <a:accent1>
          <a:srgbClr val="009475"/>
        </a:accent1>
        <a:accent2>
          <a:srgbClr val="009475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008669"/>
        </a:accent6>
        <a:hlink>
          <a:srgbClr val="009475"/>
        </a:hlink>
        <a:folHlink>
          <a:srgbClr val="00947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15">
        <a:dk1>
          <a:srgbClr val="000000"/>
        </a:dk1>
        <a:lt1>
          <a:srgbClr val="FFFFFF"/>
        </a:lt1>
        <a:dk2>
          <a:srgbClr val="009475"/>
        </a:dk2>
        <a:lt2>
          <a:srgbClr val="A8AFAF"/>
        </a:lt2>
        <a:accent1>
          <a:srgbClr val="25BAE2"/>
        </a:accent1>
        <a:accent2>
          <a:srgbClr val="006E92"/>
        </a:accent2>
        <a:accent3>
          <a:srgbClr val="FFFFFF"/>
        </a:accent3>
        <a:accent4>
          <a:srgbClr val="000000"/>
        </a:accent4>
        <a:accent5>
          <a:srgbClr val="ACD9EE"/>
        </a:accent5>
        <a:accent6>
          <a:srgbClr val="006384"/>
        </a:accent6>
        <a:hlink>
          <a:srgbClr val="4C636F"/>
        </a:hlink>
        <a:folHlink>
          <a:srgbClr val="9E1C2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16">
        <a:dk1>
          <a:srgbClr val="000000"/>
        </a:dk1>
        <a:lt1>
          <a:srgbClr val="FFFFFF"/>
        </a:lt1>
        <a:dk2>
          <a:srgbClr val="009475"/>
        </a:dk2>
        <a:lt2>
          <a:srgbClr val="25BAE2"/>
        </a:lt2>
        <a:accent1>
          <a:srgbClr val="009475"/>
        </a:accent1>
        <a:accent2>
          <a:srgbClr val="006E92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006384"/>
        </a:accent6>
        <a:hlink>
          <a:srgbClr val="4C636F"/>
        </a:hlink>
        <a:folHlink>
          <a:srgbClr val="9E1C2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">
  <a:themeElements>
    <a:clrScheme name="Fraunhofer Farbpalette">
      <a:dk1>
        <a:srgbClr val="000000"/>
      </a:dk1>
      <a:lt1>
        <a:srgbClr val="FFFFFF"/>
      </a:lt1>
      <a:dk2>
        <a:srgbClr val="179C7D"/>
      </a:dk2>
      <a:lt2>
        <a:srgbClr val="A8AFAF"/>
      </a:lt2>
      <a:accent1>
        <a:srgbClr val="EB6A0A"/>
      </a:accent1>
      <a:accent2>
        <a:srgbClr val="006E92"/>
      </a:accent2>
      <a:accent3>
        <a:srgbClr val="25BAE2"/>
      </a:accent3>
      <a:accent4>
        <a:srgbClr val="B1C800"/>
      </a:accent4>
      <a:accent5>
        <a:srgbClr val="FEEFD6"/>
      </a:accent5>
      <a:accent6>
        <a:srgbClr val="E1E3E3"/>
      </a:accent6>
      <a:hlink>
        <a:srgbClr val="25BAE2"/>
      </a:hlink>
      <a:folHlink>
        <a:srgbClr val="B1C8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P10_140328_ppt_Master_Ins_de_4zu3</Template>
  <TotalTime>0</TotalTime>
  <Words>1392</Words>
  <Application>Microsoft Office PowerPoint</Application>
  <PresentationFormat>On-screen Show (16:9)</PresentationFormat>
  <Paragraphs>418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1" baseType="lpstr">
      <vt:lpstr>Times New Roman</vt:lpstr>
      <vt:lpstr>Cambria Math</vt:lpstr>
      <vt:lpstr>Arial</vt:lpstr>
      <vt:lpstr>Symbol</vt:lpstr>
      <vt:lpstr>Frutiger LT Com 45 Light</vt:lpstr>
      <vt:lpstr>Frutiger LT Com 55 Roman</vt:lpstr>
      <vt:lpstr>Wingdings</vt:lpstr>
      <vt:lpstr>Bell MT</vt:lpstr>
      <vt:lpstr>Fraunhofer HHI Master</vt:lpstr>
      <vt:lpstr>Intra region-based  template matching</vt:lpstr>
      <vt:lpstr>Intra RTM: Improvements towards HW requirements</vt:lpstr>
      <vt:lpstr>Intra RTM: Improvements towards HW requirements</vt:lpstr>
      <vt:lpstr>Results RTM vs. VTM without CPR</vt:lpstr>
      <vt:lpstr>Results RTM vs. VTM with CPR</vt:lpstr>
      <vt:lpstr>Memory requirement</vt:lpstr>
      <vt:lpstr>Search area size for different regions</vt:lpstr>
      <vt:lpstr>Max. Number of comparisons during template matching search</vt:lpstr>
      <vt:lpstr>Template </vt:lpstr>
      <vt:lpstr>Encoder estimation</vt:lpstr>
      <vt:lpstr>Intra RTM for chroma samples</vt:lpstr>
      <vt:lpstr>Signaling </vt:lpstr>
    </vt:vector>
  </TitlesOfParts>
  <Company>Fraunhofer - Heinrich-Hertz-Institute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Titel mit logo/Titel durch Klicken hinzufügen</dc:title>
  <dc:creator>Fraunhofer HHI</dc:creator>
  <cp:lastModifiedBy>Venugopal, Gayathri</cp:lastModifiedBy>
  <cp:revision>826</cp:revision>
  <cp:lastPrinted>2017-09-14T13:28:23Z</cp:lastPrinted>
  <dcterms:created xsi:type="dcterms:W3CDTF">2016-03-16T10:16:45Z</dcterms:created>
  <dcterms:modified xsi:type="dcterms:W3CDTF">2018-10-04T12:32:50Z</dcterms:modified>
</cp:coreProperties>
</file>

<file path=userCustomization/customUI.xml><?xml version="1.0" encoding="utf-8"?>
<mso:customUI xmlns:doc="http://schemas.microsoft.com/office/2006/01/customui/currentDocument" xmlns:mso="http://schemas.microsoft.com/office/2006/01/customui">
  <mso:ribbon>
    <mso:qat>
      <mso:documentControls>
        <mso:separator idQ="doc:sep1" visible="true"/>
        <mso:control idQ="mso:SlideLayoutGallery" visible="true"/>
      </mso:documentControls>
    </mso:qat>
  </mso:ribbon>
</mso:customUI>
</file>