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 bookmarkIdSeed="3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85" r:id="rId2"/>
    <p:sldId id="289" r:id="rId3"/>
    <p:sldId id="290" r:id="rId4"/>
    <p:sldId id="291" r:id="rId5"/>
    <p:sldId id="292" r:id="rId6"/>
    <p:sldId id="293" r:id="rId7"/>
    <p:sldId id="286" r:id="rId8"/>
  </p:sldIdLst>
  <p:sldSz cx="9144000" cy="6858000" type="screen4x3"/>
  <p:notesSz cx="6858000" cy="9144000"/>
  <p:custShowLst>
    <p:custShow name="재구성한 쇼 1" id="0">
      <p:sldLst/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28A0"/>
    <a:srgbClr val="044EA2"/>
    <a:srgbClr val="007A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6" autoAdjust="0"/>
    <p:restoredTop sz="94541"/>
  </p:normalViewPr>
  <p:slideViewPr>
    <p:cSldViewPr snapToGrid="0" snapToObjects="1">
      <p:cViewPr varScale="1">
        <p:scale>
          <a:sx n="83" d="100"/>
          <a:sy n="83" d="100"/>
        </p:scale>
        <p:origin x="159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68882-EA00-4941-ABE8-F6847D83E885}" type="datetimeFigureOut">
              <a:rPr kumimoji="1" lang="ko-KR" altLang="en-US" smtClean="0"/>
              <a:t>2018-10-07</a:t>
            </a:fld>
            <a:endParaRPr kumimoji="1"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38553-8836-B24B-B2B1-A3512CBA3C9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1191885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872DE-9A43-4C78-B019-274462DF4195}" type="datetimeFigureOut">
              <a:rPr lang="ko-KR" altLang="en-US" smtClean="0"/>
              <a:t>2018-10-07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86427-EA13-4CA8-A136-C9881F9A73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6558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35626" y="3645709"/>
            <a:ext cx="3508373" cy="18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9912" y="3946974"/>
            <a:ext cx="3396109" cy="17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684" y="529213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4993823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4927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1" y="6553396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5"/>
              </a:buBlip>
              <a:defRPr lang="ko-KR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9750" indent="-179388">
              <a:defRPr sz="1600">
                <a:latin typeface="+mn-lt"/>
              </a:defRPr>
            </a:lvl2pPr>
            <a:lvl3pPr marL="809625" indent="-179388">
              <a:defRPr sz="1400">
                <a:latin typeface="+mn-lt"/>
              </a:defRPr>
            </a:lvl3pPr>
            <a:lvl4pPr marL="1079500" indent="-179388">
              <a:defRPr sz="1200">
                <a:latin typeface="+mn-lt"/>
              </a:defRPr>
            </a:lvl4pPr>
            <a:lvl5pPr marL="1341438" indent="-179388">
              <a:defRPr sz="1100">
                <a:latin typeface="+mn-lt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56929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 userDrawn="1"/>
        </p:nvSpPr>
        <p:spPr>
          <a:xfrm>
            <a:off x="3835400" y="0"/>
            <a:ext cx="53086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8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I:\YISSUE\삼성\그래픽 모티브\아이콘\브랜딩4-1(아이콘)-1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61" y="2175459"/>
            <a:ext cx="2915328" cy="351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I:\YISSUE\삼성\그래픽 모티브\아이콘\브랜딩4-1(아이콘)-16.pn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"/>
          <a:stretch/>
        </p:blipFill>
        <p:spPr bwMode="auto">
          <a:xfrm>
            <a:off x="3835400" y="-2"/>
            <a:ext cx="53086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8" name="직선 연결선 67"/>
          <p:cNvCxnSpPr/>
          <p:nvPr userDrawn="1"/>
        </p:nvCxnSpPr>
        <p:spPr>
          <a:xfrm>
            <a:off x="0" y="1417973"/>
            <a:ext cx="23431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4" y="6553396"/>
            <a:ext cx="1597018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623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75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2" r:id="rId2"/>
    <p:sldLayoutId id="214748367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+mj-ea"/>
          <a:ea typeface="+mj-ea"/>
          <a:cs typeface="Noto Sans CJK KR" charset="-127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Noto Sans CJK KR" charset="-127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Noto Sans CJK KR" charset="-127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Noto Sans CJK KR" charset="-127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Noto Sans CJK KR" charset="-127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Noto Sans CJK KR" charset="-127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567528" y="4518202"/>
            <a:ext cx="8299381" cy="520363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kumimoji="1" lang="ko-KR" altLang="en-US" sz="3300" b="1" i="0" kern="12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  <a:cs typeface="Exo 2" charset="0"/>
              </a:defRPr>
            </a:lvl1pPr>
          </a:lstStyle>
          <a:p>
            <a:r>
              <a:rPr lang="en-US" sz="2800" dirty="0" smtClean="0">
                <a:latin typeface="+mn-lt"/>
              </a:rPr>
              <a:t>(JVET-L0060) CE6-related</a:t>
            </a:r>
            <a:r>
              <a:rPr lang="en-US" sz="2800" dirty="0">
                <a:latin typeface="+mn-lt"/>
              </a:rPr>
              <a:t>: Unified matrix for transform</a:t>
            </a:r>
          </a:p>
        </p:txBody>
      </p:sp>
      <p:sp>
        <p:nvSpPr>
          <p:cNvPr id="5" name="부제 2"/>
          <p:cNvSpPr txBox="1">
            <a:spLocks/>
          </p:cNvSpPr>
          <p:nvPr/>
        </p:nvSpPr>
        <p:spPr>
          <a:xfrm>
            <a:off x="567528" y="5130118"/>
            <a:ext cx="2647950" cy="73635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ko-KR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Kiho Choi</a:t>
            </a:r>
          </a:p>
          <a:p>
            <a:pPr marL="0" indent="0">
              <a:buNone/>
            </a:pPr>
            <a:r>
              <a:rPr kumimoji="1" lang="en-US" altLang="ko-KR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Samsung Electronics</a:t>
            </a:r>
            <a:endParaRPr kumimoji="1" lang="ko-KR" altLang="en-US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59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2000" dirty="0" smtClean="0"/>
              <a:t>Identified issues in VTM MTS</a:t>
            </a:r>
          </a:p>
          <a:p>
            <a:pPr lvl="1"/>
            <a:r>
              <a:rPr lang="en-US" altLang="ko-KR" sz="1800" dirty="0" smtClean="0"/>
              <a:t>The total number of kernel matrix for transform</a:t>
            </a:r>
          </a:p>
          <a:p>
            <a:pPr lvl="1"/>
            <a:r>
              <a:rPr lang="en-US" altLang="ko-KR" sz="1800" dirty="0" smtClean="0">
                <a:latin typeface="+mn-lt"/>
              </a:rPr>
              <a:t>10-bit representation of coefficient</a:t>
            </a:r>
          </a:p>
          <a:p>
            <a:pPr lvl="1"/>
            <a:endParaRPr lang="en-US" altLang="ko-KR" sz="1800" dirty="0"/>
          </a:p>
          <a:p>
            <a:pPr lvl="1"/>
            <a:endParaRPr lang="en-US" altLang="ko-KR" sz="1800" dirty="0" smtClean="0">
              <a:latin typeface="+mn-lt"/>
            </a:endParaRPr>
          </a:p>
          <a:p>
            <a:pPr lvl="1"/>
            <a:endParaRPr lang="en-US" altLang="ko-KR" sz="1800" dirty="0"/>
          </a:p>
          <a:p>
            <a:pPr lvl="1"/>
            <a:endParaRPr lang="en-US" altLang="ko-KR" sz="1800" dirty="0" smtClean="0">
              <a:latin typeface="+mn-lt"/>
            </a:endParaRPr>
          </a:p>
          <a:p>
            <a:pPr lvl="1"/>
            <a:endParaRPr lang="en-US" altLang="ko-KR" sz="1800" dirty="0"/>
          </a:p>
          <a:p>
            <a:r>
              <a:rPr lang="en-US" altLang="ko-KR" sz="2000" dirty="0" smtClean="0">
                <a:latin typeface="+mn-lt"/>
              </a:rPr>
              <a:t>Proposed method </a:t>
            </a:r>
          </a:p>
          <a:p>
            <a:pPr lvl="1"/>
            <a:r>
              <a:rPr lang="en-US" altLang="ko-KR" sz="1800" dirty="0" smtClean="0"/>
              <a:t>Using a 64x64 matrix only that consists of coefficients based on 8-bit representation for all transform kernels</a:t>
            </a:r>
          </a:p>
          <a:p>
            <a:pPr lvl="1"/>
            <a:r>
              <a:rPr lang="en-US" altLang="ko-KR" sz="1800" dirty="0" smtClean="0"/>
              <a:t>COT structure with a 64x64 matrix based on 8-bit representation </a:t>
            </a:r>
          </a:p>
          <a:p>
            <a:pPr lvl="1"/>
            <a:endParaRPr lang="en-US" altLang="ko-KR" sz="1800" dirty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 marL="360362" lvl="1" indent="0">
              <a:buNone/>
            </a:pPr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lt"/>
              </a:rPr>
              <a:t>Motivation</a:t>
            </a:r>
            <a:endParaRPr lang="ko-KR" altLang="en-US" dirty="0">
              <a:latin typeface="+mn-lt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845157"/>
              </p:ext>
            </p:extLst>
          </p:nvPr>
        </p:nvGraphicFramePr>
        <p:xfrm>
          <a:off x="774700" y="1980087"/>
          <a:ext cx="7854949" cy="975360"/>
        </p:xfrm>
        <a:graphic>
          <a:graphicData uri="http://schemas.openxmlformats.org/drawingml/2006/table">
            <a:tbl>
              <a:tblPr firstRow="1" firstCol="1" bandRow="1"/>
              <a:tblGrid>
                <a:gridCol w="1397000"/>
                <a:gridCol w="1421606"/>
                <a:gridCol w="2700338"/>
                <a:gridCol w="2336005"/>
              </a:tblGrid>
              <a:tr h="1889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MTS usage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Supported block size for Luma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Coefficient representation 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9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DCT2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X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4x4 - 64x64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10-bit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9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DCT8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O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4x4 - 32x32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10-bit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9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DST7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O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4x4 - 32x32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10-bit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8021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hangingPunct="0"/>
            <a:r>
              <a:rPr lang="en-CA" altLang="ko-KR" dirty="0" smtClean="0"/>
              <a:t>DCT2 </a:t>
            </a:r>
            <a:r>
              <a:rPr lang="en-CA" altLang="ko-KR" dirty="0"/>
              <a:t>can be derived by sampling </a:t>
            </a:r>
            <a:r>
              <a:rPr lang="en-US" altLang="ko-KR" dirty="0"/>
              <a:t>a subset of coefficients in the matrix as follows:</a:t>
            </a:r>
            <a:endParaRPr lang="ko-KR" altLang="ko-KR" dirty="0"/>
          </a:p>
          <a:p>
            <a:pPr lvl="2" hangingPunct="0"/>
            <a:r>
              <a:rPr lang="en-US" altLang="ko-KR" dirty="0"/>
              <a:t>DCT2_</a:t>
            </a:r>
            <a:r>
              <a:rPr lang="en-US" altLang="ko-KR" i="1" dirty="0"/>
              <a:t>N</a:t>
            </a:r>
            <a:r>
              <a:rPr lang="en-US" altLang="ko-KR" dirty="0"/>
              <a:t>x</a:t>
            </a:r>
            <a:r>
              <a:rPr lang="en-US" altLang="ko-KR" i="1" dirty="0"/>
              <a:t>N</a:t>
            </a:r>
            <a:r>
              <a:rPr lang="en-US" altLang="ko-KR" dirty="0"/>
              <a:t>[</a:t>
            </a:r>
            <a:r>
              <a:rPr lang="en-US" altLang="ko-KR" i="1" dirty="0"/>
              <a:t>l, k</a:t>
            </a:r>
            <a:r>
              <a:rPr lang="en-US" altLang="ko-KR" dirty="0"/>
              <a:t>] =</a:t>
            </a:r>
            <a:r>
              <a:rPr lang="en-US" altLang="ko-KR" dirty="0">
                <a:solidFill>
                  <a:srgbClr val="FF0000"/>
                </a:solidFill>
              </a:rPr>
              <a:t> matrix_64x64[</a:t>
            </a:r>
            <a:r>
              <a:rPr lang="en-US" altLang="ko-KR" i="1" dirty="0">
                <a:solidFill>
                  <a:srgbClr val="FF0000"/>
                </a:solidFill>
              </a:rPr>
              <a:t>l, </a:t>
            </a:r>
            <a:r>
              <a:rPr lang="en-US" altLang="ko-KR" dirty="0">
                <a:solidFill>
                  <a:srgbClr val="FF0000"/>
                </a:solidFill>
              </a:rPr>
              <a:t>2</a:t>
            </a:r>
            <a:r>
              <a:rPr lang="en-US" altLang="ko-KR" baseline="30000" dirty="0">
                <a:solidFill>
                  <a:srgbClr val="FF0000"/>
                </a:solidFill>
              </a:rPr>
              <a:t>(6- log</a:t>
            </a:r>
            <a:r>
              <a:rPr lang="en-US" altLang="ko-KR" baseline="-25000" dirty="0">
                <a:solidFill>
                  <a:srgbClr val="FF0000"/>
                </a:solidFill>
              </a:rPr>
              <a:t>2</a:t>
            </a:r>
            <a:r>
              <a:rPr lang="en-US" altLang="ko-KR" i="1" baseline="30000" dirty="0">
                <a:solidFill>
                  <a:srgbClr val="FF0000"/>
                </a:solidFill>
              </a:rPr>
              <a:t>N</a:t>
            </a:r>
            <a:r>
              <a:rPr lang="en-US" altLang="ko-KR" baseline="30000" dirty="0">
                <a:solidFill>
                  <a:srgbClr val="FF0000"/>
                </a:solidFill>
              </a:rPr>
              <a:t>)</a:t>
            </a:r>
            <a:r>
              <a:rPr lang="en-US" altLang="ko-KR" i="1" dirty="0">
                <a:solidFill>
                  <a:srgbClr val="FF0000"/>
                </a:solidFill>
              </a:rPr>
              <a:t> *k</a:t>
            </a:r>
            <a:r>
              <a:rPr lang="en-US" altLang="ko-KR" dirty="0">
                <a:solidFill>
                  <a:srgbClr val="FF0000"/>
                </a:solidFill>
              </a:rPr>
              <a:t>]</a:t>
            </a:r>
            <a:endParaRPr lang="ko-KR" altLang="ko-KR" dirty="0">
              <a:solidFill>
                <a:srgbClr val="FF0000"/>
              </a:solidFill>
            </a:endParaRPr>
          </a:p>
          <a:p>
            <a:pPr lvl="2" hangingPunct="0"/>
            <a:r>
              <a:rPr lang="en-US" altLang="ko-KR" dirty="0"/>
              <a:t>where DCT2_</a:t>
            </a:r>
            <a:r>
              <a:rPr lang="en-US" altLang="ko-KR" i="1" dirty="0"/>
              <a:t>N</a:t>
            </a:r>
            <a:r>
              <a:rPr lang="en-US" altLang="ko-KR" dirty="0"/>
              <a:t>x</a:t>
            </a:r>
            <a:r>
              <a:rPr lang="en-US" altLang="ko-KR" i="1" dirty="0"/>
              <a:t>N</a:t>
            </a:r>
            <a:r>
              <a:rPr lang="en-US" altLang="ko-KR" dirty="0"/>
              <a:t>[</a:t>
            </a:r>
            <a:r>
              <a:rPr lang="en-US" altLang="ko-KR" i="1" dirty="0"/>
              <a:t>l, k</a:t>
            </a:r>
            <a:r>
              <a:rPr lang="en-US" altLang="ko-KR" dirty="0"/>
              <a:t>] represents the </a:t>
            </a:r>
            <a:r>
              <a:rPr lang="en-US" altLang="ko-KR" i="1" dirty="0"/>
              <a:t>l</a:t>
            </a:r>
            <a:r>
              <a:rPr lang="en-US" altLang="ko-KR" dirty="0"/>
              <a:t>-</a:t>
            </a:r>
            <a:r>
              <a:rPr lang="en-US" altLang="ko-KR" dirty="0" err="1"/>
              <a:t>th</a:t>
            </a:r>
            <a:r>
              <a:rPr lang="en-US" altLang="ko-KR" dirty="0"/>
              <a:t> element of the </a:t>
            </a:r>
            <a:r>
              <a:rPr lang="en-US" altLang="ko-KR" i="1" dirty="0"/>
              <a:t>k</a:t>
            </a:r>
            <a:r>
              <a:rPr lang="en-US" altLang="ko-KR" dirty="0"/>
              <a:t>-</a:t>
            </a:r>
            <a:r>
              <a:rPr lang="en-US" altLang="ko-KR" dirty="0" err="1"/>
              <a:t>th</a:t>
            </a:r>
            <a:r>
              <a:rPr lang="en-US" altLang="ko-KR" dirty="0"/>
              <a:t> basis vector of DCT-2 for </a:t>
            </a:r>
            <a:r>
              <a:rPr lang="en-US" altLang="ko-KR" i="1" dirty="0" err="1"/>
              <a:t>N</a:t>
            </a:r>
            <a:r>
              <a:rPr lang="en-US" altLang="ko-KR" dirty="0" err="1"/>
              <a:t>x</a:t>
            </a:r>
            <a:r>
              <a:rPr lang="en-US" altLang="ko-KR" i="1" dirty="0" err="1"/>
              <a:t>N</a:t>
            </a:r>
            <a:r>
              <a:rPr lang="en-US" altLang="ko-KR" dirty="0"/>
              <a:t> matrix and </a:t>
            </a:r>
            <a:r>
              <a:rPr lang="en-US" altLang="ko-KR" i="1" dirty="0"/>
              <a:t>N</a:t>
            </a:r>
            <a:r>
              <a:rPr lang="en-US" altLang="ko-KR" dirty="0"/>
              <a:t> is a size of matrix from 64 to 2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pPr lvl="2" hangingPunct="0"/>
            <a:endParaRPr lang="ko-KR" altLang="ko-KR" dirty="0"/>
          </a:p>
          <a:p>
            <a:pPr hangingPunct="0"/>
            <a:r>
              <a:rPr lang="en-CA" altLang="ko-KR" dirty="0"/>
              <a:t>DCT8 can be derived by sampling </a:t>
            </a:r>
            <a:r>
              <a:rPr lang="en-US" altLang="ko-KR" dirty="0"/>
              <a:t>a subset of coefficients in the matrix as follows:</a:t>
            </a:r>
            <a:endParaRPr lang="ko-KR" altLang="ko-KR" dirty="0"/>
          </a:p>
          <a:p>
            <a:pPr lvl="2" hangingPunct="0"/>
            <a:r>
              <a:rPr lang="en-US" altLang="ko-KR" dirty="0"/>
              <a:t>DCT8_</a:t>
            </a:r>
            <a:r>
              <a:rPr lang="en-US" altLang="ko-KR" i="1" dirty="0"/>
              <a:t>N</a:t>
            </a:r>
            <a:r>
              <a:rPr lang="en-US" altLang="ko-KR" dirty="0"/>
              <a:t>x</a:t>
            </a:r>
            <a:r>
              <a:rPr lang="en-US" altLang="ko-KR" i="1" dirty="0"/>
              <a:t>N</a:t>
            </a:r>
            <a:r>
              <a:rPr lang="en-US" altLang="ko-KR" dirty="0"/>
              <a:t>[</a:t>
            </a:r>
            <a:r>
              <a:rPr lang="en-US" altLang="ko-KR" i="1" dirty="0"/>
              <a:t>l, k</a:t>
            </a:r>
            <a:r>
              <a:rPr lang="en-US" altLang="ko-KR" dirty="0"/>
              <a:t>] = </a:t>
            </a:r>
            <a:r>
              <a:rPr lang="en-US" altLang="ko-KR" dirty="0">
                <a:solidFill>
                  <a:srgbClr val="FF0000"/>
                </a:solidFill>
              </a:rPr>
              <a:t>matrix_64x64[</a:t>
            </a:r>
            <a:r>
              <a:rPr lang="en-US" altLang="ko-KR" i="1" dirty="0">
                <a:solidFill>
                  <a:srgbClr val="FF0000"/>
                </a:solidFill>
              </a:rPr>
              <a:t>l, </a:t>
            </a:r>
            <a:r>
              <a:rPr lang="en-US" altLang="ko-KR" dirty="0">
                <a:solidFill>
                  <a:srgbClr val="FF0000"/>
                </a:solidFill>
              </a:rPr>
              <a:t>2</a:t>
            </a:r>
            <a:r>
              <a:rPr lang="en-US" altLang="ko-KR" baseline="30000" dirty="0">
                <a:solidFill>
                  <a:srgbClr val="FF0000"/>
                </a:solidFill>
              </a:rPr>
              <a:t>(6- log</a:t>
            </a:r>
            <a:r>
              <a:rPr lang="en-US" altLang="ko-KR" baseline="-25000" dirty="0">
                <a:solidFill>
                  <a:srgbClr val="FF0000"/>
                </a:solidFill>
              </a:rPr>
              <a:t>2</a:t>
            </a:r>
            <a:r>
              <a:rPr lang="en-US" altLang="ko-KR" i="1" baseline="30000" dirty="0">
                <a:solidFill>
                  <a:srgbClr val="FF0000"/>
                </a:solidFill>
              </a:rPr>
              <a:t>N</a:t>
            </a:r>
            <a:r>
              <a:rPr lang="en-US" altLang="ko-KR" baseline="30000" dirty="0">
                <a:solidFill>
                  <a:srgbClr val="FF0000"/>
                </a:solidFill>
              </a:rPr>
              <a:t>)</a:t>
            </a:r>
            <a:r>
              <a:rPr lang="en-US" altLang="ko-KR" i="1" dirty="0">
                <a:solidFill>
                  <a:srgbClr val="FF0000"/>
                </a:solidFill>
              </a:rPr>
              <a:t> *k +</a:t>
            </a:r>
            <a:r>
              <a:rPr lang="en-US" altLang="ko-KR" dirty="0">
                <a:solidFill>
                  <a:srgbClr val="FF0000"/>
                </a:solidFill>
              </a:rPr>
              <a:t>2</a:t>
            </a:r>
            <a:r>
              <a:rPr lang="en-US" altLang="ko-KR" baseline="30000" dirty="0">
                <a:solidFill>
                  <a:srgbClr val="FF0000"/>
                </a:solidFill>
              </a:rPr>
              <a:t>(5 - log</a:t>
            </a:r>
            <a:r>
              <a:rPr lang="en-US" altLang="ko-KR" baseline="-25000" dirty="0">
                <a:solidFill>
                  <a:srgbClr val="FF0000"/>
                </a:solidFill>
              </a:rPr>
              <a:t>2</a:t>
            </a:r>
            <a:r>
              <a:rPr lang="en-US" altLang="ko-KR" i="1" baseline="30000" dirty="0">
                <a:solidFill>
                  <a:srgbClr val="FF0000"/>
                </a:solidFill>
              </a:rPr>
              <a:t>N</a:t>
            </a:r>
            <a:r>
              <a:rPr lang="en-US" altLang="ko-KR" baseline="30000" dirty="0">
                <a:solidFill>
                  <a:srgbClr val="FF0000"/>
                </a:solidFill>
              </a:rPr>
              <a:t>)</a:t>
            </a:r>
            <a:r>
              <a:rPr lang="en-US" altLang="ko-KR" dirty="0">
                <a:solidFill>
                  <a:srgbClr val="FF0000"/>
                </a:solidFill>
              </a:rPr>
              <a:t>]</a:t>
            </a:r>
            <a:endParaRPr lang="ko-KR" altLang="ko-KR" dirty="0">
              <a:solidFill>
                <a:srgbClr val="FF0000"/>
              </a:solidFill>
            </a:endParaRPr>
          </a:p>
          <a:p>
            <a:pPr lvl="2" hangingPunct="0"/>
            <a:r>
              <a:rPr lang="en-US" altLang="ko-KR" dirty="0"/>
              <a:t>where DCT8_</a:t>
            </a:r>
            <a:r>
              <a:rPr lang="en-US" altLang="ko-KR" i="1" dirty="0"/>
              <a:t>N</a:t>
            </a:r>
            <a:r>
              <a:rPr lang="en-US" altLang="ko-KR" dirty="0"/>
              <a:t>x</a:t>
            </a:r>
            <a:r>
              <a:rPr lang="en-US" altLang="ko-KR" i="1" dirty="0"/>
              <a:t>N</a:t>
            </a:r>
            <a:r>
              <a:rPr lang="en-US" altLang="ko-KR" dirty="0"/>
              <a:t>[</a:t>
            </a:r>
            <a:r>
              <a:rPr lang="en-US" altLang="ko-KR" i="1" dirty="0"/>
              <a:t>l, k</a:t>
            </a:r>
            <a:r>
              <a:rPr lang="en-US" altLang="ko-KR" dirty="0"/>
              <a:t>] represents the </a:t>
            </a:r>
            <a:r>
              <a:rPr lang="en-US" altLang="ko-KR" i="1" dirty="0"/>
              <a:t>l</a:t>
            </a:r>
            <a:r>
              <a:rPr lang="en-US" altLang="ko-KR" dirty="0"/>
              <a:t>-</a:t>
            </a:r>
            <a:r>
              <a:rPr lang="en-US" altLang="ko-KR" dirty="0" err="1"/>
              <a:t>th</a:t>
            </a:r>
            <a:r>
              <a:rPr lang="en-US" altLang="ko-KR" dirty="0"/>
              <a:t> element of the </a:t>
            </a:r>
            <a:r>
              <a:rPr lang="en-US" altLang="ko-KR" i="1" dirty="0"/>
              <a:t>k</a:t>
            </a:r>
            <a:r>
              <a:rPr lang="en-US" altLang="ko-KR" dirty="0"/>
              <a:t>-</a:t>
            </a:r>
            <a:r>
              <a:rPr lang="en-US" altLang="ko-KR" dirty="0" err="1"/>
              <a:t>th</a:t>
            </a:r>
            <a:r>
              <a:rPr lang="en-US" altLang="ko-KR" dirty="0"/>
              <a:t> basis vector of DCT-8 for </a:t>
            </a:r>
            <a:r>
              <a:rPr lang="en-US" altLang="ko-KR" i="1" dirty="0" err="1"/>
              <a:t>N</a:t>
            </a:r>
            <a:r>
              <a:rPr lang="en-US" altLang="ko-KR" dirty="0" err="1"/>
              <a:t>x</a:t>
            </a:r>
            <a:r>
              <a:rPr lang="en-US" altLang="ko-KR" i="1" dirty="0" err="1"/>
              <a:t>N</a:t>
            </a:r>
            <a:r>
              <a:rPr lang="en-US" altLang="ko-KR" dirty="0"/>
              <a:t> matrix and </a:t>
            </a:r>
            <a:r>
              <a:rPr lang="en-US" altLang="ko-KR" i="1" dirty="0"/>
              <a:t>N</a:t>
            </a:r>
            <a:r>
              <a:rPr lang="en-US" altLang="ko-KR" dirty="0"/>
              <a:t> is a size of matrix from 32 to 4.</a:t>
            </a:r>
            <a:endParaRPr lang="ko-KR" altLang="ko-KR" dirty="0"/>
          </a:p>
          <a:p>
            <a:pPr marL="0" indent="0" hangingPunct="0">
              <a:buNone/>
            </a:pPr>
            <a:endParaRPr lang="ko-KR" altLang="ko-KR" dirty="0"/>
          </a:p>
          <a:p>
            <a:pPr hangingPunct="0"/>
            <a:r>
              <a:rPr lang="en-CA" altLang="ko-KR" dirty="0" smtClean="0"/>
              <a:t>DST7 </a:t>
            </a:r>
            <a:r>
              <a:rPr lang="en-CA" altLang="ko-KR" dirty="0"/>
              <a:t>can be derived by sampling </a:t>
            </a:r>
            <a:r>
              <a:rPr lang="en-US" altLang="ko-KR" dirty="0"/>
              <a:t>a subset of coefficients in the matrix as follows:</a:t>
            </a:r>
            <a:endParaRPr lang="ko-KR" altLang="ko-KR" dirty="0"/>
          </a:p>
          <a:p>
            <a:pPr lvl="2" hangingPunct="0"/>
            <a:r>
              <a:rPr lang="en-US" altLang="ko-KR" dirty="0" smtClean="0"/>
              <a:t>DST7_</a:t>
            </a:r>
            <a:r>
              <a:rPr lang="en-US" altLang="ko-KR" i="1" dirty="0" smtClean="0"/>
              <a:t>N</a:t>
            </a:r>
            <a:r>
              <a:rPr lang="en-US" altLang="ko-KR" dirty="0" smtClean="0"/>
              <a:t>x</a:t>
            </a:r>
            <a:r>
              <a:rPr lang="en-US" altLang="ko-KR" i="1" dirty="0" smtClean="0"/>
              <a:t>N</a:t>
            </a:r>
            <a:r>
              <a:rPr lang="en-US" altLang="ko-KR" dirty="0" smtClean="0"/>
              <a:t>[</a:t>
            </a:r>
            <a:r>
              <a:rPr lang="en-US" altLang="ko-KR" i="1" dirty="0" smtClean="0"/>
              <a:t>l</a:t>
            </a:r>
            <a:r>
              <a:rPr lang="en-US" altLang="ko-KR" i="1" dirty="0"/>
              <a:t>, k</a:t>
            </a:r>
            <a:r>
              <a:rPr lang="en-US" altLang="ko-KR" dirty="0"/>
              <a:t>] = (-1)^k * DCT8_</a:t>
            </a:r>
            <a:r>
              <a:rPr lang="en-US" altLang="ko-KR" i="1" dirty="0"/>
              <a:t>N</a:t>
            </a:r>
            <a:r>
              <a:rPr lang="en-US" altLang="ko-KR" dirty="0"/>
              <a:t>x</a:t>
            </a:r>
            <a:r>
              <a:rPr lang="en-US" altLang="ko-KR" i="1" dirty="0"/>
              <a:t>N</a:t>
            </a:r>
            <a:r>
              <a:rPr lang="en-US" altLang="ko-KR" dirty="0"/>
              <a:t>[</a:t>
            </a:r>
            <a:r>
              <a:rPr lang="en-US" altLang="ko-KR" i="1" dirty="0"/>
              <a:t>N</a:t>
            </a:r>
            <a:r>
              <a:rPr lang="en-US" altLang="ko-KR" dirty="0"/>
              <a:t> – </a:t>
            </a:r>
            <a:r>
              <a:rPr lang="en-US" altLang="ko-KR" i="1" dirty="0"/>
              <a:t>l - </a:t>
            </a:r>
            <a:r>
              <a:rPr lang="en-US" altLang="ko-KR" dirty="0"/>
              <a:t>1</a:t>
            </a:r>
            <a:r>
              <a:rPr lang="en-US" altLang="ko-KR" i="1" dirty="0"/>
              <a:t>, k</a:t>
            </a:r>
            <a:r>
              <a:rPr lang="en-US" altLang="ko-KR" dirty="0"/>
              <a:t>]</a:t>
            </a:r>
            <a:endParaRPr lang="ko-KR" altLang="ko-KR" dirty="0"/>
          </a:p>
          <a:p>
            <a:pPr lvl="2" hangingPunct="0"/>
            <a:r>
              <a:rPr lang="en-US" altLang="ko-KR" dirty="0" smtClean="0"/>
              <a:t>DST7_</a:t>
            </a:r>
            <a:r>
              <a:rPr lang="en-US" altLang="ko-KR" i="1" dirty="0" smtClean="0"/>
              <a:t>N</a:t>
            </a:r>
            <a:r>
              <a:rPr lang="en-US" altLang="ko-KR" dirty="0" smtClean="0"/>
              <a:t>x</a:t>
            </a:r>
            <a:r>
              <a:rPr lang="en-US" altLang="ko-KR" i="1" dirty="0" smtClean="0"/>
              <a:t>N</a:t>
            </a:r>
            <a:r>
              <a:rPr lang="en-US" altLang="ko-KR" dirty="0" smtClean="0"/>
              <a:t>[</a:t>
            </a:r>
            <a:r>
              <a:rPr lang="en-US" altLang="ko-KR" i="1" dirty="0" smtClean="0"/>
              <a:t>l</a:t>
            </a:r>
            <a:r>
              <a:rPr lang="en-US" altLang="ko-KR" i="1" dirty="0"/>
              <a:t>, k</a:t>
            </a:r>
            <a:r>
              <a:rPr lang="en-US" altLang="ko-KR" dirty="0"/>
              <a:t>] = </a:t>
            </a:r>
            <a:r>
              <a:rPr lang="en-US" altLang="ko-KR" dirty="0">
                <a:solidFill>
                  <a:srgbClr val="FF0000"/>
                </a:solidFill>
              </a:rPr>
              <a:t>(-1)^k * matrix_64x64[</a:t>
            </a:r>
            <a:r>
              <a:rPr lang="en-US" altLang="ko-KR" i="1" dirty="0">
                <a:solidFill>
                  <a:srgbClr val="FF0000"/>
                </a:solidFill>
              </a:rPr>
              <a:t>N</a:t>
            </a:r>
            <a:r>
              <a:rPr lang="en-US" altLang="ko-KR" dirty="0">
                <a:solidFill>
                  <a:srgbClr val="FF0000"/>
                </a:solidFill>
              </a:rPr>
              <a:t> – </a:t>
            </a:r>
            <a:r>
              <a:rPr lang="en-US" altLang="ko-KR" i="1" dirty="0">
                <a:solidFill>
                  <a:srgbClr val="FF0000"/>
                </a:solidFill>
              </a:rPr>
              <a:t>l - </a:t>
            </a:r>
            <a:r>
              <a:rPr lang="en-US" altLang="ko-KR" dirty="0">
                <a:solidFill>
                  <a:srgbClr val="FF0000"/>
                </a:solidFill>
              </a:rPr>
              <a:t>1</a:t>
            </a:r>
            <a:r>
              <a:rPr lang="en-US" altLang="ko-KR" i="1" dirty="0">
                <a:solidFill>
                  <a:srgbClr val="FF0000"/>
                </a:solidFill>
              </a:rPr>
              <a:t>, </a:t>
            </a:r>
            <a:r>
              <a:rPr lang="en-US" altLang="ko-KR" dirty="0">
                <a:solidFill>
                  <a:srgbClr val="FF0000"/>
                </a:solidFill>
              </a:rPr>
              <a:t>2</a:t>
            </a:r>
            <a:r>
              <a:rPr lang="en-US" altLang="ko-KR" baseline="30000" dirty="0">
                <a:solidFill>
                  <a:srgbClr val="FF0000"/>
                </a:solidFill>
              </a:rPr>
              <a:t>(6- log</a:t>
            </a:r>
            <a:r>
              <a:rPr lang="en-US" altLang="ko-KR" baseline="-25000" dirty="0">
                <a:solidFill>
                  <a:srgbClr val="FF0000"/>
                </a:solidFill>
              </a:rPr>
              <a:t>2</a:t>
            </a:r>
            <a:r>
              <a:rPr lang="en-US" altLang="ko-KR" i="1" baseline="30000" dirty="0">
                <a:solidFill>
                  <a:srgbClr val="FF0000"/>
                </a:solidFill>
              </a:rPr>
              <a:t>N</a:t>
            </a:r>
            <a:r>
              <a:rPr lang="en-US" altLang="ko-KR" baseline="30000" dirty="0">
                <a:solidFill>
                  <a:srgbClr val="FF0000"/>
                </a:solidFill>
              </a:rPr>
              <a:t>)</a:t>
            </a:r>
            <a:r>
              <a:rPr lang="en-US" altLang="ko-KR" i="1" dirty="0">
                <a:solidFill>
                  <a:srgbClr val="FF0000"/>
                </a:solidFill>
              </a:rPr>
              <a:t> *k +</a:t>
            </a:r>
            <a:r>
              <a:rPr lang="en-US" altLang="ko-KR" dirty="0">
                <a:solidFill>
                  <a:srgbClr val="FF0000"/>
                </a:solidFill>
              </a:rPr>
              <a:t>2</a:t>
            </a:r>
            <a:r>
              <a:rPr lang="en-US" altLang="ko-KR" baseline="30000" dirty="0">
                <a:solidFill>
                  <a:srgbClr val="FF0000"/>
                </a:solidFill>
              </a:rPr>
              <a:t>(5 - log</a:t>
            </a:r>
            <a:r>
              <a:rPr lang="en-US" altLang="ko-KR" baseline="-25000" dirty="0">
                <a:solidFill>
                  <a:srgbClr val="FF0000"/>
                </a:solidFill>
              </a:rPr>
              <a:t>2</a:t>
            </a:r>
            <a:r>
              <a:rPr lang="en-US" altLang="ko-KR" i="1" baseline="30000" dirty="0">
                <a:solidFill>
                  <a:srgbClr val="FF0000"/>
                </a:solidFill>
              </a:rPr>
              <a:t>N</a:t>
            </a:r>
            <a:r>
              <a:rPr lang="en-US" altLang="ko-KR" baseline="30000" dirty="0">
                <a:solidFill>
                  <a:srgbClr val="FF0000"/>
                </a:solidFill>
              </a:rPr>
              <a:t>)</a:t>
            </a:r>
            <a:r>
              <a:rPr lang="en-US" altLang="ko-KR" dirty="0">
                <a:solidFill>
                  <a:srgbClr val="FF0000"/>
                </a:solidFill>
              </a:rPr>
              <a:t>]</a:t>
            </a:r>
            <a:endParaRPr lang="ko-KR" altLang="ko-KR" dirty="0">
              <a:solidFill>
                <a:srgbClr val="FF0000"/>
              </a:solidFill>
            </a:endParaRPr>
          </a:p>
          <a:p>
            <a:pPr lvl="2" hangingPunct="0"/>
            <a:r>
              <a:rPr lang="en-US" altLang="ko-KR" dirty="0"/>
              <a:t>where </a:t>
            </a:r>
            <a:r>
              <a:rPr lang="en-US" altLang="ko-KR" dirty="0" smtClean="0"/>
              <a:t>DST7_</a:t>
            </a:r>
            <a:r>
              <a:rPr lang="en-US" altLang="ko-KR" i="1" dirty="0" smtClean="0"/>
              <a:t>N</a:t>
            </a:r>
            <a:r>
              <a:rPr lang="en-US" altLang="ko-KR" dirty="0" smtClean="0"/>
              <a:t>x</a:t>
            </a:r>
            <a:r>
              <a:rPr lang="en-US" altLang="ko-KR" i="1" dirty="0" smtClean="0"/>
              <a:t>N</a:t>
            </a:r>
            <a:r>
              <a:rPr lang="en-US" altLang="ko-KR" dirty="0" smtClean="0"/>
              <a:t>[</a:t>
            </a:r>
            <a:r>
              <a:rPr lang="en-US" altLang="ko-KR" i="1" dirty="0" smtClean="0"/>
              <a:t>l</a:t>
            </a:r>
            <a:r>
              <a:rPr lang="en-US" altLang="ko-KR" i="1" dirty="0"/>
              <a:t>, k</a:t>
            </a:r>
            <a:r>
              <a:rPr lang="en-US" altLang="ko-KR" dirty="0"/>
              <a:t>] represents the </a:t>
            </a:r>
            <a:r>
              <a:rPr lang="en-US" altLang="ko-KR" i="1" dirty="0"/>
              <a:t>l</a:t>
            </a:r>
            <a:r>
              <a:rPr lang="en-US" altLang="ko-KR" dirty="0"/>
              <a:t>-</a:t>
            </a:r>
            <a:r>
              <a:rPr lang="en-US" altLang="ko-KR" dirty="0" err="1"/>
              <a:t>th</a:t>
            </a:r>
            <a:r>
              <a:rPr lang="en-US" altLang="ko-KR" dirty="0"/>
              <a:t> element of the </a:t>
            </a:r>
            <a:r>
              <a:rPr lang="en-US" altLang="ko-KR" i="1" dirty="0"/>
              <a:t>k</a:t>
            </a:r>
            <a:r>
              <a:rPr lang="en-US" altLang="ko-KR" dirty="0"/>
              <a:t>-</a:t>
            </a:r>
            <a:r>
              <a:rPr lang="en-US" altLang="ko-KR" dirty="0" err="1"/>
              <a:t>th</a:t>
            </a:r>
            <a:r>
              <a:rPr lang="en-US" altLang="ko-KR" dirty="0"/>
              <a:t> basis vector of </a:t>
            </a:r>
            <a:r>
              <a:rPr lang="en-US" altLang="ko-KR" dirty="0" smtClean="0"/>
              <a:t>DST-7 </a:t>
            </a:r>
            <a:r>
              <a:rPr lang="en-US" altLang="ko-KR" dirty="0"/>
              <a:t>for </a:t>
            </a:r>
            <a:r>
              <a:rPr lang="en-US" altLang="ko-KR" i="1" dirty="0" err="1"/>
              <a:t>N</a:t>
            </a:r>
            <a:r>
              <a:rPr lang="en-US" altLang="ko-KR" dirty="0" err="1"/>
              <a:t>x</a:t>
            </a:r>
            <a:r>
              <a:rPr lang="en-US" altLang="ko-KR" i="1" dirty="0" err="1"/>
              <a:t>N</a:t>
            </a:r>
            <a:r>
              <a:rPr lang="en-US" altLang="ko-KR" dirty="0"/>
              <a:t> matrix and </a:t>
            </a:r>
            <a:r>
              <a:rPr lang="en-US" altLang="ko-KR" i="1" dirty="0"/>
              <a:t>N</a:t>
            </a:r>
            <a:r>
              <a:rPr lang="en-US" altLang="ko-KR" dirty="0"/>
              <a:t> is a size of matrix from 32 to 4.</a:t>
            </a:r>
            <a:endParaRPr lang="ko-KR" altLang="ko-KR" dirty="0"/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48648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unified 64x64 matrix</a:t>
            </a:r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344" y="778669"/>
            <a:ext cx="5874495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90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Memory usage</a:t>
            </a:r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468170"/>
              </p:ext>
            </p:extLst>
          </p:nvPr>
        </p:nvGraphicFramePr>
        <p:xfrm>
          <a:off x="348016" y="1549023"/>
          <a:ext cx="8154538" cy="4415053"/>
        </p:xfrm>
        <a:graphic>
          <a:graphicData uri="http://schemas.openxmlformats.org/drawingml/2006/table">
            <a:tbl>
              <a:tblPr firstRow="1" firstCol="1" bandRow="1"/>
              <a:tblGrid>
                <a:gridCol w="1054910"/>
                <a:gridCol w="986298"/>
                <a:gridCol w="976005"/>
                <a:gridCol w="1095219"/>
                <a:gridCol w="1095219"/>
                <a:gridCol w="982868"/>
                <a:gridCol w="982868"/>
                <a:gridCol w="981151"/>
              </a:tblGrid>
              <a:tr h="827822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Transform size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# of elements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VTM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Proposal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82782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(size^2)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# of kernels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Bits per elements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Bits amounts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# of kernels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Bits per elements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Bits amounts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40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16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320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64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1280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16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256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5120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32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1024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3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20480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88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64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16384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163840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131072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941">
                <a:tc rowSpan="2"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Total  [bits]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201320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131072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75941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(~25 KBytes)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(~ 16 Kbytes )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75941"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Over VTM [%]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65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</p:spPr>
        <p:txBody>
          <a:bodyPr/>
          <a:lstStyle/>
          <a:p>
            <a:r>
              <a:rPr lang="en-CA" altLang="ko-KR" dirty="0" smtClean="0"/>
              <a:t>Memory </a:t>
            </a:r>
            <a:r>
              <a:rPr lang="en-CA" altLang="ko-KR" dirty="0"/>
              <a:t>usage of proposed method is reduced to 65% of VTM’s memory usage for transform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08187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Testing result on VTM</a:t>
            </a:r>
          </a:p>
          <a:p>
            <a:pPr lvl="1"/>
            <a:r>
              <a:rPr lang="en-US" altLang="ko-KR" dirty="0" smtClean="0"/>
              <a:t>AI: 0.0% / -0.1% / -0.1% (E: 99%, D:100%)</a:t>
            </a:r>
          </a:p>
          <a:p>
            <a:pPr lvl="1"/>
            <a:r>
              <a:rPr lang="en-US" altLang="ko-KR" dirty="0" smtClean="0"/>
              <a:t>RA: 0.1% </a:t>
            </a:r>
            <a:r>
              <a:rPr lang="en-US" altLang="ko-KR" dirty="0"/>
              <a:t>/ </a:t>
            </a:r>
            <a:r>
              <a:rPr lang="en-US" altLang="ko-KR" dirty="0" smtClean="0"/>
              <a:t>0.1</a:t>
            </a:r>
            <a:r>
              <a:rPr lang="en-US" altLang="ko-KR" dirty="0"/>
              <a:t>% / </a:t>
            </a:r>
            <a:r>
              <a:rPr lang="en-US" altLang="ko-KR" dirty="0" smtClean="0"/>
              <a:t>0.1% </a:t>
            </a:r>
            <a:r>
              <a:rPr lang="en-US" altLang="ko-KR" dirty="0"/>
              <a:t>(E: </a:t>
            </a:r>
            <a:r>
              <a:rPr lang="en-US" altLang="ko-KR" dirty="0" smtClean="0"/>
              <a:t>101%, </a:t>
            </a:r>
            <a:r>
              <a:rPr lang="en-US" altLang="ko-KR" dirty="0"/>
              <a:t>D:100%)</a:t>
            </a:r>
          </a:p>
          <a:p>
            <a:pPr lvl="1"/>
            <a:r>
              <a:rPr lang="en-US" altLang="ko-KR" dirty="0" smtClean="0"/>
              <a:t>LD: 0.1% </a:t>
            </a:r>
            <a:r>
              <a:rPr lang="en-US" altLang="ko-KR" dirty="0"/>
              <a:t>/ </a:t>
            </a:r>
            <a:r>
              <a:rPr lang="en-US" altLang="ko-KR" dirty="0" smtClean="0"/>
              <a:t>0.0% </a:t>
            </a:r>
            <a:r>
              <a:rPr lang="en-US" altLang="ko-KR" dirty="0"/>
              <a:t>/ -</a:t>
            </a:r>
            <a:r>
              <a:rPr lang="en-US" altLang="ko-KR" dirty="0" smtClean="0"/>
              <a:t>0.1% </a:t>
            </a:r>
            <a:r>
              <a:rPr lang="en-US" altLang="ko-KR" dirty="0"/>
              <a:t>(E: </a:t>
            </a:r>
            <a:r>
              <a:rPr lang="en-US" altLang="ko-KR" dirty="0" smtClean="0"/>
              <a:t>102%, </a:t>
            </a:r>
            <a:r>
              <a:rPr lang="en-US" altLang="ko-KR" dirty="0"/>
              <a:t>D:100%)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Testing </a:t>
            </a:r>
            <a:r>
              <a:rPr lang="en-US" altLang="ko-KR" dirty="0"/>
              <a:t>result on </a:t>
            </a:r>
            <a:r>
              <a:rPr lang="en-US" altLang="ko-KR" dirty="0" smtClean="0"/>
              <a:t>BMS</a:t>
            </a:r>
          </a:p>
          <a:p>
            <a:pPr lvl="1"/>
            <a:r>
              <a:rPr lang="en-US" altLang="ko-KR" dirty="0"/>
              <a:t>AI: 0.0% / 0.0%</a:t>
            </a:r>
            <a:r>
              <a:rPr lang="en-US" altLang="ko-KR" dirty="0" smtClean="0"/>
              <a:t> </a:t>
            </a:r>
            <a:r>
              <a:rPr lang="en-US" altLang="ko-KR" dirty="0"/>
              <a:t>/ 0.0%</a:t>
            </a:r>
            <a:r>
              <a:rPr lang="en-US" altLang="ko-KR" dirty="0" smtClean="0"/>
              <a:t> </a:t>
            </a:r>
            <a:r>
              <a:rPr lang="en-US" altLang="ko-KR" dirty="0"/>
              <a:t>(E: </a:t>
            </a:r>
            <a:r>
              <a:rPr lang="en-US" altLang="ko-KR" dirty="0" smtClean="0"/>
              <a:t>101%, </a:t>
            </a:r>
            <a:r>
              <a:rPr lang="en-US" altLang="ko-KR" dirty="0"/>
              <a:t>D:100%)</a:t>
            </a:r>
          </a:p>
          <a:p>
            <a:pPr lvl="1"/>
            <a:r>
              <a:rPr lang="en-US" altLang="ko-KR" dirty="0"/>
              <a:t>RA: 0.1% / 0.1% / 0.0%</a:t>
            </a:r>
            <a:r>
              <a:rPr lang="en-US" altLang="ko-KR" dirty="0" smtClean="0"/>
              <a:t> </a:t>
            </a:r>
            <a:r>
              <a:rPr lang="en-US" altLang="ko-KR" dirty="0"/>
              <a:t>(E: 101%, D:100%)</a:t>
            </a:r>
          </a:p>
          <a:p>
            <a:pPr lvl="1"/>
            <a:r>
              <a:rPr lang="en-US" altLang="ko-KR" dirty="0"/>
              <a:t>LD: </a:t>
            </a:r>
            <a:r>
              <a:rPr lang="en-US" altLang="ko-KR" dirty="0" smtClean="0"/>
              <a:t>-0.1</a:t>
            </a:r>
            <a:r>
              <a:rPr lang="en-US" altLang="ko-KR" dirty="0"/>
              <a:t>% / 0.0% / -</a:t>
            </a:r>
            <a:r>
              <a:rPr lang="en-US" altLang="ko-KR" dirty="0" smtClean="0"/>
              <a:t>0.4 </a:t>
            </a:r>
            <a:r>
              <a:rPr lang="en-US" altLang="ko-KR" dirty="0"/>
              <a:t>% (E: </a:t>
            </a:r>
            <a:r>
              <a:rPr lang="en-US" altLang="ko-KR" dirty="0" smtClean="0"/>
              <a:t>103%, </a:t>
            </a:r>
            <a:r>
              <a:rPr lang="en-US" altLang="ko-KR" dirty="0"/>
              <a:t>D:100%)</a:t>
            </a:r>
          </a:p>
          <a:p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Testing result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4028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altLang="ko-KR" sz="5400" dirty="0" smtClean="0"/>
          </a:p>
          <a:p>
            <a:pPr marL="0" indent="0" algn="ctr">
              <a:buNone/>
            </a:pPr>
            <a:endParaRPr lang="en-US" altLang="ko-KR" sz="5400" dirty="0"/>
          </a:p>
          <a:p>
            <a:pPr marL="0" indent="0" algn="ctr">
              <a:buNone/>
            </a:pPr>
            <a:r>
              <a:rPr lang="en-US" altLang="ko-KR" sz="5400" dirty="0" smtClean="0"/>
              <a:t>Thank you</a:t>
            </a:r>
            <a:endParaRPr lang="ko-KR" altLang="en-US" sz="540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542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사용자 지정 11">
      <a:dk1>
        <a:srgbClr val="2C2D2F"/>
      </a:dk1>
      <a:lt1>
        <a:srgbClr val="FFFFFF"/>
      </a:lt1>
      <a:dk2>
        <a:srgbClr val="61626A"/>
      </a:dk2>
      <a:lt2>
        <a:srgbClr val="DEDEDE"/>
      </a:lt2>
      <a:accent1>
        <a:srgbClr val="044EA2"/>
      </a:accent1>
      <a:accent2>
        <a:srgbClr val="95BFED"/>
      </a:accent2>
      <a:accent3>
        <a:srgbClr val="424243"/>
      </a:accent3>
      <a:accent4>
        <a:srgbClr val="E1EDEE"/>
      </a:accent4>
      <a:accent5>
        <a:srgbClr val="044EA2"/>
      </a:accent5>
      <a:accent6>
        <a:srgbClr val="B3CEDD"/>
      </a:accent6>
      <a:hlink>
        <a:srgbClr val="044EA2"/>
      </a:hlink>
      <a:folHlink>
        <a:srgbClr val="0D2ECA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4424</TotalTime>
  <Words>538</Words>
  <Application>Microsoft Office PowerPoint</Application>
  <PresentationFormat>화면 슬라이드 쇼(4:3)</PresentationFormat>
  <Paragraphs>131</Paragraphs>
  <Slides>7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  <vt:variant>
        <vt:lpstr>재구성한 쇼</vt:lpstr>
      </vt:variant>
      <vt:variant>
        <vt:i4>1</vt:i4>
      </vt:variant>
    </vt:vector>
  </HeadingPairs>
  <TitlesOfParts>
    <vt:vector size="15" baseType="lpstr">
      <vt:lpstr>Exo 2</vt:lpstr>
      <vt:lpstr>Noto Sans CJK KR</vt:lpstr>
      <vt:lpstr>Titillium</vt:lpstr>
      <vt:lpstr>맑은 고딕</vt:lpstr>
      <vt:lpstr>Arial</vt:lpstr>
      <vt:lpstr>Calibri</vt:lpstr>
      <vt:lpstr>Office 테마</vt:lpstr>
      <vt:lpstr>PowerPoint 프레젠테이션</vt:lpstr>
      <vt:lpstr>Motivation</vt:lpstr>
      <vt:lpstr>Proposed method</vt:lpstr>
      <vt:lpstr>Proposed unified 64x64 matrix</vt:lpstr>
      <vt:lpstr>Memory usage</vt:lpstr>
      <vt:lpstr>Testing result</vt:lpstr>
      <vt:lpstr>PowerPoint 프레젠테이션</vt:lpstr>
      <vt:lpstr>재구성한 쇼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사용자</dc:creator>
  <cp:lastModifiedBy>Choi Kiho</cp:lastModifiedBy>
  <cp:revision>475</cp:revision>
  <dcterms:created xsi:type="dcterms:W3CDTF">2017-08-28T02:36:56Z</dcterms:created>
  <dcterms:modified xsi:type="dcterms:W3CDTF">2018-10-07T14:00:20Z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88E2CA7DA740E51D625C323DD66B4F4206A6C78A74461D15BF48BA2B48BF78F3</vt:lpwstr>
  </property>
  <property fmtid="{D5CDD505-2E9C-101B-9397-08002B2CF9AE}" pid="2" name="NSCPROP">
    <vt:lpwstr>NSCCustomProperty</vt:lpwstr>
  </property>
  <property fmtid="{D5CDD505-2E9C-101B-9397-08002B2CF9AE}" pid="3" name="NSCPROP_SA">
    <vt:lpwstr>F:\19_CfP_preparation\20180425-JVET11th_preparation\PPT_Template.pptx</vt:lpwstr>
  </property>
</Properties>
</file>