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86" r:id="rId6"/>
    <p:sldId id="285" r:id="rId7"/>
    <p:sldId id="270" r:id="rId8"/>
    <p:sldId id="271" r:id="rId9"/>
    <p:sldId id="272" r:id="rId10"/>
    <p:sldId id="287" r:id="rId11"/>
    <p:sldId id="273" r:id="rId12"/>
    <p:sldId id="274" r:id="rId13"/>
    <p:sldId id="275" r:id="rId14"/>
    <p:sldId id="276" r:id="rId15"/>
    <p:sldId id="288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97"/>
    <p:restoredTop sz="94674"/>
  </p:normalViewPr>
  <p:slideViewPr>
    <p:cSldViewPr snapToGrid="0" snapToObjects="1">
      <p:cViewPr varScale="1">
        <p:scale>
          <a:sx n="137" d="100"/>
          <a:sy n="137" d="100"/>
        </p:scale>
        <p:origin x="224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45764-3833-CF4C-9B6F-AF7C08D405D0}" type="datetimeFigureOut">
              <a:rPr lang="en-US" smtClean="0"/>
              <a:t>10/2/18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98A67-FB88-1141-AB44-B29A1EA50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21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10/2/18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904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10/2/18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098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10/2/18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147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10/2/18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9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10/2/18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735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10/2/18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210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10/2/18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739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10/2/18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3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10/2/18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81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10/2/18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79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E9D06-5D57-234D-8CCD-101BA5B0F8F8}" type="datetimeFigureOut">
              <a:rPr lang="en-US" smtClean="0"/>
              <a:t>10/2/18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51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E9D06-5D57-234D-8CCD-101BA5B0F8F8}" type="datetimeFigureOut">
              <a:rPr lang="en-US" smtClean="0"/>
              <a:t>10/2/18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071CE-50EA-834A-99DC-EEB65DAE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9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CE1: Summary report on Partitioning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4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results: Split constraints</a:t>
            </a:r>
            <a:endParaRPr lang="en-US" dirty="0"/>
          </a:p>
        </p:txBody>
      </p:sp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580958"/>
              </p:ext>
            </p:extLst>
          </p:nvPr>
        </p:nvGraphicFramePr>
        <p:xfrm>
          <a:off x="838203" y="1771544"/>
          <a:ext cx="10515593" cy="3185356"/>
        </p:xfrm>
        <a:graphic>
          <a:graphicData uri="http://schemas.openxmlformats.org/drawingml/2006/table">
            <a:tbl>
              <a:tblPr/>
              <a:tblGrid>
                <a:gridCol w="865208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</a:tblGrid>
              <a:tr h="16817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8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SubCE1-1.1.1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SubCE1-1.2.1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-0,27%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SubCE1-1.2.2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SubCE1-1.3.1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-0,21%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SubCE2-2.1.3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SubCE2-2.1.4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1,55%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1,28%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1,15%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0,95%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0,75%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111%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111%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-2,32%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-1,87%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122%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-0,55%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-0,63%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115%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SubCE3-3.1.1-syn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-0,69%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-3,24%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-3,04%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140%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-0.47%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-4.18%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-5.06%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126%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-2,25%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-1,89%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129%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-0,66%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110%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SubCE3-3.1.2-syn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-0,69%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-3,24%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-3,04%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144%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-0.47%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-4.09%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-5.07%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116%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SubCE3-3.2.1-syn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chemeClr val="bg2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chemeClr val="bg2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chemeClr val="bg2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chemeClr val="bg2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chemeClr val="bg2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77%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-2,24%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-1,87%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-0,43%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-0,78%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SubCE3-3.2.2-syn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-0.69%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-3.24%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-3.04%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124%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-0.47%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-4.10%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-5.06%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114%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120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SubCE1-2.1.1 (JVET-L0081)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1040708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CA" dirty="0"/>
              <a:t>If one of the following conditions is true, then a CU has to be further split:</a:t>
            </a:r>
            <a:r>
              <a:rPr lang="en-GB" dirty="0"/>
              <a:t> </a:t>
            </a:r>
            <a:endParaRPr lang="en-GB" dirty="0" smtClean="0"/>
          </a:p>
          <a:p>
            <a:pPr marL="742950" lvl="1" indent="-285750">
              <a:buFont typeface="Arial" charset="0"/>
              <a:buChar char="•"/>
            </a:pPr>
            <a:r>
              <a:rPr lang="en-CA" dirty="0"/>
              <a:t>If the top-left position of the current CU is the top-left position of a VPDU and</a:t>
            </a:r>
            <a:r>
              <a:rPr lang="en-GB" dirty="0"/>
              <a:t> 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CA" dirty="0" smtClean="0"/>
              <a:t>the </a:t>
            </a:r>
            <a:r>
              <a:rPr lang="en-CA" dirty="0"/>
              <a:t>width of the current CU is larger than 64 but not a multiple of 64 </a:t>
            </a:r>
            <a:r>
              <a:rPr lang="en-CA" dirty="0" smtClean="0"/>
              <a:t>or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CA" dirty="0" smtClean="0"/>
              <a:t>the height of the current CU is larger than 64 but not a multiple of 64 or</a:t>
            </a:r>
            <a:endParaRPr lang="en-GB" dirty="0"/>
          </a:p>
          <a:p>
            <a:pPr marL="1200150" lvl="2" indent="-285750">
              <a:buFont typeface="Arial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VPDU to the left and the VPDU to the top of the current CU are not yet completely encoded</a:t>
            </a:r>
            <a:r>
              <a:rPr lang="en-GB" dirty="0"/>
              <a:t> </a:t>
            </a:r>
            <a:endParaRPr lang="en-GB" dirty="0" smtClean="0"/>
          </a:p>
          <a:p>
            <a:pPr marL="742950" lvl="1" indent="-285750">
              <a:buFont typeface="Arial" charset="0"/>
              <a:buChar char="•"/>
            </a:pPr>
            <a:r>
              <a:rPr lang="en-CA" dirty="0"/>
              <a:t>If the current CU is not completely contained by a VPDU</a:t>
            </a:r>
            <a:r>
              <a:rPr lang="en-GB" dirty="0"/>
              <a:t>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476547"/>
              </p:ext>
            </p:extLst>
          </p:nvPr>
        </p:nvGraphicFramePr>
        <p:xfrm>
          <a:off x="838201" y="1652878"/>
          <a:ext cx="10515598" cy="2248460"/>
        </p:xfrm>
        <a:graphic>
          <a:graphicData uri="http://schemas.openxmlformats.org/drawingml/2006/table">
            <a:tbl>
              <a:tblPr/>
              <a:tblGrid>
                <a:gridCol w="959293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</a:tblGrid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68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0,52%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0,85%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0,74%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224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SubCE1-2.1.2 (JVET-L0081)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5982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lvl="0" indent="-285750" hangingPunct="0">
              <a:buFont typeface="Arial" charset="0"/>
              <a:buChar char="•"/>
            </a:pPr>
            <a:r>
              <a:rPr lang="en-CA" dirty="0"/>
              <a:t>A 128x128 CTU cannot be </a:t>
            </a:r>
            <a:r>
              <a:rPr lang="en-CA" dirty="0" smtClean="0"/>
              <a:t>split by a TT split</a:t>
            </a:r>
            <a:endParaRPr lang="en-GB" dirty="0"/>
          </a:p>
          <a:p>
            <a:pPr marL="285750" lvl="0" indent="-285750" hangingPunct="0">
              <a:buFont typeface="Arial" charset="0"/>
              <a:buChar char="•"/>
            </a:pPr>
            <a:r>
              <a:rPr lang="en-CA" dirty="0"/>
              <a:t>64x128 and 128x64 CUs cannot be partitioned by a TT split</a:t>
            </a:r>
            <a:endParaRPr lang="en-GB" dirty="0"/>
          </a:p>
          <a:p>
            <a:pPr marL="285750" lvl="0" indent="-285750" hangingPunct="0">
              <a:buFont typeface="Arial" charset="0"/>
              <a:buChar char="•"/>
            </a:pPr>
            <a:r>
              <a:rPr lang="en-CA" dirty="0"/>
              <a:t>128x64 CU cannot be partitioned using a horizontal BT split</a:t>
            </a:r>
            <a:endParaRPr lang="en-GB" dirty="0"/>
          </a:p>
          <a:p>
            <a:pPr marL="285750" lvl="0" indent="-285750" hangingPunct="0">
              <a:buFont typeface="Arial" charset="0"/>
              <a:buChar char="•"/>
            </a:pPr>
            <a:r>
              <a:rPr lang="en-CA" dirty="0"/>
              <a:t>64x128 CU cannot be partitioned using a vertical BT split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346573"/>
              </p:ext>
            </p:extLst>
          </p:nvPr>
        </p:nvGraphicFramePr>
        <p:xfrm>
          <a:off x="838201" y="1652878"/>
          <a:ext cx="10515598" cy="2248460"/>
        </p:xfrm>
        <a:graphic>
          <a:graphicData uri="http://schemas.openxmlformats.org/drawingml/2006/table">
            <a:tbl>
              <a:tblPr/>
              <a:tblGrid>
                <a:gridCol w="959293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</a:tblGrid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68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928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SubCE1-2.1.3 </a:t>
            </a:r>
            <a:r>
              <a:rPr lang="en-US" dirty="0"/>
              <a:t>(JVET-L0081)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4554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CA" dirty="0"/>
              <a:t>The maximum BT and TT sizes are set to 64.</a:t>
            </a:r>
            <a:endParaRPr lang="en-GB" dirty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573850"/>
              </p:ext>
            </p:extLst>
          </p:nvPr>
        </p:nvGraphicFramePr>
        <p:xfrm>
          <a:off x="838201" y="1652878"/>
          <a:ext cx="10515598" cy="2248460"/>
        </p:xfrm>
        <a:graphic>
          <a:graphicData uri="http://schemas.openxmlformats.org/drawingml/2006/table">
            <a:tbl>
              <a:tblPr/>
              <a:tblGrid>
                <a:gridCol w="959293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</a:tblGrid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68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0,88%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0,51%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0,55%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130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SubCE1-2.1.4 </a:t>
            </a:r>
            <a:r>
              <a:rPr lang="en-US" dirty="0"/>
              <a:t>(JVET-L0081)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5684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CA" dirty="0"/>
              <a:t>A 128x128 CTU is forced to be split into four 64x64 CUs</a:t>
            </a:r>
            <a:r>
              <a:rPr lang="en-GB" dirty="0"/>
              <a:t>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68329"/>
              </p:ext>
            </p:extLst>
          </p:nvPr>
        </p:nvGraphicFramePr>
        <p:xfrm>
          <a:off x="838201" y="1652878"/>
          <a:ext cx="10515598" cy="2248460"/>
        </p:xfrm>
        <a:graphic>
          <a:graphicData uri="http://schemas.openxmlformats.org/drawingml/2006/table">
            <a:tbl>
              <a:tblPr/>
              <a:tblGrid>
                <a:gridCol w="959293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</a:tblGrid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68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2,66%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2,32%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2,21%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2,87%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2,27%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1,25%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0,96%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0,88%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0,85%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2,26%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2,35%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1,78%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1,55%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1,28%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0,75%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894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results: Separate trees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838200" y="5850294"/>
            <a:ext cx="93299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(For SubCE3-3.1.1 and SubCE3-3.1.2 there are updated results available in JVET-L0424 that harmonizes the timings. For AI it is around (100%,100%).)</a:t>
            </a:r>
            <a:endParaRPr lang="en-US" sz="1200" dirty="0"/>
          </a:p>
        </p:txBody>
      </p:sp>
      <p:graphicFrame>
        <p:nvGraphicFramePr>
          <p:cNvPr id="33" name="Table 32"/>
          <p:cNvGraphicFramePr>
            <a:graphicFrameLocks noGrp="1"/>
          </p:cNvGraphicFramePr>
          <p:nvPr/>
        </p:nvGraphicFramePr>
        <p:xfrm>
          <a:off x="838203" y="1771544"/>
          <a:ext cx="10515593" cy="3185356"/>
        </p:xfrm>
        <a:graphic>
          <a:graphicData uri="http://schemas.openxmlformats.org/drawingml/2006/table">
            <a:tbl>
              <a:tblPr/>
              <a:tblGrid>
                <a:gridCol w="865208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</a:tblGrid>
              <a:tr h="16817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8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SubCE1-1.1.1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SubCE1-1.2.1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-0,27%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SubCE1-1.2.2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SubCE1-1.3.1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-0,21%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0,35%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0,30%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SubCE2-2.1.3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0,35%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0,43%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SubCE2-2.1.4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1,55%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1,28%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1,15%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0,95%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0,75%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0,60%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-2,32%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-1,87%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SubCE3-3.1.1-syn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140%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-4.18%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-2,25%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SubCE3-3.1.2-syn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144%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-4.09%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SubCE3-3.2.1-syn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-1,87%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-0,78%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SubCE3-3.2.2-syn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-0.69%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-3.24%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-3.04%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54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SubCE1-3.1.1 (JVET-L0424)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1068677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Results are reported for CTC and for synthetic sequences that were also provided by the proponents.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The use of separate trees is dependent on  a threshold signaled in the SPS.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</a:t>
            </a:r>
            <a:r>
              <a:rPr lang="en-CA" dirty="0" err="1"/>
              <a:t>luma</a:t>
            </a:r>
            <a:r>
              <a:rPr lang="en-CA" dirty="0"/>
              <a:t> samples exceeds the threshold, then separate trees are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samples is below the threshold, separate trees are not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In the remaining case there is a flag in the bit-stream that controls if separate trees are available or not.</a:t>
            </a:r>
            <a:endParaRPr lang="en-GB" dirty="0" smtClean="0"/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CA" dirty="0" smtClean="0"/>
              <a:t>Separate </a:t>
            </a:r>
            <a:r>
              <a:rPr lang="en-CA" dirty="0"/>
              <a:t>tree support at CU level for intra-coded CUs in inter slices is tested. No modifications for intra slices</a:t>
            </a:r>
            <a:r>
              <a:rPr lang="en-CA" dirty="0" smtClean="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 smtClean="0"/>
              <a:t>Updated timings in JVET-L0424: 	AI</a:t>
            </a:r>
            <a:r>
              <a:rPr lang="en-CA" dirty="0"/>
              <a:t>: (102%, 102%)	RA: (122%, 102%)	LP: (109%, 101%)</a:t>
            </a:r>
            <a:r>
              <a:rPr lang="en-GB" dirty="0"/>
              <a:t> </a:t>
            </a:r>
            <a:endParaRPr lang="en-GB" dirty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462820"/>
              </p:ext>
            </p:extLst>
          </p:nvPr>
        </p:nvGraphicFramePr>
        <p:xfrm>
          <a:off x="838201" y="1652878"/>
          <a:ext cx="10515598" cy="2248460"/>
        </p:xfrm>
        <a:graphic>
          <a:graphicData uri="http://schemas.openxmlformats.org/drawingml/2006/table">
            <a:tbl>
              <a:tblPr/>
              <a:tblGrid>
                <a:gridCol w="959293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</a:tblGrid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68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-0,90%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-2,26%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-2,64%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-1,26%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-1,45%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-2,32%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-1,87%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-0,71%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11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SubCE1-3.1.1-syn </a:t>
            </a:r>
            <a:r>
              <a:rPr lang="en-US" dirty="0"/>
              <a:t>(JVET-L0424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1068677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Results are reported for CTC and for synthetic sequences that were also provided by the proponents.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The use of separate trees is dependent on  a threshold signaled in the SPS.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</a:t>
            </a:r>
            <a:r>
              <a:rPr lang="en-CA" dirty="0" err="1"/>
              <a:t>luma</a:t>
            </a:r>
            <a:r>
              <a:rPr lang="en-CA" dirty="0"/>
              <a:t> samples exceeds the threshold, then separate trees are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samples is below the threshold, separate trees are not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In the remaining case there is a flag in the bit-stream that controls if separate trees are available or not.</a:t>
            </a:r>
            <a:endParaRPr lang="en-GB" dirty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CA" dirty="0"/>
              <a:t>Separate tree support at CU level for intra-coded CUs in inter slices is tested. No modifications for intra slices</a:t>
            </a:r>
            <a:r>
              <a:rPr lang="en-CA" dirty="0" smtClean="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/>
              <a:t>Updated timings in JVET-L0424: 	</a:t>
            </a:r>
            <a:r>
              <a:rPr lang="en-CA" dirty="0"/>
              <a:t>RA: (144%, 105%)	LP: (152%, 104</a:t>
            </a:r>
            <a:r>
              <a:rPr lang="en-CA" dirty="0" smtClean="0"/>
              <a:t>%)</a:t>
            </a:r>
            <a:endParaRPr lang="en-GB" dirty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959673"/>
              </p:ext>
            </p:extLst>
          </p:nvPr>
        </p:nvGraphicFramePr>
        <p:xfrm>
          <a:off x="1346198" y="1671250"/>
          <a:ext cx="9499604" cy="2298700"/>
        </p:xfrm>
        <a:graphic>
          <a:graphicData uri="http://schemas.openxmlformats.org/drawingml/2006/table">
            <a:tbl>
              <a:tblPr firstRow="1" firstCol="1" bandRow="1"/>
              <a:tblGrid>
                <a:gridCol w="1243204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</a:tblGrid>
              <a:tr h="215900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 (Synthetic)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 (Synthetic)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3200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-0,81%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-1,55%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143%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147%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-0,75%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-4,24%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-5,16%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134%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-4.18%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-3,24%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140%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-4.18%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26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SubCE1-3.1.2 </a:t>
            </a:r>
            <a:r>
              <a:rPr lang="en-US" dirty="0"/>
              <a:t>(JVET-L0424)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1071286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Results are reported for CTC and for synthetic sequences that were also provided by the proponents.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The use of separate trees is dependent on  a threshold signaled in the SPS.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</a:t>
            </a:r>
            <a:r>
              <a:rPr lang="en-CA" dirty="0" err="1"/>
              <a:t>luma</a:t>
            </a:r>
            <a:r>
              <a:rPr lang="en-CA" dirty="0"/>
              <a:t> samples exceeds the threshold, then separate trees are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samples is below the threshold, separate trees are not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In the remaining case there is a flag in the bit-stream that controls if separate trees are available or not.</a:t>
            </a:r>
            <a:endParaRPr lang="en-US" dirty="0" smtClean="0"/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CA" dirty="0"/>
              <a:t>CU level separate trees for intra-coded CUs in inter slices combined with support for both 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separate </a:t>
            </a:r>
            <a:r>
              <a:rPr lang="en-CA" dirty="0"/>
              <a:t>and shared trees in intra slices is tested, i.e. both slice types have separate tree signaling at CU </a:t>
            </a:r>
            <a:r>
              <a:rPr lang="en-CA" dirty="0" smtClean="0"/>
              <a:t>level.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 smtClean="0"/>
              <a:t>Updated </a:t>
            </a:r>
            <a:r>
              <a:rPr lang="en-CA" dirty="0"/>
              <a:t>timings in JVET-L0424: 	</a:t>
            </a:r>
            <a:r>
              <a:rPr lang="en-CA" dirty="0"/>
              <a:t>AI: (100%, 98%)	RA: (122%, 102%)	LP: (108%, 101</a:t>
            </a:r>
            <a:r>
              <a:rPr lang="en-CA" dirty="0" smtClean="0"/>
              <a:t>%)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75869"/>
              </p:ext>
            </p:extLst>
          </p:nvPr>
        </p:nvGraphicFramePr>
        <p:xfrm>
          <a:off x="838201" y="1642658"/>
          <a:ext cx="10515598" cy="2248460"/>
        </p:xfrm>
        <a:graphic>
          <a:graphicData uri="http://schemas.openxmlformats.org/drawingml/2006/table">
            <a:tbl>
              <a:tblPr/>
              <a:tblGrid>
                <a:gridCol w="959293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</a:tblGrid>
              <a:tr h="166603"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6803"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603"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0,11%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83%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86%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-0,49%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-3,91%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-2,28%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130%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103%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107%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106%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-2,11%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-0,92%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129%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105%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87%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86%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-0,11%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-2,16%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-2,62%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125%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-0,77%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-1,31%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106%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-0,22%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-0,07%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0,09%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-1,23%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-1,41%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134%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109%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-0,38%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-0,63%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115%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103%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-0,24%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81%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83%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-0,12%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-0,85%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-0,54%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111%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105%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 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-0,11%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-2,25%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-1,89%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129%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-0,66%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-0,89%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110%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0,22%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103%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0,17%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-0,52%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-0,19%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126%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107%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0,27%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-0,20%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105%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963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SubCE1-3.1.2-syn </a:t>
            </a:r>
            <a:r>
              <a:rPr lang="en-US" dirty="0"/>
              <a:t>(JVET-L0424)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1071286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Results are reported for CTC and for synthetic sequences that were also provided by the proponents.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The use of separate trees is dependent on  a threshold signaled in the SPS.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</a:t>
            </a:r>
            <a:r>
              <a:rPr lang="en-CA" dirty="0" err="1"/>
              <a:t>luma</a:t>
            </a:r>
            <a:r>
              <a:rPr lang="en-CA" dirty="0"/>
              <a:t> samples exceeds the threshold, then separate trees are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samples is below the threshold, separate trees are not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In the remaining case there is a flag in the bit-stream that controls if separate trees are available or not.</a:t>
            </a:r>
            <a:endParaRPr lang="en-US" dirty="0"/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CA" dirty="0"/>
              <a:t>CU level separate trees for intra-coded CUs in inter slices combined with support for both </a:t>
            </a:r>
            <a:br>
              <a:rPr lang="en-CA" dirty="0"/>
            </a:br>
            <a:r>
              <a:rPr lang="en-CA" dirty="0"/>
              <a:t>separate and shared trees in intra slices is tested, i.e. both slice types have separate tree signaling at CU level</a:t>
            </a:r>
            <a:r>
              <a:rPr lang="en-CA" dirty="0" smtClean="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/>
              <a:t>Updated timings in JVET-L0424: 	</a:t>
            </a:r>
            <a:r>
              <a:rPr lang="en-CA" dirty="0"/>
              <a:t>RA: (144%, 103%)	LP: (150%, 101%)</a:t>
            </a:r>
            <a:r>
              <a:rPr lang="en-GB" dirty="0"/>
              <a:t>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883906"/>
              </p:ext>
            </p:extLst>
          </p:nvPr>
        </p:nvGraphicFramePr>
        <p:xfrm>
          <a:off x="1346198" y="1702594"/>
          <a:ext cx="9499604" cy="2298700"/>
        </p:xfrm>
        <a:graphic>
          <a:graphicData uri="http://schemas.openxmlformats.org/drawingml/2006/table">
            <a:tbl>
              <a:tblPr firstRow="1" firstCol="1" bandRow="1"/>
              <a:tblGrid>
                <a:gridCol w="1243204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</a:tblGrid>
              <a:tr h="215900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 (Synthetic)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 (Synthetic)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3200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-0,81%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-1,54%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140%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157%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-0,75%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-4,27%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-5,17%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139%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-3,24%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144%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220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 for CE1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participants submitted at least an initial software in time</a:t>
            </a:r>
          </a:p>
          <a:p>
            <a:r>
              <a:rPr lang="en-US" dirty="0" smtClean="0"/>
              <a:t>CE coordinators have received most of the result </a:t>
            </a:r>
            <a:r>
              <a:rPr lang="en-US" dirty="0" smtClean="0"/>
              <a:t>in time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All </a:t>
            </a:r>
            <a:r>
              <a:rPr lang="en-US" dirty="0" err="1" smtClean="0"/>
              <a:t>SubCE</a:t>
            </a:r>
            <a:r>
              <a:rPr lang="en-US" dirty="0" smtClean="0"/>
              <a:t> test were </a:t>
            </a:r>
            <a:r>
              <a:rPr lang="en-US" dirty="0" smtClean="0"/>
              <a:t>cross checked by at least one other person from the participant </a:t>
            </a:r>
            <a:r>
              <a:rPr lang="en-US" dirty="0" smtClean="0"/>
              <a:t>list</a:t>
            </a:r>
          </a:p>
          <a:p>
            <a:r>
              <a:rPr lang="en-US" dirty="0" smtClean="0"/>
              <a:t>Cross-checking </a:t>
            </a:r>
            <a:r>
              <a:rPr lang="en-US" dirty="0" smtClean="0"/>
              <a:t>information showed no significant mismatches in BD rates</a:t>
            </a:r>
          </a:p>
          <a:p>
            <a:r>
              <a:rPr lang="en-US" dirty="0" smtClean="0"/>
              <a:t>Mismatches in timings were observed in tests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07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SubCE1-3.2.1 (JVET-L0424)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1014662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Results are reported for CTC and for synthetic sequences that were also provided by the proponents.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The use of separate trees is dependent on  a threshold signaled in the SPS.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</a:t>
            </a:r>
            <a:r>
              <a:rPr lang="en-CA" dirty="0" err="1"/>
              <a:t>luma</a:t>
            </a:r>
            <a:r>
              <a:rPr lang="en-CA" dirty="0"/>
              <a:t> samples exceeds the threshold, then separate trees are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samples is below the threshold, separate trees are not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In the remaining case there is a flag in the bit-stream that controls if separate trees are available or not.</a:t>
            </a:r>
            <a:endParaRPr lang="en-US" dirty="0" smtClean="0"/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r>
              <a:rPr lang="en-CA" dirty="0"/>
              <a:t>Separate tree support at CTU level for intra-coded CTUs in inter slices. No modifications for intra slices</a:t>
            </a:r>
            <a:r>
              <a:rPr lang="en-CA" dirty="0" smtClean="0"/>
              <a:t>.</a:t>
            </a:r>
            <a:endParaRPr lang="en-GB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59293"/>
              </p:ext>
            </p:extLst>
          </p:nvPr>
        </p:nvGraphicFramePr>
        <p:xfrm>
          <a:off x="838201" y="1652878"/>
          <a:ext cx="10515598" cy="2248460"/>
        </p:xfrm>
        <a:graphic>
          <a:graphicData uri="http://schemas.openxmlformats.org/drawingml/2006/table">
            <a:tbl>
              <a:tblPr/>
              <a:tblGrid>
                <a:gridCol w="959293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</a:tblGrid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68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-0,73%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501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SubCE1-3.2.1-syn </a:t>
            </a:r>
            <a:r>
              <a:rPr lang="en-US" dirty="0"/>
              <a:t>(JVET-L0424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1014662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Results are reported for CTC and for synthetic sequences that were also provided by the proponents.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The use of separate trees is dependent on  a threshold signaled in the SPS.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</a:t>
            </a:r>
            <a:r>
              <a:rPr lang="en-CA" dirty="0" err="1"/>
              <a:t>luma</a:t>
            </a:r>
            <a:r>
              <a:rPr lang="en-CA" dirty="0"/>
              <a:t> samples exceeds the threshold, then separate trees are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samples is below the threshold, separate trees are not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In the remaining case there is a flag in the bit-stream that controls if separate trees are available or not.</a:t>
            </a:r>
            <a:endParaRPr lang="en-US" dirty="0"/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CA" dirty="0"/>
              <a:t>Separate tree support at CTU level for intra-coded CTUs in inter slices. No modifications for intra slices.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383378"/>
              </p:ext>
            </p:extLst>
          </p:nvPr>
        </p:nvGraphicFramePr>
        <p:xfrm>
          <a:off x="1346198" y="1702594"/>
          <a:ext cx="9499604" cy="2298700"/>
        </p:xfrm>
        <a:graphic>
          <a:graphicData uri="http://schemas.openxmlformats.org/drawingml/2006/table">
            <a:tbl>
              <a:tblPr firstRow="1" firstCol="1" bandRow="1"/>
              <a:tblGrid>
                <a:gridCol w="1243204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</a:tblGrid>
              <a:tr h="215900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 (Synthetic)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 (Synthetic)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3200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160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SubCE1-3.2.2 </a:t>
            </a:r>
            <a:r>
              <a:rPr lang="en-US" dirty="0"/>
              <a:t>(JVET-L0424)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1067446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hangingPunct="0">
              <a:buFont typeface="Arial" charset="0"/>
              <a:buChar char="•"/>
            </a:pPr>
            <a:r>
              <a:rPr lang="en-CA" dirty="0" smtClean="0"/>
              <a:t>Results </a:t>
            </a:r>
            <a:r>
              <a:rPr lang="en-CA" dirty="0"/>
              <a:t>are reported for CTC and for synthetic sequences that were also provided by the proponents.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The use of separate trees is dependent on  a threshold signaled in the SPS.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</a:t>
            </a:r>
            <a:r>
              <a:rPr lang="en-CA" dirty="0" err="1"/>
              <a:t>luma</a:t>
            </a:r>
            <a:r>
              <a:rPr lang="en-CA" dirty="0"/>
              <a:t> samples exceeds the threshold, then separate trees are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 smtClean="0"/>
              <a:t>If </a:t>
            </a:r>
            <a:r>
              <a:rPr lang="en-CA" dirty="0"/>
              <a:t>the number of samples is below the threshold, separate trees </a:t>
            </a:r>
            <a:r>
              <a:rPr lang="en-CA" dirty="0" smtClean="0"/>
              <a:t>are </a:t>
            </a:r>
            <a:r>
              <a:rPr lang="en-CA" dirty="0"/>
              <a:t>not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In the remaining case there is a flag in the bit-stream that controls if separate trees are available or not.</a:t>
            </a:r>
            <a:endParaRPr lang="en-US" dirty="0"/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hangingPunct="0"/>
            <a:endParaRPr lang="en-CA" dirty="0" smtClean="0"/>
          </a:p>
          <a:p>
            <a:pPr marL="285750" indent="-285750" hangingPunct="0">
              <a:buFont typeface="Arial" charset="0"/>
              <a:buChar char="•"/>
            </a:pPr>
            <a:r>
              <a:rPr lang="en-CA" dirty="0" smtClean="0"/>
              <a:t>For </a:t>
            </a:r>
            <a:r>
              <a:rPr lang="en-CA" dirty="0"/>
              <a:t>all slices a flag is sent at CTU level. If the flag is true, then the CTU is coded as intra 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CTU </a:t>
            </a:r>
            <a:r>
              <a:rPr lang="en-CA" dirty="0"/>
              <a:t>using separate trees. If the flag is false, then CU level separate trees are used at CU-level for intra-coded 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CUs </a:t>
            </a:r>
            <a:r>
              <a:rPr lang="en-CA" dirty="0"/>
              <a:t>in inter slices and for intra slices both, shared and separate trees are supported (cf. SubCE1-3.1.2).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486917"/>
              </p:ext>
            </p:extLst>
          </p:nvPr>
        </p:nvGraphicFramePr>
        <p:xfrm>
          <a:off x="838201" y="1652878"/>
          <a:ext cx="10515598" cy="2248460"/>
        </p:xfrm>
        <a:graphic>
          <a:graphicData uri="http://schemas.openxmlformats.org/drawingml/2006/table">
            <a:tbl>
              <a:tblPr/>
              <a:tblGrid>
                <a:gridCol w="959293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</a:tblGrid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68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-2,25%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-2,60%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-1,34%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-1,23%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-1,40%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-2,24%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-1,87%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-0,78%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27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SubCE1-3.2.2-syn </a:t>
            </a:r>
            <a:r>
              <a:rPr lang="en-US" dirty="0"/>
              <a:t>(JVET-L0424)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1067446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Results are reported for CTC and for synthetic sequences that were also provided by the proponents.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The use of separate trees is dependent on  a threshold signaled in the SPS.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</a:t>
            </a:r>
            <a:r>
              <a:rPr lang="en-CA" dirty="0" err="1"/>
              <a:t>luma</a:t>
            </a:r>
            <a:r>
              <a:rPr lang="en-CA" dirty="0"/>
              <a:t> samples exceeds the threshold, then separate trees are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If the number of samples is below the threshold, separate trees are not available. </a:t>
            </a:r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In the remaining case there is a flag in the bit-stream that controls if separate trees are available or not.</a:t>
            </a:r>
            <a:endParaRPr lang="en-US" dirty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hangingPunct="0"/>
            <a:endParaRPr lang="en-CA" dirty="0"/>
          </a:p>
          <a:p>
            <a:pPr marL="285750" indent="-285750" hangingPunct="0">
              <a:buFont typeface="Arial" charset="0"/>
              <a:buChar char="•"/>
            </a:pPr>
            <a:r>
              <a:rPr lang="en-CA" dirty="0"/>
              <a:t>For all slices a flag is sent at CTU level. If the flag is true, then the CTU is coded as intra </a:t>
            </a:r>
            <a:br>
              <a:rPr lang="en-CA" dirty="0"/>
            </a:br>
            <a:r>
              <a:rPr lang="en-CA" dirty="0"/>
              <a:t>CTU using separate trees. If the flag is false, then CU level separate trees are used at CU-level for intra-coded </a:t>
            </a:r>
            <a:br>
              <a:rPr lang="en-CA" dirty="0"/>
            </a:br>
            <a:r>
              <a:rPr lang="en-CA" dirty="0"/>
              <a:t>CUs in inter slices and for intra slices both, shared and separate trees are supported (cf. SubCE1-3.1.2).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406391"/>
              </p:ext>
            </p:extLst>
          </p:nvPr>
        </p:nvGraphicFramePr>
        <p:xfrm>
          <a:off x="1346198" y="1702594"/>
          <a:ext cx="9499604" cy="2298700"/>
        </p:xfrm>
        <a:graphic>
          <a:graphicData uri="http://schemas.openxmlformats.org/drawingml/2006/table">
            <a:tbl>
              <a:tblPr firstRow="1" firstCol="1" bandRow="1"/>
              <a:tblGrid>
                <a:gridCol w="1243204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  <a:gridCol w="825640"/>
              </a:tblGrid>
              <a:tr h="215900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 (Synthetic)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 (Synthetic)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3200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-0.81%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-2.89%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-1.53%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-1.89%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-1.00%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-0.74%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-4.27%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-5.16%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-0.69%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-3.24%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-3.04%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766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Sub-categories in CE1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SubCE1: Picture </a:t>
            </a:r>
            <a:r>
              <a:rPr lang="en-US" dirty="0" smtClean="0"/>
              <a:t>boundary handling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SubCE2: </a:t>
            </a:r>
            <a:r>
              <a:rPr lang="en-US" dirty="0"/>
              <a:t>Split </a:t>
            </a:r>
            <a:r>
              <a:rPr lang="en-US" dirty="0" smtClean="0"/>
              <a:t>constraints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SubCE3: </a:t>
            </a:r>
            <a:r>
              <a:rPr lang="en-US" dirty="0"/>
              <a:t>Separate </a:t>
            </a:r>
            <a:r>
              <a:rPr lang="en-US" dirty="0" smtClean="0"/>
              <a:t>trees for </a:t>
            </a:r>
            <a:r>
              <a:rPr lang="en-US" dirty="0" err="1" smtClean="0"/>
              <a:t>luma</a:t>
            </a:r>
            <a:r>
              <a:rPr lang="en-US" dirty="0" smtClean="0"/>
              <a:t> and </a:t>
            </a:r>
            <a:r>
              <a:rPr lang="en-US" dirty="0" err="1" smtClean="0"/>
              <a:t>chroma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960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results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838200" y="5850294"/>
            <a:ext cx="7380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(For SubCE3-3.1.1 and SubCE3-3.1.2 there are updated results available in JVET-L0424 that harmonizes the timings.)</a:t>
            </a:r>
            <a:endParaRPr lang="en-US" sz="1200" dirty="0"/>
          </a:p>
        </p:txBody>
      </p:sp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886053"/>
              </p:ext>
            </p:extLst>
          </p:nvPr>
        </p:nvGraphicFramePr>
        <p:xfrm>
          <a:off x="838203" y="1771544"/>
          <a:ext cx="10515593" cy="3185356"/>
        </p:xfrm>
        <a:graphic>
          <a:graphicData uri="http://schemas.openxmlformats.org/drawingml/2006/table">
            <a:tbl>
              <a:tblPr/>
              <a:tblGrid>
                <a:gridCol w="865208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</a:tblGrid>
              <a:tr h="16817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8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SubCE1-1.1.1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SubCE1-1.2.1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SubCE1-1.2.2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SubCE1-1.3.1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SubCE2-2.1.3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SubCE2-2.1.4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1,55%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1,28%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1,15%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0,95%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0,75%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-2,32%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-1,87%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SubCE3-3.1.1-syn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140%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-4.18%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-2,25%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SubCE3-3.1.2-syn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-0,69%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-3,04%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144%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-4.09%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SubCE3-3.2.1-syn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-2,24%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-1,87%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-0,78%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SubCE3-3.2.2-syn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-0.69%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-3.24%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-3.04%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-0.47%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-4.10%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-5.06%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114%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672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results: Picture boundary</a:t>
            </a:r>
            <a:endParaRPr lang="en-US" dirty="0"/>
          </a:p>
        </p:txBody>
      </p:sp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88753"/>
              </p:ext>
            </p:extLst>
          </p:nvPr>
        </p:nvGraphicFramePr>
        <p:xfrm>
          <a:off x="838203" y="1771544"/>
          <a:ext cx="10515593" cy="3185356"/>
        </p:xfrm>
        <a:graphic>
          <a:graphicData uri="http://schemas.openxmlformats.org/drawingml/2006/table">
            <a:tbl>
              <a:tblPr/>
              <a:tblGrid>
                <a:gridCol w="865208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  <a:gridCol w="643359"/>
              </a:tblGrid>
              <a:tr h="16817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82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b-NO" sz="9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</a:p>
                  </a:txBody>
                  <a:tcPr marL="4946" marR="4946" marT="4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SubCE1-1.1.1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SubCE1-1.2.1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SubCE1-1.2.2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SubCE1-1.3.1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0,35%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0,30%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SubCE2-2.1.3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0,35%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0,43%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0,21%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0,13%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SubCE2-2.1.4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1,55%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1,28%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1,15%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0,95%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0,75%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0,60%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111%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111%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-2,32%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-1,87%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122%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-0,03%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-0,55%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-0,63%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115%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SubCE3-3.1.1-syn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-0,69%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-3,24%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-3,04%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140%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-0.47%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-4.18%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-5.06%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126%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-2,25%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-1,89%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129%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-0,66%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110%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SubCE3-3.1.2-syn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-0,69%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-3,24%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-3,04%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144%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-0.47%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-4.09%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-5.07%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116%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SubCE3-3.2.1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SubCE3-3.2.1-syn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chemeClr val="bg2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chemeClr val="bg2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chemeClr val="bg2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chemeClr val="bg2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chemeClr val="bg2"/>
                        </a:solidFill>
                        <a:effectLst/>
                        <a:latin typeface="Calibri" charset="0"/>
                      </a:endParaRP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0.00%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88%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0.03%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77%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SubCE3-3.2.2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-0,05%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85%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91%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-0,11%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-2,24%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-1,87%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106%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0,04%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-0,43%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-0,78%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92%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89%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71"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SubCE3-3.2.2-syn</a:t>
                      </a:r>
                    </a:p>
                  </a:txBody>
                  <a:tcPr marL="4946" marR="4946" marT="49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b="0" i="0" u="none" strike="noStrike">
                          <a:solidFill>
                            <a:schemeClr val="bg2"/>
                          </a:solidFill>
                          <a:effectLst/>
                          <a:latin typeface="Calibri" charset="0"/>
                        </a:rPr>
                        <a:t> </a:t>
                      </a:r>
                    </a:p>
                  </a:txBody>
                  <a:tcPr marL="4946" marR="4946" marT="494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-0.69%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-3.24%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-3.04%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124%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96%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-0.47%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-4.10%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-5.06%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114%</a:t>
                      </a:r>
                    </a:p>
                  </a:txBody>
                  <a:tcPr marL="4946" marR="4946" marT="4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900" b="0" i="0" u="none" strike="noStrike" dirty="0"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82%</a:t>
                      </a:r>
                    </a:p>
                  </a:txBody>
                  <a:tcPr marL="4946" marR="4946" marT="4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864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SubCE1-1.1.1 (JVET-L0080)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927972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CA" dirty="0" smtClean="0"/>
              <a:t>Ignore the </a:t>
            </a:r>
            <a:r>
              <a:rPr lang="en-CA" dirty="0"/>
              <a:t>QT-split restrictions at the picture boundary </a:t>
            </a:r>
            <a:endParaRPr lang="en-CA" dirty="0" smtClean="0"/>
          </a:p>
          <a:p>
            <a:pPr marL="285750" indent="-285750">
              <a:buFont typeface="Arial" charset="0"/>
              <a:buChar char="•"/>
            </a:pPr>
            <a:r>
              <a:rPr lang="en-CA" dirty="0" smtClean="0"/>
              <a:t>Always </a:t>
            </a:r>
            <a:r>
              <a:rPr lang="en-CA" dirty="0"/>
              <a:t>infer a QT split if three corner points exceed the picture </a:t>
            </a:r>
            <a:r>
              <a:rPr lang="en-CA" dirty="0" smtClean="0"/>
              <a:t>boundary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 smtClean="0"/>
              <a:t>The </a:t>
            </a:r>
            <a:r>
              <a:rPr lang="en-CA" dirty="0"/>
              <a:t>additional BT depth counter at the boundary is removed to ensure the BT depth does not 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violate </a:t>
            </a:r>
            <a:r>
              <a:rPr lang="en-CA" dirty="0"/>
              <a:t>the specified maximum BT depth.</a:t>
            </a:r>
            <a:endParaRPr lang="en-GB" dirty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838201" y="1652878"/>
          <a:ext cx="10515598" cy="2248460"/>
        </p:xfrm>
        <a:graphic>
          <a:graphicData uri="http://schemas.openxmlformats.org/drawingml/2006/table">
            <a:tbl>
              <a:tblPr/>
              <a:tblGrid>
                <a:gridCol w="959293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</a:tblGrid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68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-0,84%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56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SubCE1-1.2.1 (JVET-L0268)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726666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A</a:t>
            </a:r>
            <a:r>
              <a:rPr lang="en-CA" i="1" dirty="0"/>
              <a:t> </a:t>
            </a:r>
            <a:r>
              <a:rPr lang="en-CA" i="1" dirty="0" smtClean="0"/>
              <a:t>Zero Unit (ZU)</a:t>
            </a:r>
            <a:r>
              <a:rPr lang="en-CA" dirty="0" smtClean="0"/>
              <a:t> </a:t>
            </a:r>
            <a:r>
              <a:rPr lang="en-CA" dirty="0"/>
              <a:t>is a CU with width or height not being a power of </a:t>
            </a:r>
            <a:r>
              <a:rPr lang="en-CA" dirty="0" smtClean="0"/>
              <a:t>2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 smtClean="0"/>
              <a:t>In </a:t>
            </a:r>
            <a:r>
              <a:rPr lang="en-CA" dirty="0"/>
              <a:t>current VTM a CU with non-power of 2 width or height is further split</a:t>
            </a:r>
            <a:r>
              <a:rPr lang="en-CA" dirty="0" smtClean="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 smtClean="0"/>
              <a:t>The </a:t>
            </a:r>
            <a:r>
              <a:rPr lang="en-CA" dirty="0" err="1"/>
              <a:t>cbf_flag</a:t>
            </a:r>
            <a:r>
              <a:rPr lang="en-CA" dirty="0"/>
              <a:t> for ZUs must be signaled to be 0 by an encoder restriction.</a:t>
            </a:r>
            <a:endParaRPr lang="en-GB" dirty="0"/>
          </a:p>
          <a:p>
            <a:pPr marL="285750" indent="-285750">
              <a:buFont typeface="Arial" charset="0"/>
              <a:buChar char="•"/>
            </a:pPr>
            <a:endParaRPr lang="en-GB" dirty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576086"/>
              </p:ext>
            </p:extLst>
          </p:nvPr>
        </p:nvGraphicFramePr>
        <p:xfrm>
          <a:off x="838201" y="1652878"/>
          <a:ext cx="10515598" cy="2248460"/>
        </p:xfrm>
        <a:graphic>
          <a:graphicData uri="http://schemas.openxmlformats.org/drawingml/2006/table">
            <a:tbl>
              <a:tblPr/>
              <a:tblGrid>
                <a:gridCol w="959293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</a:tblGrid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68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-0,41%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-0,51%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8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SubCE1-1.2.2 (JVET-L0268)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72666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/>
              <a:t>A</a:t>
            </a:r>
            <a:r>
              <a:rPr lang="en-CA" i="1" dirty="0"/>
              <a:t> Zero Unit (ZU)</a:t>
            </a:r>
            <a:r>
              <a:rPr lang="en-CA" dirty="0"/>
              <a:t> is a CU with width or height not being a power of 2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/>
              <a:t>In current VTM a CU with non-power of 2 width or height is further split.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/>
              <a:t>ZUs must be further split by an encoder restriction</a:t>
            </a:r>
            <a:r>
              <a:rPr lang="en-GB" dirty="0"/>
              <a:t> </a:t>
            </a:r>
            <a:r>
              <a:rPr lang="en-CA" dirty="0" smtClean="0"/>
              <a:t>.</a:t>
            </a:r>
            <a:endParaRPr lang="en-GB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735248"/>
              </p:ext>
            </p:extLst>
          </p:nvPr>
        </p:nvGraphicFramePr>
        <p:xfrm>
          <a:off x="838201" y="1652878"/>
          <a:ext cx="10515598" cy="2248460"/>
        </p:xfrm>
        <a:graphic>
          <a:graphicData uri="http://schemas.openxmlformats.org/drawingml/2006/table">
            <a:tbl>
              <a:tblPr/>
              <a:tblGrid>
                <a:gridCol w="959293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</a:tblGrid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68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0,33%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0,67%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1,45%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570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SubCE1-1.3.1 (JVET-L0310)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4041650"/>
            <a:ext cx="1072126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CA" dirty="0"/>
              <a:t>A </a:t>
            </a:r>
            <a:r>
              <a:rPr lang="en-CA" i="1" dirty="0"/>
              <a:t>partial CU</a:t>
            </a:r>
            <a:r>
              <a:rPr lang="en-CA" dirty="0"/>
              <a:t> is a CU which contains areas inside and outside the picture. </a:t>
            </a:r>
            <a:endParaRPr lang="en-CA" dirty="0" smtClean="0"/>
          </a:p>
          <a:p>
            <a:pPr marL="285750" indent="-285750">
              <a:buFont typeface="Arial" charset="0"/>
              <a:buChar char="•"/>
            </a:pPr>
            <a:r>
              <a:rPr lang="en-CA" dirty="0"/>
              <a:t>The concept of a partial CU is only used for in non-intra slices</a:t>
            </a:r>
            <a:r>
              <a:rPr lang="en-CA" dirty="0" smtClean="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 smtClean="0"/>
              <a:t>Only the </a:t>
            </a:r>
            <a:r>
              <a:rPr lang="en-CA" dirty="0"/>
              <a:t>area inside the picture is further coded. </a:t>
            </a:r>
            <a:endParaRPr lang="en-CA" dirty="0" smtClean="0"/>
          </a:p>
          <a:p>
            <a:pPr marL="285750" indent="-285750">
              <a:buFont typeface="Arial" charset="0"/>
              <a:buChar char="•"/>
            </a:pPr>
            <a:r>
              <a:rPr lang="en-CA" dirty="0" smtClean="0"/>
              <a:t>Only partial </a:t>
            </a:r>
            <a:r>
              <a:rPr lang="en-CA" dirty="0"/>
              <a:t>CUs are considered when the CU is coded as non-split and the part inside the picture boundaries </a:t>
            </a:r>
            <a:r>
              <a:rPr lang="en-CA" dirty="0"/>
              <a:t/>
            </a:r>
            <a:br>
              <a:rPr lang="en-CA" dirty="0"/>
            </a:br>
            <a:r>
              <a:rPr lang="en-CA" dirty="0" smtClean="0"/>
              <a:t>has </a:t>
            </a:r>
            <a:r>
              <a:rPr lang="en-CA" dirty="0"/>
              <a:t>width or height non-power of 2</a:t>
            </a:r>
            <a:r>
              <a:rPr lang="en-CA" dirty="0" smtClean="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 smtClean="0"/>
              <a:t>The </a:t>
            </a:r>
            <a:r>
              <a:rPr lang="en-CA" dirty="0"/>
              <a:t>residual is not coded for a partial CU and the skip flag is inferred as </a:t>
            </a:r>
            <a:r>
              <a:rPr lang="en-CA" dirty="0" smtClean="0"/>
              <a:t>true.</a:t>
            </a:r>
            <a:endParaRPr lang="en-GB" dirty="0"/>
          </a:p>
          <a:p>
            <a:pPr marL="285750" indent="-285750">
              <a:buFont typeface="Arial" charset="0"/>
              <a:buChar char="•"/>
            </a:pPr>
            <a:endParaRPr lang="en-GB" dirty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444182"/>
              </p:ext>
            </p:extLst>
          </p:nvPr>
        </p:nvGraphicFramePr>
        <p:xfrm>
          <a:off x="838201" y="1652878"/>
          <a:ext cx="10515598" cy="2248460"/>
        </p:xfrm>
        <a:graphic>
          <a:graphicData uri="http://schemas.openxmlformats.org/drawingml/2006/table">
            <a:tbl>
              <a:tblPr/>
              <a:tblGrid>
                <a:gridCol w="959293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  <a:gridCol w="637087"/>
              </a:tblGrid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 Intra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Random Access Main 10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Low delay B Main10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68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 VTM-2.0.1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603"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DecT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A2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B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C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-0,17%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-0,39%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-0,74%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Overall 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-0,21%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D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75%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0,49%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0,04%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Class F (optional)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0,00%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-0,02%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83%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-0,18%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0,50%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0,26%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91%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84%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4900" marR="4900" marT="49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187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4608</TotalTime>
  <Words>7101</Words>
  <Application>Microsoft Macintosh PowerPoint</Application>
  <PresentationFormat>Widescreen</PresentationFormat>
  <Paragraphs>3232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Calibri Light</vt:lpstr>
      <vt:lpstr>Mangal</vt:lpstr>
      <vt:lpstr>Times New Roman</vt:lpstr>
      <vt:lpstr>Arial</vt:lpstr>
      <vt:lpstr>Office Theme</vt:lpstr>
      <vt:lpstr>CE1: Summary report on Partitioning</vt:lpstr>
      <vt:lpstr>General information for CE1</vt:lpstr>
      <vt:lpstr>Sub-categories in CE1</vt:lpstr>
      <vt:lpstr>Overall results</vt:lpstr>
      <vt:lpstr>Overall results: Picture boundary</vt:lpstr>
      <vt:lpstr>SubCE1-1.1.1 (JVET-L0080)</vt:lpstr>
      <vt:lpstr>SubCE1-1.2.1 (JVET-L0268)</vt:lpstr>
      <vt:lpstr>SubCE1-1.2.2 (JVET-L0268)</vt:lpstr>
      <vt:lpstr>SubCE1-1.3.1 (JVET-L0310)</vt:lpstr>
      <vt:lpstr>Overall results: Split constraints</vt:lpstr>
      <vt:lpstr>SubCE1-2.1.1 (JVET-L0081)</vt:lpstr>
      <vt:lpstr>SubCE1-2.1.2 (JVET-L0081)</vt:lpstr>
      <vt:lpstr>SubCE1-2.1.3 (JVET-L0081)</vt:lpstr>
      <vt:lpstr>SubCE1-2.1.4 (JVET-L0081)</vt:lpstr>
      <vt:lpstr>Overall results: Separate trees</vt:lpstr>
      <vt:lpstr>SubCE1-3.1.1 (JVET-L0424)</vt:lpstr>
      <vt:lpstr>SubCE1-3.1.1-syn (JVET-L0424)</vt:lpstr>
      <vt:lpstr>SubCE1-3.1.2 (JVET-L0424)</vt:lpstr>
      <vt:lpstr>SubCE1-3.1.2-syn (JVET-L0424)</vt:lpstr>
      <vt:lpstr>SubCE1-3.2.1 (JVET-L0424)</vt:lpstr>
      <vt:lpstr>SubCE1-3.2.1-syn (JVET-L0424)</vt:lpstr>
      <vt:lpstr>SubCE1-3.2.2 (JVET-L0424)</vt:lpstr>
      <vt:lpstr>SubCE1-3.2.2-syn (JVET-L0424)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CE1: Summary report on Partitioning</dc:title>
  <dc:creator>Jackie Ma</dc:creator>
  <cp:lastModifiedBy>Jackie Ma</cp:lastModifiedBy>
  <cp:revision>33</cp:revision>
  <dcterms:created xsi:type="dcterms:W3CDTF">2018-07-09T21:06:05Z</dcterms:created>
  <dcterms:modified xsi:type="dcterms:W3CDTF">2018-10-04T01:07:22Z</dcterms:modified>
</cp:coreProperties>
</file>