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7" r:id="rId3"/>
    <p:sldId id="283" r:id="rId4"/>
    <p:sldId id="278" r:id="rId5"/>
    <p:sldId id="279" r:id="rId6"/>
    <p:sldId id="284" r:id="rId7"/>
    <p:sldId id="286" r:id="rId8"/>
    <p:sldId id="285" r:id="rId9"/>
    <p:sldId id="281" r:id="rId10"/>
    <p:sldId id="287" r:id="rId11"/>
    <p:sldId id="282" r:id="rId12"/>
    <p:sldId id="288" r:id="rId13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83"/>
            <p14:sldId id="278"/>
            <p14:sldId id="279"/>
            <p14:sldId id="284"/>
            <p14:sldId id="286"/>
            <p14:sldId id="285"/>
            <p14:sldId id="281"/>
            <p14:sldId id="287"/>
            <p14:sldId id="282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86382" autoAdjust="0"/>
  </p:normalViewPr>
  <p:slideViewPr>
    <p:cSldViewPr>
      <p:cViewPr varScale="1">
        <p:scale>
          <a:sx n="100" d="100"/>
          <a:sy n="100" d="100"/>
        </p:scale>
        <p:origin x="284" y="60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JVET-J0077 “</a:t>
            </a:r>
            <a:r>
              <a:rPr lang="en-US" sz="4000" dirty="0" err="1"/>
              <a:t>Deblocking</a:t>
            </a:r>
            <a:r>
              <a:rPr lang="en-US" sz="4000" dirty="0"/>
              <a:t> Improvements for Large CUs”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W. Zhu, K. Misra, A. </a:t>
            </a:r>
            <a:r>
              <a:rPr lang="en-US" dirty="0" err="1"/>
              <a:t>Segall</a:t>
            </a:r>
            <a:r>
              <a:rPr lang="en-US" dirty="0"/>
              <a:t> (Sharp)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as in JVET-J0028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Stronger filter for </a:t>
            </a:r>
            <a:r>
              <a:rPr lang="en-US" dirty="0" err="1" smtClean="0"/>
              <a:t>luma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72293" y="1581150"/>
            <a:ext cx="87383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>
              <a:spcBef>
                <a:spcPts val="68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(7*p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 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+ 8)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(6*p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+ 8)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 (5*p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+ 8)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(4*p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+ 8)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(3*p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+8) &gt;&gt; 4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= (p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7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5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6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+8) &gt;&gt; 4</a:t>
            </a:r>
            <a:endParaRPr lang="en-US" sz="2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9585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Chroma </a:t>
            </a:r>
            <a:r>
              <a:rPr lang="en-US" dirty="0" err="1" smtClean="0"/>
              <a:t>deblocking</a:t>
            </a:r>
            <a:r>
              <a:rPr lang="en-US" dirty="0" smtClean="0"/>
              <a:t> flow chart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971800" y="1276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786691"/>
              </p:ext>
            </p:extLst>
          </p:nvPr>
        </p:nvGraphicFramePr>
        <p:xfrm>
          <a:off x="2971800" y="1276350"/>
          <a:ext cx="330200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Visio" r:id="rId3" imgW="5016870" imgH="3306507" progId="Visio.Drawing.11">
                  <p:embed/>
                </p:oleObj>
              </mc:Choice>
              <mc:Fallback>
                <p:oleObj name="Visio" r:id="rId3" imgW="5016870" imgH="330650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276350"/>
                        <a:ext cx="3302000" cy="2171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246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Stronger filter for </a:t>
            </a:r>
            <a:r>
              <a:rPr lang="en-US" dirty="0" err="1" smtClean="0"/>
              <a:t>chroma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7400" y="1428750"/>
            <a:ext cx="6172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>
              <a:spcBef>
                <a:spcPts val="68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 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+4) &gt;&gt; 3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+2) &gt;&gt; 2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+3*p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+4) &gt;&gt; 3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 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+4) &gt;&gt; 3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+p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+2) &gt;&gt; 2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′= (q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+2*q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+3*q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 q</a:t>
            </a:r>
            <a:r>
              <a:rPr lang="en-GB" sz="2000" baseline="-25000" dirty="0">
                <a:latin typeface="Times New Roman" panose="02020603050405020304" pitchFamily="18" charset="0"/>
                <a:ea typeface="MS Mincho" panose="02020609040205080304" pitchFamily="49" charset="-128"/>
              </a:rPr>
              <a:t>0</a:t>
            </a:r>
            <a:r>
              <a:rPr lang="en-GB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+4) &gt;&gt; 3</a:t>
            </a:r>
            <a:endParaRPr lang="en-US" sz="2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6542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Blocking artifacts in JEM7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613300"/>
            <a:ext cx="4143375" cy="54504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Sometimes we see </a:t>
            </a:r>
            <a:r>
              <a:rPr lang="en-US" sz="2000" dirty="0"/>
              <a:t>b</a:t>
            </a:r>
            <a:r>
              <a:rPr lang="en-US" sz="2000" dirty="0" smtClean="0"/>
              <a:t>locking artifact around large blocks</a:t>
            </a:r>
          </a:p>
          <a:p>
            <a:pPr lvl="1"/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80680"/>
            <a:ext cx="3152775" cy="1695450"/>
          </a:xfrm>
          <a:prstGeom prst="rect">
            <a:avLst/>
          </a:prstGeom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020733" y="196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10200" y="16133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Sometimes we see artifact when using Local Illumination Compensation (LIC)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609599" y="1013677"/>
            <a:ext cx="4143375" cy="545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>
            <a:lvl1pPr marL="325438" indent="-32543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1pPr>
            <a:lvl2pPr marL="706438" indent="-269875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marL="1087438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0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marL="1524000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marL="1960563" indent="-217488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24177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</a:defRPr>
            </a:lvl6pPr>
            <a:lvl7pPr marL="28749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</a:defRPr>
            </a:lvl7pPr>
            <a:lvl8pPr marL="33321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</a:defRPr>
            </a:lvl8pPr>
            <a:lvl9pPr marL="3789363" indent="-217488" algn="l" defTabSz="871538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sz="2000" b="1" kern="0" dirty="0" smtClean="0"/>
              <a:t>Observation at low bit rates</a:t>
            </a:r>
          </a:p>
          <a:p>
            <a:pPr lvl="1"/>
            <a:endParaRPr lang="en-US" sz="2000" kern="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9"/>
          <a:stretch/>
        </p:blipFill>
        <p:spPr>
          <a:xfrm>
            <a:off x="5181600" y="2548218"/>
            <a:ext cx="3382153" cy="17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stronger filters for large blocks (on either side of the edge boundary)</a:t>
            </a:r>
          </a:p>
          <a:p>
            <a:r>
              <a:rPr lang="en-US" dirty="0" err="1" smtClean="0"/>
              <a:t>Deblock</a:t>
            </a:r>
            <a:r>
              <a:rPr lang="en-US" dirty="0" smtClean="0"/>
              <a:t> larger number of samples for all sides of a large block</a:t>
            </a:r>
          </a:p>
          <a:p>
            <a:r>
              <a:rPr lang="en-US" dirty="0" err="1" smtClean="0"/>
              <a:t>Deblock</a:t>
            </a:r>
            <a:r>
              <a:rPr lang="en-US" dirty="0" smtClean="0"/>
              <a:t> </a:t>
            </a:r>
            <a:r>
              <a:rPr lang="en-US" dirty="0"/>
              <a:t>larger number of samples for all </a:t>
            </a:r>
            <a:r>
              <a:rPr lang="en-US" dirty="0" smtClean="0"/>
              <a:t>sides </a:t>
            </a:r>
            <a:r>
              <a:rPr lang="en-US" dirty="0"/>
              <a:t>of </a:t>
            </a:r>
            <a:r>
              <a:rPr lang="en-US" dirty="0" smtClean="0"/>
              <a:t>a large LIC block when transform </a:t>
            </a:r>
            <a:r>
              <a:rPr lang="en-US" dirty="0"/>
              <a:t>coefficients are zero (</a:t>
            </a:r>
            <a:r>
              <a:rPr lang="en-US" dirty="0" smtClean="0"/>
              <a:t>CBF=0)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modification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29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illustration of large block </a:t>
            </a:r>
            <a:r>
              <a:rPr lang="en-US" dirty="0" err="1" smtClean="0"/>
              <a:t>deblocking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83869" y="1800839"/>
            <a:ext cx="1698069" cy="16165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Rectangle 4"/>
          <p:cNvSpPr/>
          <p:nvPr/>
        </p:nvSpPr>
        <p:spPr>
          <a:xfrm>
            <a:off x="685800" y="1800838"/>
            <a:ext cx="1698070" cy="3718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" name="Rectangle 8"/>
          <p:cNvSpPr/>
          <p:nvPr/>
        </p:nvSpPr>
        <p:spPr>
          <a:xfrm>
            <a:off x="4081938" y="3011991"/>
            <a:ext cx="463067" cy="405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TextBox 9"/>
          <p:cNvSpPr txBox="1"/>
          <p:nvPr/>
        </p:nvSpPr>
        <p:spPr>
          <a:xfrm>
            <a:off x="3048000" y="1352550"/>
            <a:ext cx="4720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64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2571750"/>
            <a:ext cx="463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16</a:t>
            </a:r>
            <a:endParaRPr lang="en-US" sz="1600" dirty="0"/>
          </a:p>
        </p:txBody>
      </p:sp>
      <p:sp>
        <p:nvSpPr>
          <p:cNvPr id="12" name="Right Brace 11"/>
          <p:cNvSpPr/>
          <p:nvPr/>
        </p:nvSpPr>
        <p:spPr>
          <a:xfrm rot="16200000">
            <a:off x="3188775" y="850296"/>
            <a:ext cx="88260" cy="16980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3" name="Right Brace 12"/>
          <p:cNvSpPr/>
          <p:nvPr/>
        </p:nvSpPr>
        <p:spPr>
          <a:xfrm rot="16200000">
            <a:off x="1490705" y="852156"/>
            <a:ext cx="88259" cy="169806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4" name="Right Brace 13"/>
          <p:cNvSpPr/>
          <p:nvPr/>
        </p:nvSpPr>
        <p:spPr>
          <a:xfrm rot="16200000">
            <a:off x="4267436" y="2677044"/>
            <a:ext cx="92071" cy="46306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296070" y="1352550"/>
            <a:ext cx="440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64</a:t>
            </a:r>
            <a:endParaRPr lang="en-US" sz="1600" dirty="0"/>
          </a:p>
        </p:txBody>
      </p:sp>
      <p:sp>
        <p:nvSpPr>
          <p:cNvPr id="16" name="Oval 15"/>
          <p:cNvSpPr/>
          <p:nvPr/>
        </p:nvSpPr>
        <p:spPr bwMode="auto">
          <a:xfrm>
            <a:off x="2415385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2487543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559701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2631859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704017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2776175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848333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1867555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1939713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2011871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2084029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2156187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2228346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2300504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119990" y="3330477"/>
            <a:ext cx="47637" cy="4573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4192148" y="3330477"/>
            <a:ext cx="47637" cy="4573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4264306" y="3330477"/>
            <a:ext cx="47637" cy="4573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3572160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3644318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3716476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3788635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3860793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3932951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4005109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7557089" y="4445203"/>
            <a:ext cx="76200" cy="762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7557089" y="4665405"/>
            <a:ext cx="76200" cy="7620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71389" y="4292265"/>
            <a:ext cx="163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  <a:cs typeface="Calibri" pitchFamily="34" charset="0"/>
              </a:rPr>
              <a:t>Stronger filters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681702" y="4531122"/>
            <a:ext cx="1638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Calibri" pitchFamily="34" charset="0"/>
                <a:cs typeface="Calibri" pitchFamily="34" charset="0"/>
              </a:rPr>
              <a:t>JEM7 filters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57413" y="3409950"/>
            <a:ext cx="866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LUMA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527890" y="1800839"/>
            <a:ext cx="1698069" cy="16165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2" name="Rectangle 51"/>
          <p:cNvSpPr/>
          <p:nvPr/>
        </p:nvSpPr>
        <p:spPr>
          <a:xfrm>
            <a:off x="4829821" y="1800838"/>
            <a:ext cx="1698070" cy="3718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53" name="Rectangle 52"/>
          <p:cNvSpPr/>
          <p:nvPr/>
        </p:nvSpPr>
        <p:spPr>
          <a:xfrm>
            <a:off x="8225959" y="3011991"/>
            <a:ext cx="463067" cy="4053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54" name="TextBox 53"/>
          <p:cNvSpPr txBox="1"/>
          <p:nvPr/>
        </p:nvSpPr>
        <p:spPr>
          <a:xfrm>
            <a:off x="7162800" y="1352550"/>
            <a:ext cx="413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64</a:t>
            </a:r>
            <a:endParaRPr lang="en-US" sz="1600" dirty="0"/>
          </a:p>
        </p:txBody>
      </p:sp>
      <p:sp>
        <p:nvSpPr>
          <p:cNvPr id="55" name="TextBox 54"/>
          <p:cNvSpPr txBox="1"/>
          <p:nvPr/>
        </p:nvSpPr>
        <p:spPr>
          <a:xfrm>
            <a:off x="8258821" y="2571750"/>
            <a:ext cx="4210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16</a:t>
            </a:r>
            <a:endParaRPr lang="en-US" sz="1600" dirty="0"/>
          </a:p>
        </p:txBody>
      </p:sp>
      <p:sp>
        <p:nvSpPr>
          <p:cNvPr id="56" name="Right Brace 55"/>
          <p:cNvSpPr/>
          <p:nvPr/>
        </p:nvSpPr>
        <p:spPr>
          <a:xfrm rot="16200000">
            <a:off x="7332796" y="850296"/>
            <a:ext cx="88260" cy="169807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57" name="Right Brace 56"/>
          <p:cNvSpPr/>
          <p:nvPr/>
        </p:nvSpPr>
        <p:spPr>
          <a:xfrm rot="16200000">
            <a:off x="5634726" y="852156"/>
            <a:ext cx="88259" cy="169806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58" name="Right Brace 57"/>
          <p:cNvSpPr/>
          <p:nvPr/>
        </p:nvSpPr>
        <p:spPr>
          <a:xfrm rot="16200000">
            <a:off x="8411457" y="2677044"/>
            <a:ext cx="92071" cy="46306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59" name="TextBox 58"/>
          <p:cNvSpPr txBox="1"/>
          <p:nvPr/>
        </p:nvSpPr>
        <p:spPr>
          <a:xfrm>
            <a:off x="5440091" y="1352550"/>
            <a:ext cx="440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64</a:t>
            </a:r>
            <a:endParaRPr lang="en-US" sz="1600" dirty="0"/>
          </a:p>
        </p:txBody>
      </p:sp>
      <p:sp>
        <p:nvSpPr>
          <p:cNvPr id="60" name="Oval 59"/>
          <p:cNvSpPr/>
          <p:nvPr/>
        </p:nvSpPr>
        <p:spPr bwMode="auto">
          <a:xfrm>
            <a:off x="6559406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6631564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6703722" y="1834346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6300208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6372367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6444525" y="1838157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4" name="Oval 73"/>
          <p:cNvSpPr/>
          <p:nvPr/>
        </p:nvSpPr>
        <p:spPr bwMode="auto">
          <a:xfrm>
            <a:off x="8264011" y="3330477"/>
            <a:ext cx="47637" cy="457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5" name="Oval 74"/>
          <p:cNvSpPr/>
          <p:nvPr/>
        </p:nvSpPr>
        <p:spPr bwMode="auto">
          <a:xfrm>
            <a:off x="8336169" y="3330477"/>
            <a:ext cx="47637" cy="457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76" name="Oval 75"/>
          <p:cNvSpPr/>
          <p:nvPr/>
        </p:nvSpPr>
        <p:spPr bwMode="auto">
          <a:xfrm>
            <a:off x="8408327" y="3330477"/>
            <a:ext cx="47637" cy="45739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8004814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8076972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8149130" y="3334289"/>
            <a:ext cx="47637" cy="4573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408119" y="3435462"/>
            <a:ext cx="1093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  <a:cs typeface="Calibri" pitchFamily="34" charset="0"/>
              </a:rPr>
              <a:t>CHROMA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85800" y="3790950"/>
            <a:ext cx="3841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Deblock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 7 samples for large-block side</a:t>
            </a:r>
          </a:p>
          <a:p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5029626" y="3793504"/>
            <a:ext cx="3704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alibri" pitchFamily="34" charset="0"/>
                <a:cs typeface="Calibri" pitchFamily="34" charset="0"/>
              </a:rPr>
              <a:t>Deblock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 3 samples when either side of boundary is large-block</a:t>
            </a:r>
            <a:endParaRPr lang="en-US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7943" y="724754"/>
            <a:ext cx="89384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Proposal uses current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block size as well as adjacent block size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in </a:t>
            </a:r>
            <a:r>
              <a:rPr lang="en-US" sz="2000" b="1" dirty="0" err="1">
                <a:latin typeface="Calibri" pitchFamily="34" charset="0"/>
                <a:cs typeface="Calibri" pitchFamily="34" charset="0"/>
              </a:rPr>
              <a:t>deblocking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 control</a:t>
            </a:r>
          </a:p>
        </p:txBody>
      </p:sp>
    </p:spTree>
    <p:extLst>
      <p:ext uri="{BB962C8B-B14F-4D97-AF65-F5344CB8AC3E}">
        <p14:creationId xmlns:p14="http://schemas.microsoft.com/office/powerpoint/2010/main" val="283322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visual improvements</a:t>
            </a:r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33600" y="300937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105400" y="300925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9254"/>
            <a:ext cx="9144000" cy="15319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8" y="883240"/>
            <a:ext cx="9144000" cy="19390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76400" y="454349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JEM7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38800" y="4541162"/>
            <a:ext cx="2922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JEM7+proposed modification</a:t>
            </a:r>
          </a:p>
        </p:txBody>
      </p:sp>
    </p:spTree>
    <p:extLst>
      <p:ext uri="{BB962C8B-B14F-4D97-AF65-F5344CB8AC3E}">
        <p14:creationId xmlns:p14="http://schemas.microsoft.com/office/powerpoint/2010/main" val="438746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describe the following modifications of JEM7 </a:t>
            </a:r>
            <a:r>
              <a:rPr lang="en-US" dirty="0" err="1" smtClean="0"/>
              <a:t>deblocking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Use of stronger filters for large blocks</a:t>
            </a:r>
          </a:p>
          <a:p>
            <a:pPr lvl="1"/>
            <a:r>
              <a:rPr lang="en-US" dirty="0" err="1" smtClean="0"/>
              <a:t>Deblock</a:t>
            </a:r>
            <a:r>
              <a:rPr lang="en-US" dirty="0" smtClean="0"/>
              <a:t> larger number of samples for large blocks</a:t>
            </a:r>
          </a:p>
          <a:p>
            <a:pPr lvl="1"/>
            <a:r>
              <a:rPr lang="en-US" dirty="0" err="1" smtClean="0"/>
              <a:t>Deblock</a:t>
            </a:r>
            <a:r>
              <a:rPr lang="en-US" dirty="0" smtClean="0"/>
              <a:t> boundaries when LIC is used and CBF=0</a:t>
            </a:r>
          </a:p>
          <a:p>
            <a:r>
              <a:rPr lang="en-US" dirty="0" smtClean="0"/>
              <a:t>The changes are asserted to show visual benefit</a:t>
            </a:r>
          </a:p>
          <a:p>
            <a:r>
              <a:rPr lang="en-US" dirty="0" smtClean="0"/>
              <a:t>We propose studying the approach in a CE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402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2038350"/>
            <a:ext cx="2749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024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86200" y="2571750"/>
            <a:ext cx="1617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2347474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smtClean="0"/>
              <a:t>deblocking</a:t>
            </a:r>
            <a:r>
              <a:rPr lang="en-US" dirty="0" smtClean="0"/>
              <a:t> </a:t>
            </a:r>
            <a:r>
              <a:rPr lang="en-US" dirty="0" smtClean="0"/>
              <a:t>flow chart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3400" y="742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23923"/>
              </p:ext>
            </p:extLst>
          </p:nvPr>
        </p:nvGraphicFramePr>
        <p:xfrm>
          <a:off x="1905000" y="819150"/>
          <a:ext cx="5937250" cy="387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Visio" r:id="rId3" imgW="8706824" imgH="5690951" progId="Visio.Drawing.11">
                  <p:embed/>
                </p:oleObj>
              </mc:Choice>
              <mc:Fallback>
                <p:oleObj name="Visio" r:id="rId3" imgW="8706824" imgH="569095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819150"/>
                        <a:ext cx="5937250" cy="3879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610234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37427</TotalTime>
  <Words>244</Words>
  <Application>Microsoft Office PowerPoint</Application>
  <PresentationFormat>On-screen Show (16:9)</PresentationFormat>
  <Paragraphs>56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Visio</vt:lpstr>
      <vt:lpstr>JVET-J0077 “Deblocking Improvements for Large CUs”</vt:lpstr>
      <vt:lpstr>Blocking artifacts in JEM7</vt:lpstr>
      <vt:lpstr>Proposed modification</vt:lpstr>
      <vt:lpstr>Example illustration of large block deblocking</vt:lpstr>
      <vt:lpstr>Sample visual improvements</vt:lpstr>
      <vt:lpstr>Conclusion</vt:lpstr>
      <vt:lpstr>PowerPoint Presentation</vt:lpstr>
      <vt:lpstr>PowerPoint Presentation</vt:lpstr>
      <vt:lpstr>Luma deblocking flow chart</vt:lpstr>
      <vt:lpstr>Stronger filter for luma</vt:lpstr>
      <vt:lpstr>Chroma deblocking flow chart</vt:lpstr>
      <vt:lpstr>Stronger filter for chroma</vt:lpstr>
    </vt:vector>
  </TitlesOfParts>
  <Company>Sharp Labs of America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 Misra</cp:lastModifiedBy>
  <cp:revision>1508</cp:revision>
  <cp:lastPrinted>2012-05-17T23:57:45Z</cp:lastPrinted>
  <dcterms:created xsi:type="dcterms:W3CDTF">2008-07-29T15:54:01Z</dcterms:created>
  <dcterms:modified xsi:type="dcterms:W3CDTF">2018-04-14T19:46:53Z</dcterms:modified>
</cp:coreProperties>
</file>