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74" r:id="rId2"/>
    <p:sldId id="402" r:id="rId3"/>
    <p:sldId id="403" r:id="rId4"/>
    <p:sldId id="404" r:id="rId5"/>
    <p:sldId id="405" r:id="rId6"/>
    <p:sldId id="406" r:id="rId7"/>
    <p:sldId id="407" r:id="rId8"/>
    <p:sldId id="408" r:id="rId9"/>
    <p:sldId id="409" r:id="rId10"/>
    <p:sldId id="410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76E411E-4A16-8347-96E3-1513108FF241}">
          <p14:sldIdLst>
            <p14:sldId id="374"/>
            <p14:sldId id="402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15">
          <p15:clr>
            <a:srgbClr val="A4A3A4"/>
          </p15:clr>
        </p15:guide>
        <p15:guide id="2" orient="horz" pos="2380">
          <p15:clr>
            <a:srgbClr val="A4A3A4"/>
          </p15:clr>
        </p15:guide>
        <p15:guide id="3" orient="horz" pos="113">
          <p15:clr>
            <a:srgbClr val="A4A3A4"/>
          </p15:clr>
        </p15:guide>
        <p15:guide id="4" orient="horz" pos="694">
          <p15:clr>
            <a:srgbClr val="A4A3A4"/>
          </p15:clr>
        </p15:guide>
        <p15:guide id="5" orient="horz" pos="1772">
          <p15:clr>
            <a:srgbClr val="A4A3A4"/>
          </p15:clr>
        </p15:guide>
        <p15:guide id="6" orient="horz" pos="2900">
          <p15:clr>
            <a:srgbClr val="A4A3A4"/>
          </p15:clr>
        </p15:guide>
        <p15:guide id="7" orient="horz" pos="2354">
          <p15:clr>
            <a:srgbClr val="A4A3A4"/>
          </p15:clr>
        </p15:guide>
        <p15:guide id="8" orient="horz" pos="1617">
          <p15:clr>
            <a:srgbClr val="A4A3A4"/>
          </p15:clr>
        </p15:guide>
        <p15:guide id="9" orient="horz" pos="2257">
          <p15:clr>
            <a:srgbClr val="A4A3A4"/>
          </p15:clr>
        </p15:guide>
        <p15:guide id="10" pos="5517">
          <p15:clr>
            <a:srgbClr val="A4A3A4"/>
          </p15:clr>
        </p15:guide>
        <p15:guide id="11" pos="277">
          <p15:clr>
            <a:srgbClr val="A4A3A4"/>
          </p15:clr>
        </p15:guide>
        <p15:guide id="12" pos="2824">
          <p15:clr>
            <a:srgbClr val="A4A3A4"/>
          </p15:clr>
        </p15:guide>
        <p15:guide id="13" pos="47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636463"/>
    <a:srgbClr val="3C3C3B"/>
    <a:srgbClr val="0092D2"/>
    <a:srgbClr val="C0C1BF"/>
    <a:srgbClr val="8D8E8D"/>
    <a:srgbClr val="0091CE"/>
    <a:srgbClr val="DDDEDD"/>
    <a:srgbClr val="141313"/>
    <a:srgbClr val="FFFFFF"/>
    <a:srgbClr val="0A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773" autoAdjust="0"/>
    <p:restoredTop sz="93193" autoAdjust="0"/>
  </p:normalViewPr>
  <p:slideViewPr>
    <p:cSldViewPr snapToGrid="0" snapToObjects="1">
      <p:cViewPr varScale="1">
        <p:scale>
          <a:sx n="175" d="100"/>
          <a:sy n="175" d="100"/>
        </p:scale>
        <p:origin x="344" y="160"/>
      </p:cViewPr>
      <p:guideLst>
        <p:guide orient="horz" pos="415"/>
        <p:guide orient="horz" pos="2380"/>
        <p:guide orient="horz" pos="113"/>
        <p:guide orient="horz" pos="694"/>
        <p:guide orient="horz" pos="1772"/>
        <p:guide orient="horz" pos="2900"/>
        <p:guide orient="horz" pos="2354"/>
        <p:guide orient="horz" pos="1617"/>
        <p:guide orient="horz" pos="2257"/>
        <p:guide pos="5517"/>
        <p:guide pos="277"/>
        <p:guide pos="2824"/>
        <p:guide pos="47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6" d="100"/>
          <a:sy n="86" d="100"/>
        </p:scale>
        <p:origin x="-3304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BDD3B-9170-5E4A-9D00-496CCBD3B9C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DC55E-84CF-5949-AC3F-76AE0BE16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498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46F0A-C3BF-4A46-9C3F-26D246D7822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8775E-C451-0248-9348-B32064A28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328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4000"/>
              </a:lnSpc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6626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4000"/>
              </a:lnSpc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722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116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611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7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22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336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15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125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95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58813"/>
          </a:xfrm>
          <a:prstGeom prst="rect">
            <a:avLst/>
          </a:prstGeom>
          <a:solidFill>
            <a:srgbClr val="3C3C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3C3C3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5438" y="4894101"/>
            <a:ext cx="422122" cy="187040"/>
          </a:xfrm>
        </p:spPr>
        <p:txBody>
          <a:bodyPr/>
          <a:lstStyle>
            <a:lvl1pPr>
              <a:defRPr sz="800" b="0" i="0">
                <a:solidFill>
                  <a:srgbClr val="8D8E8D"/>
                </a:solidFill>
                <a:latin typeface="PFDinTextPro-Light"/>
                <a:cs typeface="PFDinTextPro-Light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9000" y="87926"/>
            <a:ext cx="1178560" cy="44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860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167510" y="67369"/>
            <a:ext cx="7257756" cy="514038"/>
          </a:xfrm>
        </p:spPr>
        <p:txBody>
          <a:bodyPr anchor="t">
            <a:noAutofit/>
          </a:bodyPr>
          <a:lstStyle>
            <a:lvl1pPr algn="l">
              <a:defRPr sz="3600" b="0" cap="none">
                <a:solidFill>
                  <a:srgbClr val="0092D2"/>
                </a:solidFill>
                <a:latin typeface="PFDinTextPro-Light"/>
                <a:cs typeface="PFDinTextPro-Light"/>
              </a:defRPr>
            </a:lvl1pPr>
          </a:lstStyle>
          <a:p>
            <a:r>
              <a:rPr lang="en-US" dirty="0" smtClean="0"/>
              <a:t>Header Goes Here</a:t>
            </a:r>
            <a:endParaRPr lang="en-US" dirty="0"/>
          </a:p>
        </p:txBody>
      </p:sp>
      <p:pic>
        <p:nvPicPr>
          <p:cNvPr id="4" name="Picture 3" descr="GoPro_Be_a_HERO_Logo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558" y="266547"/>
            <a:ext cx="1266508" cy="327438"/>
          </a:xfrm>
          <a:prstGeom prst="rect">
            <a:avLst/>
          </a:prstGeom>
        </p:spPr>
      </p:pic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5438" y="4894101"/>
            <a:ext cx="422122" cy="187040"/>
          </a:xfrm>
        </p:spPr>
        <p:txBody>
          <a:bodyPr/>
          <a:lstStyle>
            <a:lvl1pPr>
              <a:defRPr sz="800" b="0" i="0">
                <a:solidFill>
                  <a:srgbClr val="8D8E8D"/>
                </a:solidFill>
                <a:latin typeface="PFDinTextPro-Light"/>
                <a:cs typeface="PFDinTextPro-Light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137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5438" y="4894101"/>
            <a:ext cx="422122" cy="187040"/>
          </a:xfrm>
        </p:spPr>
        <p:txBody>
          <a:bodyPr/>
          <a:lstStyle>
            <a:lvl1pPr>
              <a:defRPr sz="800" b="0" i="0">
                <a:solidFill>
                  <a:srgbClr val="8D8E8D"/>
                </a:solidFill>
                <a:latin typeface="PFDinTextPro-Light"/>
                <a:cs typeface="PFDinTextPro-Light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98928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3F5AD-F742-6D49-BFC0-835F8F1A6645}" type="datetime1">
              <a:rPr lang="en-US" smtClean="0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088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PFDinTextPro-Regular"/>
                <a:cs typeface="PFDinTextPro-Regular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575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3" r:id="rId2"/>
    <p:sldLayoutId id="2147483664" r:id="rId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P4/LandingClip1.mp4" TargetMode="External"/><Relationship Id="rId4" Type="http://schemas.openxmlformats.org/officeDocument/2006/relationships/hyperlink" Target="MP4/LandingClip2.mp4" TargetMode="External"/><Relationship Id="rId5" Type="http://schemas.openxmlformats.org/officeDocument/2006/relationships/hyperlink" Target="MP4/BranCastle.mp4" TargetMode="External"/><Relationship Id="rId6" Type="http://schemas.openxmlformats.org/officeDocument/2006/relationships/hyperlink" Target="MP4/SkateBoardAtBridge.mp4" TargetMode="External"/><Relationship Id="rId7" Type="http://schemas.openxmlformats.org/officeDocument/2006/relationships/hyperlink" Target="MP4/SkateBoardAtBridge_VP0.mp4" TargetMode="External"/><Relationship Id="rId8" Type="http://schemas.openxmlformats.org/officeDocument/2006/relationships/hyperlink" Target="MP4/SkateBoardAtBridge_VP1.mp4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oPro_Be_a_HERO_Logo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677" y="4175194"/>
            <a:ext cx="2136464" cy="76302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283"/>
            <a:ext cx="91535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404111" y="4387428"/>
            <a:ext cx="36754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smtClean="0">
                <a:latin typeface="PFDinTextPro-Light"/>
                <a:cs typeface="PFDinTextPro-Light"/>
              </a:rPr>
              <a:t>JVET-H0021</a:t>
            </a:r>
            <a:endParaRPr lang="en-US" sz="1600" dirty="0">
              <a:latin typeface="PFDinTextPro-Light"/>
              <a:cs typeface="PFDinTextPro-Ligh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2748" y="3420088"/>
            <a:ext cx="6708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charset="0"/>
                <a:ea typeface="Times New Roman" charset="0"/>
              </a:rPr>
              <a:t>AHG8: Updated Test Sequences for Spherical Video Coding from GoPro</a:t>
            </a:r>
            <a:r>
              <a:rPr lang="en-US" sz="2400" dirty="0"/>
              <a:t> 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58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332047" y="3973796"/>
            <a:ext cx="2259997" cy="457200"/>
          </a:xfrm>
          <a:prstGeom prst="rect">
            <a:avLst/>
          </a:prstGeom>
          <a:solidFill>
            <a:srgbClr val="009F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32047" y="3971800"/>
            <a:ext cx="2259997" cy="407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kern="800" spc="300" dirty="0" smtClean="0">
                <a:solidFill>
                  <a:srgbClr val="FFFFFF"/>
                </a:solidFill>
                <a:latin typeface="PFDinTextPro-Light"/>
                <a:cs typeface="PFDinTextPro-Light"/>
              </a:rPr>
              <a:t>Thank You</a:t>
            </a:r>
            <a:endParaRPr lang="en-US" kern="800" spc="300" dirty="0">
              <a:solidFill>
                <a:srgbClr val="FFFFFF"/>
              </a:solidFill>
              <a:latin typeface="PFDinTextPro-Light"/>
              <a:cs typeface="PFDinTextPro-Ligh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89075"/>
            <a:ext cx="91440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16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Summary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3338" y="663693"/>
            <a:ext cx="8089483" cy="388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In Torino meeting BranCastle and Landing sequences were provided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Sharing new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versions of these sequences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with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following improvements: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Improvements in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colors,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stitching and sharpening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Landing had some banding on the sky (fixed)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BranCastle had a halo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towards later part (fixed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)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Concern that Landing has camera rotation in the end, thus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wo versions are shared: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Landing1 has very similar in/out points as original Landing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Landing2 has in/out points moved earlier to avoid camera rotation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New sequence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SkateboardAtBridge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shared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Camera panning and rotational camera motion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Texture and motion on north and south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poles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37279546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Landing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75" y="826291"/>
            <a:ext cx="82296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606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BranCastle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303" y="825215"/>
            <a:ext cx="82296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562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Difference over Sept 19 versions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3338" y="663693"/>
            <a:ext cx="8089483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New versions of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sequences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were shared on September 19</a:t>
            </a:r>
            <a:r>
              <a:rPr lang="en-US" sz="1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th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Since then, we found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 minor bug with image development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As a result, new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sequences were shared on October 9</a:t>
            </a:r>
            <a:r>
              <a:rPr lang="en-US" sz="1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th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Recommendation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to use October 9</a:t>
            </a:r>
            <a:r>
              <a:rPr lang="en-US" sz="1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th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version going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forward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14479178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Sequences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3338" y="663693"/>
            <a:ext cx="8089483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  <a:hlinkClick r:id="rId3" action="ppaction://hlinkfile"/>
              </a:rPr>
              <a:t>Landing1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  <a:hlinkClick r:id="rId4" action="ppaction://hlinkfile"/>
              </a:rPr>
              <a:t>Landing2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  <a:hlinkClick r:id="rId5" action="ppaction://hlinkfile"/>
              </a:rPr>
              <a:t>BranCastle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  <a:hlinkClick r:id="rId6" action="ppaction://hlinkfile"/>
              </a:rPr>
              <a:t>SkateboardAtBridge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  <a:hlinkClick r:id="rId7" action="ppaction://hlinkfile"/>
              </a:rPr>
              <a:t>Viewport-0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  <a:hlinkClick r:id="rId8" action="ppaction://hlinkfile"/>
              </a:rPr>
              <a:t>Viewport-1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15134723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Coding Results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26178" y="3998990"/>
            <a:ext cx="3713233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Clr>
                <a:srgbClr val="8D8E8D"/>
              </a:buClr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Anchor PERP with HM-16.16-360Lib-4.0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8195" y="1030332"/>
            <a:ext cx="5029200" cy="299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656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Coding Results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16109" y="2504022"/>
            <a:ext cx="3933370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buClr>
                <a:srgbClr val="8D8E8D"/>
              </a:buClr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SSP, ACP and RSP compared against PERP</a:t>
            </a:r>
          </a:p>
          <a:p>
            <a:pPr algn="ctr">
              <a:lnSpc>
                <a:spcPct val="140000"/>
              </a:lnSpc>
              <a:buClr>
                <a:srgbClr val="8D8E8D"/>
              </a:buClr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(CTC conditions and HM-16.16-360Lib-4.0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)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194" y="1261700"/>
            <a:ext cx="7315200" cy="124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6108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Recommendation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3338" y="663693"/>
            <a:ext cx="8089483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Use October 9</a:t>
            </a:r>
            <a:r>
              <a:rPr lang="en-US" sz="1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th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clips instead of the ones shared on September 19</a:t>
            </a:r>
            <a:r>
              <a:rPr lang="en-US" sz="1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th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Pick one Landing sequence amongst Landing1 and Landing2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Consider </a:t>
            </a:r>
            <a:r>
              <a:rPr lang="en-US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SkateboardAtBridge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for CTC and CFP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HM encoded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viewports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are available for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viewing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9215920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itching-scenario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stitching-scenarios.potx</Template>
  <TotalTime>42440</TotalTime>
  <Words>249</Words>
  <Application>Microsoft Macintosh PowerPoint</Application>
  <PresentationFormat>On-screen Show (16:9)</PresentationFormat>
  <Paragraphs>57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PFDinTextPro-Light</vt:lpstr>
      <vt:lpstr>PFDinTextPro-Regular</vt:lpstr>
      <vt:lpstr>Times New Roman</vt:lpstr>
      <vt:lpstr>Arial</vt:lpstr>
      <vt:lpstr>stitching-scenarios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Thomas, Matthew D.</dc:creator>
  <cp:lastModifiedBy>Adeel Abbas</cp:lastModifiedBy>
  <cp:revision>211</cp:revision>
  <cp:lastPrinted>2014-02-27T00:38:40Z</cp:lastPrinted>
  <dcterms:created xsi:type="dcterms:W3CDTF">2014-09-17T19:06:46Z</dcterms:created>
  <dcterms:modified xsi:type="dcterms:W3CDTF">2017-10-17T23:12:20Z</dcterms:modified>
</cp:coreProperties>
</file>