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2" r:id="rId13"/>
    <p:sldId id="304" r:id="rId14"/>
    <p:sldId id="301" r:id="rId15"/>
    <p:sldId id="305" r:id="rId16"/>
    <p:sldId id="306" r:id="rId17"/>
    <p:sldId id="308" r:id="rId18"/>
    <p:sldId id="307" r:id="rId19"/>
    <p:sldId id="282" r:id="rId20"/>
  </p:sldIdLst>
  <p:sldSz cx="9144000" cy="6858000" type="screen4x3"/>
  <p:notesSz cx="6797675" cy="9926638"/>
  <p:embeddedFontLst>
    <p:embeddedFont>
      <p:font typeface="삼성고딕 M" panose="020B0604020202020204" charset="-127"/>
      <p:regular r:id="rId22"/>
    </p:embeddedFont>
    <p:embeddedFont>
      <p:font typeface="맑은 고딕" panose="020B0503020000020004" pitchFamily="34" charset="-127"/>
      <p:regular r:id="rId23"/>
      <p:bold r:id="rId2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209C7BA-FAE1-4C63-A8CD-5509152C497B}">
          <p14:sldIdLst>
            <p14:sldId id="256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2"/>
            <p14:sldId id="304"/>
            <p14:sldId id="301"/>
            <p14:sldId id="305"/>
            <p14:sldId id="306"/>
            <p14:sldId id="308"/>
            <p14:sldId id="307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B056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 autoAdjust="0"/>
    <p:restoredTop sz="94660"/>
  </p:normalViewPr>
  <p:slideViewPr>
    <p:cSldViewPr>
      <p:cViewPr varScale="1">
        <p:scale>
          <a:sx n="70" d="100"/>
          <a:sy n="70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2017-07-14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772400" cy="1470025"/>
          </a:xfrm>
        </p:spPr>
        <p:txBody>
          <a:bodyPr/>
          <a:lstStyle/>
          <a:p>
            <a:r>
              <a:rPr lang="en-CA" altLang="en-US" sz="4000" dirty="0"/>
              <a:t>AHG8: Padding investigation in </a:t>
            </a:r>
            <a:r>
              <a:rPr lang="en-CA" altLang="en-US" sz="4000" dirty="0" smtClean="0"/>
              <a:t/>
            </a:r>
            <a:br>
              <a:rPr lang="en-CA" altLang="en-US" sz="4000" dirty="0" smtClean="0"/>
            </a:br>
            <a:r>
              <a:rPr lang="en-CA" altLang="en-US" sz="4000" dirty="0" smtClean="0"/>
              <a:t>compact </a:t>
            </a:r>
            <a:r>
              <a:rPr lang="en-CA" altLang="en-US" sz="4000" dirty="0"/>
              <a:t>ISP format</a:t>
            </a:r>
            <a:endParaRPr lang="ko-KR" alt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520494" y="5767919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Amith DSouza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E2E-WS-PSNR for polynomial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Polynomial padding(Results)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21" y="1484784"/>
            <a:ext cx="7064631" cy="484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81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869557" y="5882741"/>
            <a:ext cx="4918244" cy="64260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Copy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 Comparison</a:t>
            </a:r>
            <a:endParaRPr lang="en-US" dirty="0"/>
          </a:p>
        </p:txBody>
      </p:sp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34" y="908720"/>
            <a:ext cx="4974022" cy="497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3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869557" y="5882741"/>
            <a:ext cx="4918244" cy="64260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Bilinear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 Comparison</a:t>
            </a:r>
            <a:endParaRPr lang="en-US" dirty="0"/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34" y="903250"/>
            <a:ext cx="4974022" cy="497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25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869557" y="5882741"/>
            <a:ext cx="4918244" cy="64260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Polynomial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 Comparison</a:t>
            </a:r>
            <a:endParaRPr lang="en-US" dirty="0"/>
          </a:p>
        </p:txBody>
      </p:sp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03250"/>
            <a:ext cx="4978140" cy="497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Different padding sizes also tested. </a:t>
            </a:r>
          </a:p>
          <a:p>
            <a:r>
              <a:rPr lang="en-US" dirty="0" smtClean="0"/>
              <a:t>E2E-WS-PSNR for different padding sizes: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Padding Size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3999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72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Viewport- No Padding</a:t>
            </a:r>
            <a:endParaRPr lang="en-US" dirty="0"/>
          </a:p>
        </p:txBody>
      </p:sp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37" y="909871"/>
            <a:ext cx="5754503" cy="575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54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Viewport- 8 Pixel Padding</a:t>
            </a:r>
            <a:endParaRPr lang="en-US" dirty="0"/>
          </a:p>
        </p:txBody>
      </p:sp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9871"/>
            <a:ext cx="5759489" cy="575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29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Viewport- 16 Pixel Padding</a:t>
            </a:r>
            <a:endParaRPr lang="en-US" dirty="0"/>
          </a:p>
        </p:txBody>
      </p:sp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51" y="909871"/>
            <a:ext cx="5759489" cy="575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68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18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Different padding methods shown</a:t>
            </a:r>
          </a:p>
          <a:p>
            <a:r>
              <a:rPr lang="en-US" dirty="0" smtClean="0"/>
              <a:t>Effect of different padding sizes shown</a:t>
            </a:r>
          </a:p>
          <a:p>
            <a:r>
              <a:rPr lang="en-US" dirty="0" smtClean="0"/>
              <a:t>For Compact ISP, it was observed that using polynomial padding at 16 pixels shows best objective quality</a:t>
            </a:r>
          </a:p>
          <a:p>
            <a:r>
              <a:rPr lang="en-US" dirty="0" smtClean="0"/>
              <a:t>Similar effect might be seen in other projection formats.</a:t>
            </a:r>
          </a:p>
          <a:p>
            <a:r>
              <a:rPr lang="en-US" dirty="0" smtClean="0"/>
              <a:t>Encourage other projection formats to investigate effect of padding on discontinuous edges.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94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165304"/>
            <a:ext cx="13316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4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Information document regarding the padding investigations done in Compact ISP.</a:t>
            </a:r>
            <a:endParaRPr lang="en-US" dirty="0"/>
          </a:p>
          <a:p>
            <a:pPr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Compact Icosahedron contains most number of discontinuous edges.</a:t>
            </a:r>
            <a:endParaRPr lang="en-US" dirty="0"/>
          </a:p>
          <a:p>
            <a:pPr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Results in seams/artefacts in viewports.</a:t>
            </a:r>
          </a:p>
          <a:p>
            <a:pPr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Edge classification</a:t>
            </a:r>
          </a:p>
          <a:p>
            <a:pPr lvl="1"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Horizontal edges (Green)</a:t>
            </a:r>
          </a:p>
          <a:p>
            <a:pPr lvl="1"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Vertical edges (Blue)</a:t>
            </a:r>
          </a:p>
          <a:p>
            <a:pPr lvl="1">
              <a:lnSpc>
                <a:spcPct val="100000"/>
              </a:lnSpc>
              <a:spcAft>
                <a:spcPts val="400"/>
              </a:spcAft>
              <a:buFont typeface="Wingdings" panose="05000000000000000000" pitchFamily="2" charset="2"/>
              <a:buChar char="v"/>
            </a:pPr>
            <a:r>
              <a:rPr lang="en-US" dirty="0" smtClean="0"/>
              <a:t>Angular edges (Yellow)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11" y="3466706"/>
            <a:ext cx="8437061" cy="291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25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Padding Used for avoiding the artefacts</a:t>
            </a:r>
          </a:p>
          <a:p>
            <a:r>
              <a:rPr lang="en-US" dirty="0" smtClean="0"/>
              <a:t>Different padding methods tested</a:t>
            </a:r>
          </a:p>
          <a:p>
            <a:pPr lvl="1"/>
            <a:r>
              <a:rPr lang="en-US" dirty="0" smtClean="0"/>
              <a:t>Copy padding</a:t>
            </a:r>
          </a:p>
          <a:p>
            <a:pPr lvl="1"/>
            <a:r>
              <a:rPr lang="en-US" dirty="0" smtClean="0"/>
              <a:t>Bilinear padding</a:t>
            </a:r>
          </a:p>
          <a:p>
            <a:pPr lvl="1"/>
            <a:r>
              <a:rPr lang="en-US" dirty="0" smtClean="0"/>
              <a:t>Polynomial padding</a:t>
            </a:r>
          </a:p>
          <a:p>
            <a:r>
              <a:rPr lang="en-US" dirty="0" smtClean="0"/>
              <a:t>Different Padding Sizes also tested</a:t>
            </a:r>
          </a:p>
          <a:p>
            <a:pPr lvl="1"/>
            <a:r>
              <a:rPr lang="en-US" dirty="0" smtClean="0"/>
              <a:t>Zero Padding</a:t>
            </a:r>
          </a:p>
          <a:p>
            <a:pPr lvl="1"/>
            <a:r>
              <a:rPr lang="en-US" dirty="0" smtClean="0"/>
              <a:t>8 pixel padding</a:t>
            </a:r>
          </a:p>
          <a:p>
            <a:pPr lvl="1"/>
            <a:r>
              <a:rPr lang="en-US" dirty="0" smtClean="0"/>
              <a:t>16 pixel padding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Avoiding Coding Artefacts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74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708920"/>
            <a:ext cx="7772400" cy="864096"/>
          </a:xfrm>
        </p:spPr>
        <p:txBody>
          <a:bodyPr/>
          <a:lstStyle/>
          <a:p>
            <a:r>
              <a:rPr lang="en-US" dirty="0" smtClean="0"/>
              <a:t>Padding 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42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251520" y="798195"/>
            <a:ext cx="8712968" cy="1838717"/>
          </a:xfrm>
        </p:spPr>
        <p:txBody>
          <a:bodyPr/>
          <a:lstStyle/>
          <a:p>
            <a:r>
              <a:rPr lang="en-US" dirty="0" smtClean="0"/>
              <a:t>Simplest </a:t>
            </a:r>
            <a:r>
              <a:rPr lang="en-US" dirty="0"/>
              <a:t>form of padding among the described padding methods </a:t>
            </a:r>
            <a:endParaRPr lang="en-US" dirty="0" smtClean="0"/>
          </a:p>
          <a:p>
            <a:r>
              <a:rPr lang="en-CA" dirty="0" smtClean="0"/>
              <a:t>The </a:t>
            </a:r>
            <a:r>
              <a:rPr lang="en-CA" dirty="0"/>
              <a:t>padding pixels are filled by copying the nearest edge pixel values from either side of the edge</a:t>
            </a:r>
            <a:r>
              <a:rPr lang="en-CA" dirty="0" smtClean="0"/>
              <a:t>.</a:t>
            </a:r>
          </a:p>
          <a:p>
            <a:r>
              <a:rPr lang="en-CA" dirty="0" smtClean="0"/>
              <a:t>There </a:t>
            </a:r>
            <a:r>
              <a:rPr lang="en-CA" dirty="0"/>
              <a:t>would be sharp edge (discontinuity) in the pixel values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Padding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17" y="2780928"/>
            <a:ext cx="593566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7"/>
          <p:cNvSpPr txBox="1">
            <a:spLocks/>
          </p:cNvSpPr>
          <p:nvPr/>
        </p:nvSpPr>
        <p:spPr>
          <a:xfrm>
            <a:off x="1190897" y="5893794"/>
            <a:ext cx="5901383" cy="703558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0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0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0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719138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Example Copy Padding in Harbor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8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E2E-WS-PSNR for copy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Padding(Results)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13" y="1366901"/>
            <a:ext cx="7064631" cy="484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55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Padded region filled using a linear function</a:t>
            </a:r>
          </a:p>
          <a:p>
            <a:r>
              <a:rPr lang="en-US" dirty="0" smtClean="0"/>
              <a:t>Padding pixels filled with weighted sum of the nearest real pixels.</a:t>
            </a:r>
          </a:p>
          <a:p>
            <a:r>
              <a:rPr lang="en-US" dirty="0" smtClean="0"/>
              <a:t>Weights are calculated based on distance of the padding pixel from real pixel.</a:t>
            </a:r>
          </a:p>
          <a:p>
            <a:r>
              <a:rPr lang="en-US" dirty="0" smtClean="0"/>
              <a:t>Reduces discontinuity as compared to copy padding, </a:t>
            </a:r>
          </a:p>
          <a:p>
            <a:r>
              <a:rPr lang="en-US" dirty="0" smtClean="0"/>
              <a:t>There exists sharp change in gradient between real pixel and padding pixel.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Bilinear Padding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5997575" cy="330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2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798195"/>
            <a:ext cx="8712968" cy="758597"/>
          </a:xfrm>
        </p:spPr>
        <p:txBody>
          <a:bodyPr/>
          <a:lstStyle/>
          <a:p>
            <a:r>
              <a:rPr lang="en-US" dirty="0" smtClean="0"/>
              <a:t>E2E-WS-PSNR for bilinear padding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Bilinear </a:t>
            </a:r>
            <a:r>
              <a:rPr lang="en-US" dirty="0" smtClean="0"/>
              <a:t>Padding (Results)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21" y="1469259"/>
            <a:ext cx="7064631" cy="484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56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Second order polynomial function used.</a:t>
            </a:r>
          </a:p>
          <a:p>
            <a:endParaRPr lang="en-US" dirty="0"/>
          </a:p>
          <a:p>
            <a:r>
              <a:rPr lang="en-US" dirty="0" smtClean="0"/>
              <a:t>Where f</a:t>
            </a:r>
            <a:r>
              <a:rPr lang="en-US" baseline="-25000" dirty="0" smtClean="0"/>
              <a:t>1</a:t>
            </a:r>
            <a:r>
              <a:rPr lang="en-US" dirty="0" smtClean="0"/>
              <a:t> and f</a:t>
            </a:r>
            <a:r>
              <a:rPr lang="en-US" baseline="-25000" dirty="0" smtClean="0"/>
              <a:t>2</a:t>
            </a:r>
            <a:r>
              <a:rPr lang="en-US" dirty="0" smtClean="0"/>
              <a:t> are the closest real pixels</a:t>
            </a:r>
          </a:p>
          <a:p>
            <a:r>
              <a:rPr lang="en-US" dirty="0" smtClean="0"/>
              <a:t>Boundary conditions, </a:t>
            </a:r>
          </a:p>
          <a:p>
            <a:pPr lvl="1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f(0) = f</a:t>
            </a:r>
            <a:r>
              <a:rPr lang="en-US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 smtClean="0"/>
              <a:t>;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f(1) = f</a:t>
            </a:r>
            <a:r>
              <a:rPr lang="en-US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</a:p>
          <a:p>
            <a:pPr lvl="1"/>
            <a:r>
              <a:rPr lang="en-CA" i="1" dirty="0"/>
              <a:t>f '(0)=f '(1)=</a:t>
            </a:r>
            <a:r>
              <a:rPr lang="en-CA" i="1" dirty="0" smtClean="0"/>
              <a:t>0  =&gt; </a:t>
            </a:r>
            <a:r>
              <a:rPr lang="en-CA" dirty="0" smtClean="0"/>
              <a:t>Zero derivatives at both ends</a:t>
            </a:r>
            <a:endParaRPr lang="en-US" dirty="0" smtClean="0"/>
          </a:p>
          <a:p>
            <a:r>
              <a:rPr lang="en-US" dirty="0" smtClean="0"/>
              <a:t>Results in smooth gradient and no sharp edges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Polynomial Padding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80" y="1398946"/>
            <a:ext cx="5197888" cy="30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62" y="3861048"/>
            <a:ext cx="5400386" cy="294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2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359</Words>
  <Application>Microsoft Office PowerPoint</Application>
  <PresentationFormat>On-screen Show (4:3)</PresentationFormat>
  <Paragraphs>67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삼성긴고딕OTF ExtraBold</vt:lpstr>
      <vt:lpstr>삼성고딕 M</vt:lpstr>
      <vt:lpstr>Wingdings</vt:lpstr>
      <vt:lpstr>삼성긴고딕OTF Regular</vt:lpstr>
      <vt:lpstr>맑은 고딕</vt:lpstr>
      <vt:lpstr>Times New Roman</vt:lpstr>
      <vt:lpstr>Office 테마</vt:lpstr>
      <vt:lpstr>AHG8: Padding investigation in  compact ISP format</vt:lpstr>
      <vt:lpstr>Introduction</vt:lpstr>
      <vt:lpstr>Avoiding Coding Artefacts</vt:lpstr>
      <vt:lpstr>Padding Methods</vt:lpstr>
      <vt:lpstr>Copy Padding</vt:lpstr>
      <vt:lpstr>Copy Padding(Results)</vt:lpstr>
      <vt:lpstr>Bilinear Padding</vt:lpstr>
      <vt:lpstr>Bilinear Padding (Results)</vt:lpstr>
      <vt:lpstr>Polynomial Padding</vt:lpstr>
      <vt:lpstr>Polynomial padding(Results)</vt:lpstr>
      <vt:lpstr>Viewport Comparison</vt:lpstr>
      <vt:lpstr>Viewport Comparison</vt:lpstr>
      <vt:lpstr>Viewport Comparison</vt:lpstr>
      <vt:lpstr>Padding Size</vt:lpstr>
      <vt:lpstr>Viewport- No Padding</vt:lpstr>
      <vt:lpstr>Viewport- 8 Pixel Padding</vt:lpstr>
      <vt:lpstr>Viewport- 16 Pixel Padding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Amith Dsouza (12539267)</cp:lastModifiedBy>
  <cp:revision>315</cp:revision>
  <cp:lastPrinted>2015-01-22T05:00:55Z</cp:lastPrinted>
  <dcterms:created xsi:type="dcterms:W3CDTF">2014-11-11T07:34:02Z</dcterms:created>
  <dcterms:modified xsi:type="dcterms:W3CDTF">2017-07-14T21:40:33Z</dcterms:modified>
</cp:coreProperties>
</file>