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177" r:id="rId1"/>
  </p:sldMasterIdLst>
  <p:notesMasterIdLst>
    <p:notesMasterId r:id="rId11"/>
  </p:notesMasterIdLst>
  <p:handoutMasterIdLst>
    <p:handoutMasterId r:id="rId12"/>
  </p:handoutMasterIdLst>
  <p:sldIdLst>
    <p:sldId id="256" r:id="rId2"/>
    <p:sldId id="639" r:id="rId3"/>
    <p:sldId id="655" r:id="rId4"/>
    <p:sldId id="656" r:id="rId5"/>
    <p:sldId id="657" r:id="rId6"/>
    <p:sldId id="633" r:id="rId7"/>
    <p:sldId id="647" r:id="rId8"/>
    <p:sldId id="659" r:id="rId9"/>
    <p:sldId id="622" r:id="rId10"/>
  </p:sldIdLst>
  <p:sldSz cx="9144000" cy="6858000" type="screen4x3"/>
  <p:notesSz cx="6797675" cy="9928225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1F8EBB"/>
    <a:srgbClr val="F8F8F8"/>
    <a:srgbClr val="154D9F"/>
    <a:srgbClr val="008000"/>
    <a:srgbClr val="28AECF"/>
    <a:srgbClr val="249D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8" autoAdjust="0"/>
    <p:restoredTop sz="74837" autoAdjust="0"/>
  </p:normalViewPr>
  <p:slideViewPr>
    <p:cSldViewPr snapToGrid="0" showGuides="1">
      <p:cViewPr varScale="1">
        <p:scale>
          <a:sx n="44" d="100"/>
          <a:sy n="44" d="100"/>
        </p:scale>
        <p:origin x="1938" y="66"/>
      </p:cViewPr>
      <p:guideLst>
        <p:guide orient="horz" pos="2115"/>
        <p:guide pos="2881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2" d="100"/>
          <a:sy n="82" d="100"/>
        </p:scale>
        <p:origin x="-3918" y="-8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D424C761-3D04-44A5-B18F-DD5BF02629FF}" type="datetimeFigureOut">
              <a:rPr lang="zh-TW" altLang="en-US"/>
              <a:pPr>
                <a:defRPr/>
              </a:pPr>
              <a:t>2017/7/16</a:t>
            </a:fld>
            <a:endParaRPr lang="en-US" alt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AC0045CC-BCB6-47C4-9C04-3E0C6F3104C4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91520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80BC22A9-0249-47D1-B80D-6FE00BB5BFE4}" type="datetimeFigureOut">
              <a:rPr lang="zh-TW" altLang="en-US"/>
              <a:pPr>
                <a:defRPr/>
              </a:pPr>
              <a:t>2017/7/16</a:t>
            </a:fld>
            <a:endParaRPr lang="en-US" alt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230" tIns="44115" rIns="88230" bIns="44115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79464" y="4715407"/>
            <a:ext cx="5438748" cy="446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noProof="0" smtClean="0"/>
              <a:t>Click to edit Master text styles</a:t>
            </a:r>
          </a:p>
          <a:p>
            <a:pPr lvl="0"/>
            <a:r>
              <a:rPr lang="en-US" altLang="zh-TW" noProof="0" smtClean="0"/>
              <a:t>Second level</a:t>
            </a:r>
          </a:p>
          <a:p>
            <a:pPr lvl="0"/>
            <a:r>
              <a:rPr lang="en-US" altLang="zh-TW" noProof="0" smtClean="0"/>
              <a:t>Third level</a:t>
            </a:r>
          </a:p>
          <a:p>
            <a:pPr lvl="0"/>
            <a:r>
              <a:rPr lang="en-US" altLang="zh-TW" noProof="0" smtClean="0"/>
              <a:t>Fourth level</a:t>
            </a:r>
          </a:p>
          <a:p>
            <a:pPr lvl="0"/>
            <a:r>
              <a:rPr lang="en-US" altLang="zh-TW" noProof="0" smtClean="0"/>
              <a:t>Fifth level</a:t>
            </a:r>
            <a:endParaRPr lang="zh-TW" alt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982509DB-6945-4DF6-87A6-EF194D524380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979627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2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88159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3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884324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4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87638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45491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6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8901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7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06986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8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01420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8"/>
          <p:cNvSpPr txBox="1">
            <a:spLocks noChangeArrowheads="1"/>
          </p:cNvSpPr>
          <p:nvPr userDrawn="1"/>
        </p:nvSpPr>
        <p:spPr bwMode="auto">
          <a:xfrm>
            <a:off x="0" y="6589713"/>
            <a:ext cx="8074025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1000" dirty="0" smtClean="0"/>
              <a:t>All rights reserved.  No part of this confidential report may be reproduced in any form or by any means without written permission from ITRI.</a:t>
            </a:r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48C3B264-A979-4D7A-AA51-2737199811A6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Click to edit Master title style</a:t>
            </a:r>
            <a:endParaRPr lang="zh-TW" alt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3"/>
          </p:nvPr>
        </p:nvSpPr>
        <p:spPr>
          <a:xfrm>
            <a:off x="457200" y="1701800"/>
            <a:ext cx="8229600" cy="4708525"/>
          </a:xfr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D87FD-DC78-4E40-985C-A65395BA1DC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8641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773841D-8D5E-47E6-9EF1-866E9019DB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423D4-7A27-4E3C-A5D5-3A0114509D8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729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D5F4460-6B17-4670-B271-CE1C0AFE57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D43FF-E1B0-4D0B-9AB1-253CD242FC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697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10"/>
          </p:nvPr>
        </p:nvSpPr>
        <p:spPr>
          <a:xfrm>
            <a:off x="3133725" y="5895975"/>
            <a:ext cx="2867025" cy="552450"/>
          </a:xfrm>
        </p:spPr>
        <p:txBody>
          <a:bodyPr/>
          <a:lstStyle>
            <a:lvl1pPr>
              <a:buNone/>
              <a:defRPr sz="2000"/>
            </a:lvl1pPr>
          </a:lstStyle>
          <a:p>
            <a:pPr lvl="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7080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376E82F3-45B2-4D09-83C3-E85B83CD2857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3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299D6-372A-406A-B5D2-33E5D23B47D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8029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  <a:endParaRPr lang="zh-TW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95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 smtClean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3DE313F-F22A-43C4-B5CA-B3EED09E8D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1029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6492875"/>
            <a:ext cx="903288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8"/>
          <p:cNvSpPr txBox="1">
            <a:spLocks noChangeArrowheads="1"/>
          </p:cNvSpPr>
          <p:nvPr userDrawn="1"/>
        </p:nvSpPr>
        <p:spPr bwMode="auto">
          <a:xfrm>
            <a:off x="0" y="6589713"/>
            <a:ext cx="8074025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1000" dirty="0" smtClean="0"/>
              <a:t>All rights reserved.  No part of this confidential report may be reproduced in any form or by any means without written permission from ITRI.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86" r:id="rId1"/>
    <p:sldLayoutId id="2147485787" r:id="rId2"/>
    <p:sldLayoutId id="2147485788" r:id="rId3"/>
    <p:sldLayoutId id="2147485789" r:id="rId4"/>
    <p:sldLayoutId id="2147485790" r:id="rId5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154DA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685800" y="1526743"/>
            <a:ext cx="7772400" cy="1470025"/>
          </a:xfrm>
        </p:spPr>
        <p:txBody>
          <a:bodyPr/>
          <a:lstStyle/>
          <a:p>
            <a:r>
              <a:rPr lang="en-US" altLang="zh-TW" dirty="0" smtClean="0">
                <a:ea typeface="新細明體" panose="02020500000000000000" pitchFamily="18" charset="-120"/>
              </a:rPr>
              <a:t>JVET-G0109:</a:t>
            </a:r>
            <a:br>
              <a:rPr lang="en-US" altLang="zh-TW" dirty="0" smtClean="0">
                <a:ea typeface="新細明體" panose="02020500000000000000" pitchFamily="18" charset="-120"/>
              </a:rPr>
            </a:br>
            <a:r>
              <a:rPr lang="en-US" altLang="zh-TW" b="1" dirty="0"/>
              <a:t>A modification of fast algorithm in intra mode selection</a:t>
            </a:r>
            <a:endParaRPr lang="zh-TW" altLang="en-US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371600" y="3787346"/>
            <a:ext cx="6400800" cy="1406091"/>
          </a:xfrm>
        </p:spPr>
        <p:txBody>
          <a:bodyPr/>
          <a:lstStyle/>
          <a:p>
            <a:r>
              <a:rPr lang="en-US" altLang="zh-TW" b="1" u="sng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Po-Han </a:t>
            </a:r>
            <a:r>
              <a:rPr lang="en-US" altLang="zh-TW" b="1" u="sng" dirty="0">
                <a:solidFill>
                  <a:srgbClr val="28AECF"/>
                </a:solidFill>
                <a:ea typeface="新細明體" panose="02020500000000000000" pitchFamily="18" charset="-120"/>
              </a:rPr>
              <a:t>Lin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, </a:t>
            </a:r>
            <a:r>
              <a:rPr lang="en-US" altLang="zh-TW" b="1">
                <a:solidFill>
                  <a:srgbClr val="28AECF"/>
                </a:solidFill>
                <a:ea typeface="新細明體" panose="02020500000000000000" pitchFamily="18" charset="-120"/>
              </a:rPr>
              <a:t>Chun-Lung </a:t>
            </a:r>
            <a:r>
              <a:rPr lang="en-US" altLang="zh-TW" b="1" smtClean="0">
                <a:solidFill>
                  <a:srgbClr val="28AECF"/>
                </a:solidFill>
                <a:ea typeface="新細明體" panose="02020500000000000000" pitchFamily="18" charset="-120"/>
              </a:rPr>
              <a:t>Lin and Ching-Chieh Lin</a:t>
            </a:r>
            <a:endParaRPr lang="zh-TW" altLang="en-US" dirty="0">
              <a:solidFill>
                <a:srgbClr val="28AECF"/>
              </a:solidFill>
              <a:ea typeface="新細明體" panose="02020500000000000000" pitchFamily="18" charset="-120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10"/>
          </p:nvPr>
        </p:nvSpPr>
        <p:spPr>
          <a:xfrm>
            <a:off x="2860490" y="5707790"/>
            <a:ext cx="3460750" cy="552450"/>
          </a:xfrm>
        </p:spPr>
        <p:txBody>
          <a:bodyPr/>
          <a:lstStyle/>
          <a:p>
            <a:pPr algn="ctr"/>
            <a:r>
              <a:rPr lang="en-US" altLang="zh-TW" smtClean="0">
                <a:ea typeface="新細明體" panose="02020500000000000000" pitchFamily="18" charset="-120"/>
              </a:rPr>
              <a:t>Torino, IT</a:t>
            </a:r>
            <a:endParaRPr lang="en-US" altLang="zh-TW" dirty="0" smtClean="0">
              <a:ea typeface="新細明體" panose="02020500000000000000" pitchFamily="18" charset="-120"/>
            </a:endParaRPr>
          </a:p>
          <a:p>
            <a:pPr algn="ctr"/>
            <a:r>
              <a:rPr lang="en-US" altLang="zh-TW" smtClean="0">
                <a:ea typeface="新細明體" panose="02020500000000000000" pitchFamily="18" charset="-120"/>
              </a:rPr>
              <a:t>Jul. </a:t>
            </a:r>
            <a:r>
              <a:rPr lang="en-US" altLang="zh-TW" dirty="0" smtClean="0">
                <a:ea typeface="新細明體" panose="02020500000000000000" pitchFamily="18" charset="-120"/>
              </a:rPr>
              <a:t>2017</a:t>
            </a:r>
            <a:endParaRPr lang="zh-TW" altLang="en-US" dirty="0" smtClean="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5793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Current intra mode </a:t>
            </a:r>
            <a:r>
              <a:rPr lang="en-US" altLang="zh-TW" dirty="0"/>
              <a:t>selection</a:t>
            </a:r>
            <a:r>
              <a:rPr lang="en-US" altLang="zh-TW" dirty="0" smtClean="0"/>
              <a:t> </a:t>
            </a:r>
            <a:r>
              <a:rPr lang="en-US" altLang="zh-TW" dirty="0" smtClean="0"/>
              <a:t>process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endParaRPr lang="en-US" altLang="zh-TW" sz="2800" dirty="0" smtClean="0"/>
          </a:p>
          <a:p>
            <a:r>
              <a:rPr lang="en-US" altLang="zh-TW" sz="2800" dirty="0" smtClean="0"/>
              <a:t>The intra mode decision process of JEM is described in </a:t>
            </a:r>
            <a:r>
              <a:rPr lang="en-US" altLang="zh-TW" sz="2800" smtClean="0"/>
              <a:t>the following </a:t>
            </a:r>
            <a:r>
              <a:rPr lang="en-US" altLang="zh-TW" sz="2800" dirty="0" smtClean="0"/>
              <a:t>flowchart.</a:t>
            </a:r>
            <a:endParaRPr lang="en-US" altLang="zh-TW" sz="2400" dirty="0" smtClean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349" y="5010688"/>
            <a:ext cx="6605621" cy="812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14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Current intra mode </a:t>
            </a:r>
            <a:r>
              <a:rPr lang="en-US" altLang="zh-TW" dirty="0"/>
              <a:t>selection process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 smtClean="0"/>
              <a:t>The number of modes in RDO stage is decided by the first two stages. </a:t>
            </a:r>
          </a:p>
          <a:p>
            <a:pPr lvl="1"/>
            <a:r>
              <a:rPr lang="en-US" altLang="zh-TW" sz="2400" dirty="0" smtClean="0"/>
              <a:t>RMD stage : 3 modes </a:t>
            </a:r>
            <a:r>
              <a:rPr lang="en-US" altLang="zh-TW" sz="2400" dirty="0" smtClean="0"/>
              <a:t>with</a:t>
            </a:r>
            <a:r>
              <a:rPr lang="zh-TW" altLang="en-US" sz="2400" dirty="0" smtClean="0"/>
              <a:t> </a:t>
            </a:r>
            <a:r>
              <a:rPr lang="en-US" altLang="zh-TW" sz="2400" dirty="0" smtClean="0"/>
              <a:t>the </a:t>
            </a:r>
            <a:r>
              <a:rPr lang="en-US" altLang="zh-TW" sz="2400" dirty="0" smtClean="0"/>
              <a:t>minimum SATD </a:t>
            </a:r>
            <a:r>
              <a:rPr lang="en-US" altLang="zh-TW" sz="2400" dirty="0"/>
              <a:t>cost in JEM6.0 </a:t>
            </a:r>
            <a:endParaRPr lang="en-US" altLang="zh-TW" sz="2400" dirty="0" smtClean="0"/>
          </a:p>
          <a:p>
            <a:pPr lvl="1"/>
            <a:r>
              <a:rPr lang="en-US" altLang="zh-TW" sz="2400" dirty="0" smtClean="0"/>
              <a:t>MPM modes stage : at most 3 modes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3</a:t>
            </a:fld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349" y="5010688"/>
            <a:ext cx="6605621" cy="812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79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A fast algorithm in the intra mode </a:t>
            </a:r>
            <a:r>
              <a:rPr lang="en-US" altLang="zh-TW" dirty="0"/>
              <a:t>selection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  <p:grpSp>
        <p:nvGrpSpPr>
          <p:cNvPr id="8" name="群組 7"/>
          <p:cNvGrpSpPr/>
          <p:nvPr/>
        </p:nvGrpSpPr>
        <p:grpSpPr>
          <a:xfrm>
            <a:off x="457200" y="3396492"/>
            <a:ext cx="8406393" cy="1671794"/>
            <a:chOff x="1238349" y="4639377"/>
            <a:chExt cx="6605621" cy="1183907"/>
          </a:xfrm>
        </p:grpSpPr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8349" y="5010688"/>
              <a:ext cx="6605621" cy="812596"/>
            </a:xfrm>
            <a:prstGeom prst="rect">
              <a:avLst/>
            </a:prstGeom>
          </p:spPr>
        </p:pic>
        <p:cxnSp>
          <p:nvCxnSpPr>
            <p:cNvPr id="7" name="直線單箭頭接點 6"/>
            <p:cNvCxnSpPr/>
            <p:nvPr/>
          </p:nvCxnSpPr>
          <p:spPr>
            <a:xfrm>
              <a:off x="5505651" y="4639377"/>
              <a:ext cx="0" cy="760396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字方塊 5"/>
          <p:cNvSpPr txBox="1"/>
          <p:nvPr/>
        </p:nvSpPr>
        <p:spPr>
          <a:xfrm>
            <a:off x="1602015" y="2122699"/>
            <a:ext cx="6431642" cy="120032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2400" dirty="0"/>
              <a:t>In B or P slice, JEM compares</a:t>
            </a:r>
            <a:r>
              <a:rPr lang="zh-TW" altLang="en-US" sz="2400" dirty="0"/>
              <a:t> </a:t>
            </a:r>
            <a:r>
              <a:rPr lang="en-US" altLang="zh-TW" sz="2400" dirty="0"/>
              <a:t>the SATD of the best inter prediction and intra prediction modes in the RDO list before the RDO stage. </a:t>
            </a:r>
          </a:p>
        </p:txBody>
      </p:sp>
    </p:spTree>
    <p:extLst>
      <p:ext uri="{BB962C8B-B14F-4D97-AF65-F5344CB8AC3E}">
        <p14:creationId xmlns:p14="http://schemas.microsoft.com/office/powerpoint/2010/main" val="420972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/>
              <a:t>A fast algorithm in the intra mode </a:t>
            </a:r>
            <a:r>
              <a:rPr lang="en-US" altLang="zh-TW" dirty="0"/>
              <a:t>selection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 smtClean="0"/>
              <a:t>If the following inequality holds, the prediction mode in the RDO list will be removed.</a:t>
            </a:r>
          </a:p>
          <a:p>
            <a:endParaRPr lang="en-US" altLang="zh-TW" sz="2800" dirty="0"/>
          </a:p>
          <a:p>
            <a:pPr marL="0" indent="0" algn="ctr">
              <a:buNone/>
            </a:pPr>
            <a:r>
              <a:rPr lang="en-US" altLang="zh-TW" sz="2800" dirty="0" err="1" smtClean="0"/>
              <a:t>SATD</a:t>
            </a:r>
            <a:r>
              <a:rPr lang="en-US" altLang="zh-TW" sz="2800" baseline="-25000" dirty="0" err="1" smtClean="0"/>
              <a:t>inter</a:t>
            </a:r>
            <a:r>
              <a:rPr lang="en-US" altLang="zh-TW" sz="2800" dirty="0" smtClean="0"/>
              <a:t> * 1.1 &lt; </a:t>
            </a:r>
            <a:r>
              <a:rPr lang="en-US" altLang="zh-TW" sz="2800" dirty="0" err="1" smtClean="0"/>
              <a:t>SATD</a:t>
            </a:r>
            <a:r>
              <a:rPr lang="en-US" altLang="zh-TW" sz="2800" baseline="-25000" dirty="0" err="1" smtClean="0"/>
              <a:t>intra</a:t>
            </a:r>
            <a:r>
              <a:rPr lang="en-US" altLang="zh-TW" sz="2800" baseline="-25000" dirty="0" smtClean="0"/>
              <a:t> mode</a:t>
            </a:r>
            <a:endParaRPr lang="en-US" altLang="zh-TW" sz="2800" baseline="30000" dirty="0"/>
          </a:p>
          <a:p>
            <a:pPr algn="ctr"/>
            <a:endParaRPr lang="en-US" altLang="zh-TW" sz="2800" dirty="0" smtClean="0"/>
          </a:p>
          <a:p>
            <a:r>
              <a:rPr lang="en-US" altLang="zh-TW" sz="2800" dirty="0"/>
              <a:t>The proposed method </a:t>
            </a:r>
            <a:r>
              <a:rPr lang="en-US" altLang="zh-TW" sz="2800" dirty="0" smtClean="0"/>
              <a:t>keeps the </a:t>
            </a:r>
            <a:r>
              <a:rPr lang="en-US" altLang="zh-TW" sz="2800" dirty="0"/>
              <a:t>MPM </a:t>
            </a:r>
            <a:r>
              <a:rPr lang="en-US" altLang="zh-TW" sz="2800" dirty="0" smtClean="0"/>
              <a:t>modes in the RDO list </a:t>
            </a:r>
            <a:r>
              <a:rPr lang="en-US" altLang="zh-TW" sz="2800" dirty="0"/>
              <a:t>even if the SATD is </a:t>
            </a:r>
            <a:r>
              <a:rPr lang="en-US" altLang="zh-TW" sz="2800" dirty="0" smtClean="0"/>
              <a:t>larger. </a:t>
            </a:r>
            <a:endParaRPr lang="en-US" altLang="zh-TW" sz="2800" dirty="0"/>
          </a:p>
          <a:p>
            <a:pPr marL="0" indent="0" algn="ctr">
              <a:buNone/>
            </a:pPr>
            <a:endParaRPr lang="en-US" altLang="zh-TW" sz="2430" dirty="0" smtClean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827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Results of new modification in RA condition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2858296" y="5959791"/>
            <a:ext cx="3249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Thank Sharp for Cross-check!</a:t>
            </a:r>
            <a:endParaRPr lang="zh-TW" altLang="en-US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131" y="2367230"/>
            <a:ext cx="7444592" cy="24442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94131" y="2909915"/>
            <a:ext cx="7408800" cy="2469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903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Per-sequence </a:t>
            </a:r>
            <a:r>
              <a:rPr lang="en-US" altLang="zh-TW" sz="3600" dirty="0" smtClean="0"/>
              <a:t>results in class A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7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2858296" y="6123543"/>
            <a:ext cx="3249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Thank Sharp for Cross-check!</a:t>
            </a:r>
            <a:endParaRPr lang="zh-TW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067841"/>
              </p:ext>
            </p:extLst>
          </p:nvPr>
        </p:nvGraphicFramePr>
        <p:xfrm>
          <a:off x="834265" y="2375825"/>
          <a:ext cx="7499584" cy="2107664"/>
        </p:xfrm>
        <a:graphic>
          <a:graphicData uri="http://schemas.openxmlformats.org/drawingml/2006/table">
            <a:tbl>
              <a:tblPr firstRow="1" firstCol="1" bandRow="1"/>
              <a:tblGrid>
                <a:gridCol w="1826246"/>
                <a:gridCol w="1826246"/>
                <a:gridCol w="1282364"/>
                <a:gridCol w="1282364"/>
                <a:gridCol w="1282364"/>
              </a:tblGrid>
              <a:tr h="263458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Class A1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Tango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-0.05%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-1.41%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-1.18%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45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Drums100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-0.09%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-0.75%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-0.32%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45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CampfireParty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-1.11%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-1.52%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-1.96%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45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ToddlerFountain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-0.57%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2.26%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0.09%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458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Class A2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CatRobot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-0.83%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-0.42%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45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TrafficFlow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0.09%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0.09%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0.15%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45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DaylightRoad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-0.43%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-0.31%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45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Rollercoaster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0.18%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-0.52%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-0.72%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2655618" y="2893512"/>
            <a:ext cx="5674190" cy="538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956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Conclusion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791221"/>
            <a:ext cx="8229600" cy="4416147"/>
          </a:xfrm>
        </p:spPr>
        <p:txBody>
          <a:bodyPr/>
          <a:lstStyle/>
          <a:p>
            <a:r>
              <a:rPr lang="en-US" altLang="zh-TW" sz="2800" dirty="0" smtClean="0"/>
              <a:t>Significant gain is observed with some encoding time increasing in </a:t>
            </a:r>
            <a:r>
              <a:rPr lang="en-US" altLang="zh-TW" sz="2800" dirty="0" err="1" smtClean="0"/>
              <a:t>CampfireParty</a:t>
            </a:r>
            <a:r>
              <a:rPr lang="en-US" altLang="zh-TW" sz="2800" dirty="0" smtClean="0"/>
              <a:t> and </a:t>
            </a:r>
            <a:r>
              <a:rPr lang="en-US" altLang="zh-TW" sz="2800" dirty="0" err="1" smtClean="0"/>
              <a:t>ToddlerFountain</a:t>
            </a:r>
            <a:r>
              <a:rPr lang="en-US" altLang="zh-TW" sz="2800" dirty="0" smtClean="0"/>
              <a:t> sequences.</a:t>
            </a:r>
          </a:p>
          <a:p>
            <a:endParaRPr lang="en-US" altLang="zh-TW" sz="2800" dirty="0"/>
          </a:p>
          <a:p>
            <a:r>
              <a:rPr lang="en-US" altLang="zh-TW" sz="2800" dirty="0" smtClean="0"/>
              <a:t>Suggest to further study to </a:t>
            </a:r>
            <a:r>
              <a:rPr lang="en-US" altLang="zh-TW" sz="2800" dirty="0" smtClean="0"/>
              <a:t>keep the gain and reduce the encoding time.</a:t>
            </a:r>
            <a:endParaRPr lang="en-US" altLang="zh-TW" sz="2800" dirty="0" smtClean="0"/>
          </a:p>
          <a:p>
            <a:endParaRPr lang="en-US" altLang="zh-TW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184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05928"/>
            <a:ext cx="8229600" cy="840259"/>
          </a:xfrm>
        </p:spPr>
        <p:txBody>
          <a:bodyPr/>
          <a:lstStyle/>
          <a:p>
            <a:r>
              <a:rPr lang="en-US" altLang="zh-TW" sz="4500" dirty="0" smtClean="0"/>
              <a:t>Thank you!</a:t>
            </a:r>
            <a:endParaRPr lang="zh-TW" altLang="en-US" sz="45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690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58149</TotalTime>
  <Pages>0</Pages>
  <Words>307</Words>
  <Characters>0</Characters>
  <Application>Microsoft Office PowerPoint</Application>
  <DocSecurity>0</DocSecurity>
  <PresentationFormat>如螢幕大小 (4:3)</PresentationFormat>
  <Lines>0</Lines>
  <Paragraphs>77</Paragraphs>
  <Slides>9</Slides>
  <Notes>7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4" baseType="lpstr">
      <vt:lpstr>新細明體</vt:lpstr>
      <vt:lpstr>Arial</vt:lpstr>
      <vt:lpstr>Calibri</vt:lpstr>
      <vt:lpstr>Times New Roman</vt:lpstr>
      <vt:lpstr>11_Custom Design</vt:lpstr>
      <vt:lpstr>JVET-G0109: A modification of fast algorithm in intra mode selection</vt:lpstr>
      <vt:lpstr>Current intra mode selection process</vt:lpstr>
      <vt:lpstr>Current intra mode selection process</vt:lpstr>
      <vt:lpstr>A fast algorithm in the intra mode selection</vt:lpstr>
      <vt:lpstr>A fast algorithm in the intra mode selection</vt:lpstr>
      <vt:lpstr>Results of new modification in RA condition</vt:lpstr>
      <vt:lpstr>Per-sequence results in class A</vt:lpstr>
      <vt:lpstr>Conclusion</vt:lpstr>
      <vt:lpstr>Thank you!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3D-HEVC</dc:title>
  <dc:creator>john</dc:creator>
  <cp:lastModifiedBy>user</cp:lastModifiedBy>
  <cp:revision>1892</cp:revision>
  <cp:lastPrinted>2015-06-05T01:53:20Z</cp:lastPrinted>
  <dcterms:created xsi:type="dcterms:W3CDTF">2009-04-27T03:22:15Z</dcterms:created>
  <dcterms:modified xsi:type="dcterms:W3CDTF">2017-07-16T08:48:44Z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1033-8.1.0.3385</vt:lpwstr>
  </property>
</Properties>
</file>