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8" r:id="rId2"/>
    <p:sldId id="262" r:id="rId3"/>
    <p:sldId id="267" r:id="rId4"/>
    <p:sldId id="282" r:id="rId5"/>
    <p:sldId id="275" r:id="rId6"/>
    <p:sldId id="277" r:id="rId7"/>
    <p:sldId id="279" r:id="rId8"/>
    <p:sldId id="284" r:id="rId9"/>
    <p:sldId id="278" r:id="rId10"/>
    <p:sldId id="264" r:id="rId11"/>
  </p:sldIdLst>
  <p:sldSz cx="9144000" cy="6858000" type="screen4x3"/>
  <p:notesSz cx="9942513" cy="676116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19" autoAdjust="0"/>
    <p:restoredTop sz="66367" autoAdjust="0"/>
  </p:normalViewPr>
  <p:slideViewPr>
    <p:cSldViewPr>
      <p:cViewPr varScale="1">
        <p:scale>
          <a:sx n="49" d="100"/>
          <a:sy n="49" d="100"/>
        </p:scale>
        <p:origin x="193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45" d="100"/>
          <a:sy n="45" d="100"/>
        </p:scale>
        <p:origin x="2429" y="29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8422" cy="339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31790" y="0"/>
            <a:ext cx="4308422" cy="339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749A8-04AA-4173-8C04-0BA96D2CBD22}" type="datetimeFigureOut">
              <a:rPr lang="zh-CN" altLang="en-US" smtClean="0"/>
              <a:t>2017/4/5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2" y="6421933"/>
            <a:ext cx="4308422" cy="339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31790" y="6421933"/>
            <a:ext cx="4308422" cy="339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5550A-62B8-4866-A30F-8C6370791D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065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8422" cy="339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31790" y="0"/>
            <a:ext cx="4308422" cy="339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6E578D-0B74-4553-98B6-7B9AEF225AD7}" type="datetimeFigureOut">
              <a:rPr lang="zh-CN" altLang="en-US" smtClean="0"/>
              <a:t>2017/4/5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449638" y="844550"/>
            <a:ext cx="3043237" cy="2282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4252" y="3253811"/>
            <a:ext cx="7954010" cy="266220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2" y="6421933"/>
            <a:ext cx="4308422" cy="339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31790" y="6421933"/>
            <a:ext cx="4308422" cy="339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A41A05-1FE0-4C30-9C93-B8B55A4945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46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41A05-1FE0-4C30-9C93-B8B55A49454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180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41A05-1FE0-4C30-9C93-B8B55A49454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0978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41A05-1FE0-4C30-9C93-B8B55A49454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4146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41A05-1FE0-4C30-9C93-B8B55A49454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0721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41A05-1FE0-4C30-9C93-B8B55A49454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9850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41A05-1FE0-4C30-9C93-B8B55A49454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8997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41A05-1FE0-4C30-9C93-B8B55A49454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413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41A05-1FE0-4C30-9C93-B8B55A49454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3450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41A05-1FE0-4C30-9C93-B8B55A49454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4574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CEF0D5-F232-4150-8F2C-D3BB13C01DF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3653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F8CE0D-0F4F-4CA4-9B1F-A40BA23A786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52399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B6E77E-C870-44E8-A298-27734ED4183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26165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F7CC04-17CE-4D6B-8EC5-CA7D27145CF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88791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EDEE03-232C-4DB9-AA22-F68E7F27B2C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67610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0CC56E-C274-462F-BD14-DF0A864E5B4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81360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2559A6-7102-4DFB-988F-9E1079DF548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35185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1BE559-2859-4AF3-ACE3-B52CF6182DC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64458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A61CBF-D412-48EE-A29A-51F62B7CFD1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95033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BFD90E-DAA8-4106-BACB-370299527D3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24408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ACB33E-05D3-4BDF-971C-14779094347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47476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8402048-C9D8-4B22-8496-691B005ED52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package" Target="../embeddings/Microsoft_Visio___1.vsdx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emf"/><Relationship Id="rId5" Type="http://schemas.openxmlformats.org/officeDocument/2006/relationships/package" Target="../embeddings/Microsoft_Visio___2.vsdx"/><Relationship Id="rId4" Type="http://schemas.openxmlformats.org/officeDocument/2006/relationships/oleObject" Target="../embeddings/oleObject2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矩形 1"/>
          <p:cNvSpPr>
            <a:spLocks noChangeArrowheads="1"/>
          </p:cNvSpPr>
          <p:nvPr/>
        </p:nvSpPr>
        <p:spPr bwMode="auto">
          <a:xfrm>
            <a:off x="368903" y="1772816"/>
            <a:ext cx="8712968" cy="218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3600" b="1" dirty="0" smtClean="0">
                <a:latin typeface="Times New Roman" panose="02020603050405020304" pitchFamily="18" charset="0"/>
                <a:ea typeface="MS Mincho" panose="02020609040205080304" pitchFamily="49" charset="-128"/>
              </a:rPr>
              <a:t>JVET-F0072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2800" b="1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3500" b="1" dirty="0">
                <a:latin typeface="Times New Roman" panose="02020603050405020304" pitchFamily="18" charset="0"/>
                <a:ea typeface="MS Mincho" panose="02020609040205080304" pitchFamily="49" charset="-128"/>
              </a:rPr>
              <a:t>Stretching ratio based adaptive quantization for 360 video</a:t>
            </a:r>
            <a:endParaRPr lang="zh-CN" altLang="en-US" sz="3500" dirty="0"/>
          </a:p>
        </p:txBody>
      </p:sp>
      <p:sp>
        <p:nvSpPr>
          <p:cNvPr id="2051" name="文本框 1"/>
          <p:cNvSpPr txBox="1">
            <a:spLocks noChangeArrowheads="1"/>
          </p:cNvSpPr>
          <p:nvPr/>
        </p:nvSpPr>
        <p:spPr bwMode="auto">
          <a:xfrm>
            <a:off x="2916238" y="378936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52" name="文本框 2"/>
          <p:cNvSpPr txBox="1">
            <a:spLocks noChangeArrowheads="1"/>
          </p:cNvSpPr>
          <p:nvPr/>
        </p:nvSpPr>
        <p:spPr bwMode="auto">
          <a:xfrm>
            <a:off x="3399543" y="4293096"/>
            <a:ext cx="26516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fi-FI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Yule Sun</a:t>
            </a:r>
            <a:r>
              <a:rPr lang="fi-FI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fi-FI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Lu Yu</a:t>
            </a:r>
            <a:r>
              <a:rPr lang="fi-FI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fi-FI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fi-FI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i-FI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Zhejiang University</a:t>
            </a:r>
          </a:p>
        </p:txBody>
      </p:sp>
    </p:spTree>
    <p:extLst>
      <p:ext uri="{BB962C8B-B14F-4D97-AF65-F5344CB8AC3E}">
        <p14:creationId xmlns:p14="http://schemas.microsoft.com/office/powerpoint/2010/main" val="103197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altLang="zh-CN" sz="480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en-US" altLang="zh-CN" sz="48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Thank </a:t>
            </a:r>
            <a:r>
              <a:rPr lang="en-US" altLang="zh-CN" sz="480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you for your </a:t>
            </a:r>
            <a:r>
              <a:rPr lang="en-US" altLang="zh-CN" sz="48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attention!</a:t>
            </a:r>
            <a:endParaRPr lang="zh-CN" altLang="en-US" sz="480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3950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766" y="629816"/>
            <a:ext cx="8327234" cy="1143000"/>
          </a:xfrm>
        </p:spPr>
        <p:txBody>
          <a:bodyPr/>
          <a:lstStyle/>
          <a:p>
            <a:pPr algn="l"/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Summary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1916832"/>
            <a:ext cx="8229600" cy="4525963"/>
          </a:xfrm>
        </p:spPr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</a:p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Stretching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ratio based adaptive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quantization</a:t>
            </a:r>
          </a:p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results</a:t>
            </a:r>
          </a:p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86849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809" y="60839"/>
            <a:ext cx="8229600" cy="1143000"/>
          </a:xfrm>
        </p:spPr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</a:p>
        </p:txBody>
      </p:sp>
      <p:graphicFrame>
        <p:nvGraphicFramePr>
          <p:cNvPr id="42" name="对象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6541665"/>
              </p:ext>
            </p:extLst>
          </p:nvPr>
        </p:nvGraphicFramePr>
        <p:xfrm>
          <a:off x="1403648" y="1203840"/>
          <a:ext cx="6436092" cy="2274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7" name="Visio" r:id="rId5" imgW="4747316" imgH="1554390" progId="Visio.Drawing.15">
                  <p:embed/>
                </p:oleObj>
              </mc:Choice>
              <mc:Fallback>
                <p:oleObj name="Visio" r:id="rId5" imgW="4747316" imgH="1554390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1203840"/>
                        <a:ext cx="6436092" cy="2274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文本框 43"/>
          <p:cNvSpPr txBox="1"/>
          <p:nvPr/>
        </p:nvSpPr>
        <p:spPr>
          <a:xfrm>
            <a:off x="1979712" y="3356992"/>
            <a:ext cx="57606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M</a:t>
            </a:r>
            <a:r>
              <a:rPr lang="en-US" altLang="zh-CN" sz="1600" dirty="0" smtClean="0"/>
              <a:t>apping </a:t>
            </a:r>
            <a:r>
              <a:rPr lang="en-US" altLang="zh-CN" sz="1600" dirty="0"/>
              <a:t>from equirectangular to spherical surface</a:t>
            </a:r>
            <a:endParaRPr lang="zh-CN" altLang="en-US" sz="1600" dirty="0"/>
          </a:p>
        </p:txBody>
      </p:sp>
      <p:sp>
        <p:nvSpPr>
          <p:cNvPr id="3" name="文本框 2"/>
          <p:cNvSpPr txBox="1"/>
          <p:nvPr/>
        </p:nvSpPr>
        <p:spPr>
          <a:xfrm>
            <a:off x="278900" y="3878468"/>
            <a:ext cx="88651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Content of 360 video is spherically uniform.</a:t>
            </a:r>
          </a:p>
          <a:p>
            <a:r>
              <a:rPr lang="en-US" altLang="zh-CN" dirty="0" smtClean="0"/>
              <a:t>Sample interval on projection is not uniform.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Example: ERP (Coded with constant QP)</a:t>
            </a:r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Distortion strength near the pole in ERP</a:t>
            </a:r>
          </a:p>
          <a:p>
            <a:r>
              <a:rPr lang="en-US" altLang="zh-CN" dirty="0" smtClean="0"/>
              <a:t> is smaller than that in equator.</a:t>
            </a:r>
          </a:p>
          <a:p>
            <a:r>
              <a:rPr lang="en-US" altLang="zh-CN" dirty="0" smtClean="0"/>
              <a:t>                                                                          </a:t>
            </a:r>
            <a:r>
              <a:rPr lang="en-US" altLang="zh-CN" dirty="0" smtClean="0">
                <a:solidFill>
                  <a:srgbClr val="FF0000"/>
                </a:solidFill>
              </a:rPr>
              <a:t>(Larger stretching ratio, less distortion)</a:t>
            </a:r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 smtClean="0"/>
          </a:p>
          <a:p>
            <a:r>
              <a:rPr lang="en-US" altLang="zh-CN" dirty="0" smtClean="0"/>
              <a:t> 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/>
          </a:p>
        </p:txBody>
      </p:sp>
      <p:sp>
        <p:nvSpPr>
          <p:cNvPr id="4" name="右箭头 3"/>
          <p:cNvSpPr/>
          <p:nvPr/>
        </p:nvSpPr>
        <p:spPr>
          <a:xfrm>
            <a:off x="4932040" y="4797152"/>
            <a:ext cx="973348" cy="4756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/>
              <p:cNvSpPr txBox="1"/>
              <p:nvPr/>
            </p:nvSpPr>
            <p:spPr>
              <a:xfrm>
                <a:off x="5967398" y="4509120"/>
                <a:ext cx="3176602" cy="9464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 altLang="zh-CN" sz="2400">
                        <a:latin typeface="Cambria Math" panose="02040503050406030204" pitchFamily="18" charset="0"/>
                      </a:rPr>
                      <m:t>D</m:t>
                    </m:r>
                    <m:r>
                      <a:rPr lang="en-CA" altLang="zh-CN" sz="240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altLang="zh-CN" sz="2400" i="1">
                                <a:latin typeface="Cambria Math" panose="02040503050406030204" pitchFamily="18" charset="0"/>
                              </a:rPr>
                              <m:t>𝑄</m:t>
                            </m:r>
                          </m:e>
                          <m:sub>
                            <m:r>
                              <a:rPr lang="en-CA" altLang="zh-CN" sz="2400" i="1">
                                <a:latin typeface="Cambria Math" panose="02040503050406030204" pitchFamily="18" charset="0"/>
                              </a:rPr>
                              <m:t>𝑠𝑡𝑒𝑝</m:t>
                            </m:r>
                          </m:sub>
                        </m:sSub>
                        <m:r>
                          <a:rPr lang="en-CA" altLang="zh-CN" sz="2400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CA" altLang="zh-CN" sz="2400" i="1">
                            <a:latin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en-US" sz="2400" dirty="0" smtClean="0"/>
                  <a:t>  </a:t>
                </a:r>
                <a:endParaRPr lang="en-US" altLang="zh-CN" sz="2400" dirty="0" smtClean="0"/>
              </a:p>
              <a:p>
                <a:r>
                  <a:rPr lang="en-US" altLang="zh-CN" sz="2000" dirty="0" smtClean="0"/>
                  <a:t>Not correct for 360 video !</a:t>
                </a:r>
                <a:endParaRPr lang="zh-CN" altLang="en-US" sz="2000" dirty="0"/>
              </a:p>
            </p:txBody>
          </p:sp>
        </mc:Choice>
        <mc:Fallback xmlns=""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7398" y="4509120"/>
                <a:ext cx="3176602" cy="946413"/>
              </a:xfrm>
              <a:prstGeom prst="rect">
                <a:avLst/>
              </a:prstGeom>
              <a:blipFill rotWithShape="0">
                <a:blip r:embed="rId7"/>
                <a:stretch>
                  <a:fillRect l="-2111" b="-109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20341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Stretching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ratio based adaptive quantization</a:t>
            </a:r>
            <a:b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781316" y="2970709"/>
            <a:ext cx="7170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make distortion strength uniform in spherical space: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2739535" y="2189912"/>
                <a:ext cx="3546651" cy="6179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CA" altLang="zh-CN" smtClean="0">
                          <a:latin typeface="Cambria Math" panose="02040503050406030204" pitchFamily="18" charset="0"/>
                        </a:rPr>
                        <m:t>D</m:t>
                      </m:r>
                      <m:r>
                        <a:rPr lang="en-CA" altLang="zh-CN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CA" altLang="zh-CN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altLang="zh-CN">
                          <a:latin typeface="Cambria Math" panose="02040503050406030204" pitchFamily="18" charset="0"/>
                        </a:rPr>
                        <m:t>∗</m:t>
                      </m:r>
                      <m:f>
                        <m:fPr>
                          <m:ctrlPr>
                            <a:rPr lang="zh-CN" altLang="zh-CN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zh-CN" altLang="zh-CN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altLang="zh-CN" i="1">
                                  <a:latin typeface="Cambria Math" panose="02040503050406030204" pitchFamily="18" charset="0"/>
                                </a:rPr>
                                <m:t>𝑄</m:t>
                              </m:r>
                            </m:e>
                            <m:sub>
                              <m:r>
                                <a:rPr lang="en-CA" altLang="zh-CN" i="1">
                                  <a:latin typeface="Cambria Math" panose="02040503050406030204" pitchFamily="18" charset="0"/>
                                </a:rPr>
                                <m:t>𝑠𝑡𝑒𝑝</m:t>
                              </m:r>
                            </m:sub>
                          </m:sSub>
                          <m:r>
                            <a:rPr lang="en-CA" altLang="zh-CN" i="1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CA" altLang="zh-CN" i="1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9535" y="2189912"/>
                <a:ext cx="3546651" cy="617990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/>
              <p:cNvSpPr txBox="1"/>
              <p:nvPr/>
            </p:nvSpPr>
            <p:spPr>
              <a:xfrm>
                <a:off x="2375756" y="3860165"/>
                <a:ext cx="4392488" cy="5112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b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𝑠𝑡𝑒𝑝</m:t>
                          </m:r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sub>
                        <m:sup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bSup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b>
                            <m:sSubPr>
                              <m:ctrlP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rad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b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𝑠𝑡𝑒𝑝</m:t>
                          </m:r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sub>
                      </m:sSub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13" name="文本框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5756" y="3860165"/>
                <a:ext cx="4392488" cy="511294"/>
              </a:xfrm>
              <a:prstGeom prst="rect">
                <a:avLst/>
              </a:prstGeom>
              <a:blipFill rotWithShape="0">
                <a:blip r:embed="rId4"/>
                <a:stretch>
                  <a:fillRect b="-119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/>
              <p:cNvSpPr txBox="1"/>
              <p:nvPr/>
            </p:nvSpPr>
            <p:spPr>
              <a:xfrm>
                <a:off x="781316" y="4758681"/>
                <a:ext cx="7463091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Implemented in CTU-level, so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zh-CN" alt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is the average stretching level for </a:t>
                </a:r>
                <a:r>
                  <a:rPr lang="en-US" altLang="zh-CN" sz="2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i-th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CTU</a:t>
                </a:r>
                <a:endPara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文本框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1316" y="4758681"/>
                <a:ext cx="7463091" cy="830997"/>
              </a:xfrm>
              <a:prstGeom prst="rect">
                <a:avLst/>
              </a:prstGeom>
              <a:blipFill rotWithShape="0">
                <a:blip r:embed="rId5"/>
                <a:stretch>
                  <a:fillRect l="-1225" t="-5882" r="-408" b="-161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92617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Stretching ratio based adaptive quantization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711349"/>
                <a:ext cx="8229600" cy="4525963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>
                            <a:latin typeface="Cambria Math" panose="02040503050406030204" pitchFamily="18" charset="0"/>
                          </a:rPr>
                          <m:t>Q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𝑠𝑡𝑒𝑝</m:t>
                        </m:r>
                      </m:sub>
                    </m:sSub>
                    <m:r>
                      <a:rPr lang="en-US" altLang="zh-CN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f>
                          <m:f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𝑄𝑃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6</m:t>
                            </m:r>
                          </m:den>
                        </m:f>
                      </m:sup>
                    </m:sSup>
                  </m:oMath>
                </a14:m>
                <a:endParaRPr lang="en-US" altLang="zh-CN" dirty="0" smtClean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𝑠𝑡𝑒𝑝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rad>
                    <m:r>
                      <a:rPr lang="en-US" altLang="zh-CN" i="1">
                        <a:latin typeface="Cambria Math" panose="02040503050406030204" pitchFamily="18" charset="0"/>
                      </a:rPr>
                      <m:t>∗</m:t>
                    </m:r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𝑠𝑡𝑒𝑝</m:t>
                        </m:r>
                      </m:sub>
                    </m:sSub>
                  </m:oMath>
                </a14:m>
                <a:endParaRPr lang="en-US" altLang="zh-CN" dirty="0" smtClean="0"/>
              </a:p>
              <a:p>
                <a:pPr marL="0" indent="0">
                  <a:buNone/>
                </a:pPr>
                <a:endParaRPr lang="en-US" altLang="zh-CN" dirty="0" smtClean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CA" altLang="zh-CN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>
                            <a:latin typeface="Cambria Math" panose="02040503050406030204" pitchFamily="18" charset="0"/>
                          </a:rPr>
                          <m:t>delta</m:t>
                        </m:r>
                        <m:r>
                          <m:rPr>
                            <m:sty m:val="p"/>
                          </m:rPr>
                          <a:rPr lang="en-CA" altLang="zh-CN">
                            <a:latin typeface="Cambria Math" panose="02040503050406030204" pitchFamily="18" charset="0"/>
                          </a:rPr>
                          <m:t>QP</m:t>
                        </m:r>
                      </m:e>
                      <m: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CA" altLang="zh-CN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CA" altLang="zh-CN">
                        <a:latin typeface="Cambria Math" panose="02040503050406030204" pitchFamily="18" charset="0"/>
                      </a:rPr>
                      <m:t>int</m:t>
                    </m:r>
                    <m:d>
                      <m:dPr>
                        <m:begChr m:val="（"/>
                        <m:endChr m:val="）"/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altLang="zh-CN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lang="en-CA" altLang="zh-CN">
                            <a:latin typeface="Cambria Math" panose="02040503050406030204" pitchFamily="18" charset="0"/>
                          </a:rPr>
                          <m:t>log</m:t>
                        </m:r>
                        <m:r>
                          <a:rPr lang="en-CA" altLang="zh-CN">
                            <a:latin typeface="Cambria Math" panose="02040503050406030204" pitchFamily="18" charset="0"/>
                          </a:rPr>
                          <m:t>2</m:t>
                        </m:r>
                        <m:d>
                          <m:d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CA" altLang="zh-CN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sSub>
                                  <m:sSubPr>
                                    <m:ctrlPr>
                                      <a:rPr lang="en-CA" altLang="zh-CN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𝑊</m:t>
                                    </m:r>
                                  </m:e>
                                  <m:sub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den>
                            </m:f>
                          </m:e>
                        </m:d>
                        <m:r>
                          <a:rPr lang="en-CA" altLang="zh-CN">
                            <a:latin typeface="Cambria Math" panose="02040503050406030204" pitchFamily="18" charset="0"/>
                          </a:rPr>
                          <m:t>+0.5</m:t>
                        </m:r>
                      </m:e>
                    </m:d>
                  </m:oMath>
                </a14:m>
                <a:endParaRPr lang="en-US" altLang="zh-CN" dirty="0" smtClean="0"/>
              </a:p>
              <a:p>
                <a:pPr marL="0" indent="0">
                  <a:buNone/>
                </a:pPr>
                <a:r>
                  <a:rPr lang="en-US" altLang="zh-CN" sz="2800" dirty="0" smtClean="0"/>
                  <a:t> 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To make the rate close to the anchor: </a:t>
                </a:r>
                <a:r>
                  <a:rPr lang="en-US" altLang="zh-CN" sz="28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normalize</a:t>
                </a:r>
              </a:p>
              <a:p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𝑄𝑃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𝑜𝑓𝑓𝑠𝑒𝑡</m:t>
                    </m:r>
                    <m:r>
                      <a:rPr lang="en-US" altLang="zh-CN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>
                        <a:latin typeface="Cambria Math" panose="02040503050406030204" pitchFamily="18" charset="0"/>
                      </a:rPr>
                      <m:t>deltaQP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zh-CN" altLang="zh-CN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deltaQP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ave</m:t>
                        </m:r>
                      </m:sub>
                    </m:sSub>
                  </m:oMath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711349"/>
                <a:ext cx="8229600" cy="4525963"/>
              </a:xfrm>
              <a:blipFill rotWithShape="0">
                <a:blip r:embed="rId3"/>
                <a:stretch>
                  <a:fillRect l="-2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右箭头 5"/>
          <p:cNvSpPr/>
          <p:nvPr/>
        </p:nvSpPr>
        <p:spPr>
          <a:xfrm>
            <a:off x="4253989" y="2294985"/>
            <a:ext cx="1584176" cy="4959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/>
              <p:cNvSpPr txBox="1"/>
              <p:nvPr/>
            </p:nvSpPr>
            <p:spPr>
              <a:xfrm>
                <a:off x="5814743" y="2060848"/>
                <a:ext cx="2880320" cy="9745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𝑊</m:t>
                              </m:r>
                            </m:e>
                            <m:sub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den>
                      </m:f>
                      <m:r>
                        <a:rPr lang="en-US" altLang="zh-CN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f>
                            <m:fPr>
                              <m:ctrlPr>
                                <a:rPr lang="en-US" altLang="zh-CN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altLang="zh-CN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𝑑𝑒𝑙𝑡𝑎𝑄𝑃</m:t>
                                  </m:r>
                                </m:e>
                                <m:sub>
                                  <m:r>
                                    <a:rPr lang="en-US" altLang="zh-CN" sz="2800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altLang="zh-CN" sz="28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</m:sup>
                      </m:sSup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9" name="文本框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4743" y="2060848"/>
                <a:ext cx="2880320" cy="974562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85218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Stretching ratio based adaptive quantization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2267744" y="1844824"/>
                <a:ext cx="4295407" cy="80823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i="1">
                          <a:latin typeface="Cambria Math" panose="02040503050406030204" pitchFamily="18" charset="0"/>
                        </a:rPr>
                        <m:t>𝑊</m:t>
                      </m:r>
                      <m:d>
                        <m:d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𝑗</m:t>
                          </m:r>
                        </m:e>
                      </m:d>
                      <m:r>
                        <a:rPr lang="zh-CN" altLang="en-US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zh-CN" altLang="en-US" i="1">
                          <a:latin typeface="Cambria Math" panose="02040503050406030204" pitchFamily="18" charset="0"/>
                        </a:rPr>
                        <m:t>𝑐𝑜𝑠</m:t>
                      </m:r>
                      <m:d>
                        <m:d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zh-CN" alt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32+</m:t>
                              </m:r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∗64−</m:t>
                              </m:r>
                              <m:f>
                                <m:fPr>
                                  <m:ctrlP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zh-CN" altLang="en-US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zh-CN" altLang="en-US" i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zh-CN" altLang="en-US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∗</m:t>
                          </m:r>
                          <m:f>
                            <m:fPr>
                              <m:ctrlPr>
                                <a:rPr lang="zh-CN" alt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𝜋</m:t>
                              </m:r>
                            </m:num>
                            <m:den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den>
                          </m:f>
                        </m:e>
                      </m:d>
                      <m:r>
                        <a:rPr lang="zh-CN" altLang="en-US" i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7744" y="1844824"/>
                <a:ext cx="4295407" cy="808235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/>
          <p:cNvSpPr txBox="1"/>
          <p:nvPr/>
        </p:nvSpPr>
        <p:spPr>
          <a:xfrm>
            <a:off x="457200" y="1628800"/>
            <a:ext cx="23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For ERP(2a*a):</a:t>
            </a:r>
            <a:endParaRPr lang="zh-CN" altLang="en-US" dirty="0"/>
          </a:p>
        </p:txBody>
      </p:sp>
      <p:pic>
        <p:nvPicPr>
          <p:cNvPr id="8" name="图片 7"/>
          <p:cNvPicPr/>
          <p:nvPr/>
        </p:nvPicPr>
        <p:blipFill>
          <a:blip r:embed="rId4"/>
          <a:stretch>
            <a:fillRect/>
          </a:stretch>
        </p:blipFill>
        <p:spPr>
          <a:xfrm>
            <a:off x="395536" y="2869083"/>
            <a:ext cx="4186808" cy="3008190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5"/>
          <a:stretch>
            <a:fillRect/>
          </a:stretch>
        </p:blipFill>
        <p:spPr>
          <a:xfrm>
            <a:off x="4788024" y="2869083"/>
            <a:ext cx="4104456" cy="3008188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115616" y="5939988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QP_offset</a:t>
            </a:r>
            <a:r>
              <a:rPr lang="en-US" altLang="zh-CN" dirty="0"/>
              <a:t> in each CTU row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5220072" y="5939988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/>
              <a:t> </a:t>
            </a:r>
            <a:r>
              <a:rPr lang="en-US" altLang="zh-CN" dirty="0"/>
              <a:t>R</a:t>
            </a:r>
            <a:r>
              <a:rPr lang="en-US" altLang="zh-CN" dirty="0" smtClean="0"/>
              <a:t>atio </a:t>
            </a:r>
            <a:r>
              <a:rPr lang="en-US" altLang="zh-CN" dirty="0"/>
              <a:t>of MSE in each CTU row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495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4835172"/>
              </p:ext>
            </p:extLst>
          </p:nvPr>
        </p:nvGraphicFramePr>
        <p:xfrm>
          <a:off x="1079611" y="1268760"/>
          <a:ext cx="6984778" cy="2505074"/>
        </p:xfrm>
        <a:graphic>
          <a:graphicData uri="http://schemas.openxmlformats.org/drawingml/2006/table">
            <a:tbl>
              <a:tblPr/>
              <a:tblGrid>
                <a:gridCol w="2021643"/>
                <a:gridCol w="1071470"/>
                <a:gridCol w="778333"/>
                <a:gridCol w="778333"/>
                <a:gridCol w="778333"/>
                <a:gridCol w="778333"/>
                <a:gridCol w="778333"/>
              </a:tblGrid>
              <a:tr h="192698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Proposed vs. ERP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SPSNR-NN (End to End)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SPSNR-I (End to End)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269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69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Trolley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269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GasLamp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19269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Skateboarding_in_lot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9269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Chairlift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269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KiteFlite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269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Harbor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</a:tr>
              <a:tr h="19269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PoleVault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69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AerialCity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269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DrivingInCity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19269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DrivingInCountry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9269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4165961"/>
              </p:ext>
            </p:extLst>
          </p:nvPr>
        </p:nvGraphicFramePr>
        <p:xfrm>
          <a:off x="971600" y="3922715"/>
          <a:ext cx="7059114" cy="2386605"/>
        </p:xfrm>
        <a:graphic>
          <a:graphicData uri="http://schemas.openxmlformats.org/drawingml/2006/table">
            <a:tbl>
              <a:tblPr/>
              <a:tblGrid>
                <a:gridCol w="784346"/>
                <a:gridCol w="784346"/>
                <a:gridCol w="784346"/>
                <a:gridCol w="784346"/>
                <a:gridCol w="784346"/>
                <a:gridCol w="784346"/>
                <a:gridCol w="784346"/>
                <a:gridCol w="784346"/>
                <a:gridCol w="784346"/>
              </a:tblGrid>
              <a:tr h="18358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CPP-PSNR (End to End)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WS-PSNR (End to End)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WS-PSNR (codec)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35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58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358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18358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8358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358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358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</a:tr>
              <a:tr h="18358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58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358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18358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8358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4658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Stretching ratio based adaptive quantization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81360"/>
              </p:ext>
            </p:extLst>
          </p:nvPr>
        </p:nvGraphicFramePr>
        <p:xfrm>
          <a:off x="2699792" y="1268760"/>
          <a:ext cx="4392488" cy="23301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9" name="Visio" r:id="rId5" imgW="6910216" imgH="3663539" progId="Visio.Drawing.15">
                  <p:embed/>
                </p:oleObj>
              </mc:Choice>
              <mc:Fallback>
                <p:oleObj name="Visio" r:id="rId5" imgW="6910216" imgH="3663539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1268760"/>
                        <a:ext cx="4392488" cy="233016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5952348"/>
              </p:ext>
            </p:extLst>
          </p:nvPr>
        </p:nvGraphicFramePr>
        <p:xfrm>
          <a:off x="1071632" y="3764951"/>
          <a:ext cx="7416823" cy="1656183"/>
        </p:xfrm>
        <a:graphic>
          <a:graphicData uri="http://schemas.openxmlformats.org/drawingml/2006/table">
            <a:tbl>
              <a:tblPr firstRow="1" firstCol="1" bandRow="1"/>
              <a:tblGrid>
                <a:gridCol w="1105531"/>
                <a:gridCol w="1090686"/>
                <a:gridCol w="1142252"/>
                <a:gridCol w="1265696"/>
                <a:gridCol w="1443050"/>
                <a:gridCol w="1369608"/>
              </a:tblGrid>
              <a:tr h="52520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constant 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QP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Adaptive QP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Realtionship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RD-Performance without weight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RD-Performance 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 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weight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99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Blue area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6985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D1, R1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D2,R2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D2&gt;D1,R2&lt;R1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UNCHANGED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BETTER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99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Yellow area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D3,R3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D4,R4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D3=D4,R3=R4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UNCHANGED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UNCHANGED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99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White area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D5,R5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D6,R6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D6&lt;D6,R6&gt;R5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UNCHANGED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BETTER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/>
              <p:cNvSpPr txBox="1"/>
              <p:nvPr/>
            </p:nvSpPr>
            <p:spPr>
              <a:xfrm>
                <a:off x="1579677" y="5622455"/>
                <a:ext cx="6632717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𝑅𝐷𝑃𝑒𝑟𝑓𝑜𝑟𝑚𝑎𝑛𝑐𝑒</m:t>
                      </m:r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𝑅𝑒𝑑𝑢𝑐𝑡𝑖𝑜𝑛</m:t>
                      </m:r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:  </m:t>
                      </m:r>
                      <m:d>
                        <m:dPr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d>
                      <m:d>
                        <m:dPr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_</m:t>
                          </m:r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𝑛𝑒𝑤</m:t>
                          </m:r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_</m:t>
                          </m:r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𝑝𝑟𝑒</m:t>
                          </m:r>
                        </m:e>
                      </m:d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≥0</m:t>
                      </m:r>
                    </m:oMath>
                  </m:oMathPara>
                </a14:m>
                <a:endParaRPr lang="en-US" altLang="zh-CN" b="0" dirty="0" smtClean="0"/>
              </a:p>
            </p:txBody>
          </p:sp>
        </mc:Choice>
        <mc:Fallback xmlns="">
          <p:sp>
            <p:nvSpPr>
              <p:cNvPr id="12" name="文本框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9677" y="5622455"/>
                <a:ext cx="6632717" cy="276999"/>
              </a:xfrm>
              <a:prstGeom prst="rect">
                <a:avLst/>
              </a:prstGeom>
              <a:blipFill rotWithShape="0">
                <a:blip r:embed="rId7"/>
                <a:stretch>
                  <a:fillRect b="-347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1241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20685"/>
            <a:ext cx="8229600" cy="4525963"/>
          </a:xfrm>
        </p:spPr>
        <p:txBody>
          <a:bodyPr/>
          <a:lstStyle/>
          <a:p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Stretching ratio based adaptive quantization for 360 video is proposed to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 quality in spherical space uniform, which can improve coding efficiency too.</a:t>
            </a:r>
          </a:p>
          <a:p>
            <a:r>
              <a:rPr lang="en-CA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Other projection formats can also be applied to adjust quantization according to weight map derived in WS-PSNR.</a:t>
            </a:r>
          </a:p>
          <a:p>
            <a:r>
              <a:rPr lang="en-CA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Decoder side can derived the </a:t>
            </a:r>
            <a:r>
              <a:rPr lang="en-CA" altLang="zh-CN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QPoffset</a:t>
            </a:r>
            <a:r>
              <a:rPr lang="en-CA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according </a:t>
            </a:r>
            <a:r>
              <a:rPr lang="en-CA" altLang="zh-CN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</a:t>
            </a:r>
            <a:endParaRPr lang="en-CA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CA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Consider the influence of stretching ratio in viewport-based </a:t>
            </a:r>
            <a:r>
              <a:rPr lang="en-CA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subjective test </a:t>
            </a:r>
            <a:r>
              <a:rPr lang="en-CA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245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14805</TotalTime>
  <Words>746</Words>
  <Application>Microsoft Office PowerPoint</Application>
  <PresentationFormat>全屏显示(4:3)</PresentationFormat>
  <Paragraphs>285</Paragraphs>
  <Slides>10</Slides>
  <Notes>9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MS Mincho</vt:lpstr>
      <vt:lpstr>宋体</vt:lpstr>
      <vt:lpstr>微软雅黑</vt:lpstr>
      <vt:lpstr>Arial</vt:lpstr>
      <vt:lpstr>Calibri</vt:lpstr>
      <vt:lpstr>Cambria Math</vt:lpstr>
      <vt:lpstr>Times New Roman</vt:lpstr>
      <vt:lpstr>默认设计模板</vt:lpstr>
      <vt:lpstr>Visio</vt:lpstr>
      <vt:lpstr>PowerPoint 演示文稿</vt:lpstr>
      <vt:lpstr>Summary</vt:lpstr>
      <vt:lpstr>Introduction</vt:lpstr>
      <vt:lpstr> Stretching ratio based adaptive quantization </vt:lpstr>
      <vt:lpstr>Stretching ratio based adaptive quantization</vt:lpstr>
      <vt:lpstr>Stretching ratio based adaptive quantization</vt:lpstr>
      <vt:lpstr>Experimental results</vt:lpstr>
      <vt:lpstr>Stretching ratio based adaptive quantization</vt:lpstr>
      <vt:lpstr>Conclusion</vt:lpstr>
      <vt:lpstr>PowerPoint 演示文稿</vt:lpstr>
    </vt:vector>
  </TitlesOfParts>
  <Company>fj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JVET-D0040</dc:title>
  <dc:creator>Sun Yule</dc:creator>
  <cp:lastModifiedBy>sunyule</cp:lastModifiedBy>
  <cp:revision>916</cp:revision>
  <cp:lastPrinted>2016-05-26T14:37:22Z</cp:lastPrinted>
  <dcterms:created xsi:type="dcterms:W3CDTF">2009-10-13T03:30:32Z</dcterms:created>
  <dcterms:modified xsi:type="dcterms:W3CDTF">2017-04-05T11:16:33Z</dcterms:modified>
</cp:coreProperties>
</file>