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1" r:id="rId10"/>
    <p:sldId id="262" r:id="rId11"/>
    <p:sldId id="270" r:id="rId12"/>
    <p:sldId id="266" r:id="rId13"/>
    <p:sldId id="267" r:id="rId14"/>
    <p:sldId id="268" r:id="rId15"/>
    <p:sldId id="269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0" y="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DD698-4EC5-47AF-94CA-8FFAFC2132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812716-7A9F-4C7A-982F-B0BCA2570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188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12716-7A9F-4C7A-982F-B0BCA257064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11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023B-851A-446C-B3BD-DB10E3878A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50E3-B494-4159-84D6-9F8C0A305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836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023B-851A-446C-B3BD-DB10E3878A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50E3-B494-4159-84D6-9F8C0A305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862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023B-851A-446C-B3BD-DB10E3878A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50E3-B494-4159-84D6-9F8C0A305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2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7859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12C8DB54-FBB0-47C8-A4DB-93E5E6D7464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7500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669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023B-851A-446C-B3BD-DB10E3878A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50E3-B494-4159-84D6-9F8C0A305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99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023B-851A-446C-B3BD-DB10E3878A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50E3-B494-4159-84D6-9F8C0A305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961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023B-851A-446C-B3BD-DB10E3878A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50E3-B494-4159-84D6-9F8C0A305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420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023B-851A-446C-B3BD-DB10E3878A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50E3-B494-4159-84D6-9F8C0A305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471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023B-851A-446C-B3BD-DB10E3878A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50E3-B494-4159-84D6-9F8C0A305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235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023B-851A-446C-B3BD-DB10E3878A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50E3-B494-4159-84D6-9F8C0A305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782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023B-851A-446C-B3BD-DB10E3878A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50E3-B494-4159-84D6-9F8C0A305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249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023B-851A-446C-B3BD-DB10E3878A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50E3-B494-4159-84D6-9F8C0A305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864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D023B-851A-446C-B3BD-DB10E3878A85}" type="datetimeFigureOut">
              <a:rPr lang="en-US" smtClean="0"/>
              <a:t>4/2/2017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550E3-B494-4159-84D6-9F8C0A305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017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971800"/>
            <a:ext cx="8001000" cy="864096"/>
          </a:xfrm>
        </p:spPr>
        <p:txBody>
          <a:bodyPr>
            <a:normAutofit fontScale="90000"/>
          </a:bodyPr>
          <a:lstStyle/>
          <a:p>
            <a:r>
              <a:rPr lang="en-CA" b="1" dirty="0">
                <a:solidFill>
                  <a:srgbClr val="7030A0"/>
                </a:solidFill>
              </a:rPr>
              <a:t>[</a:t>
            </a:r>
            <a:r>
              <a:rPr lang="en-CA" b="1" dirty="0" smtClean="0">
                <a:solidFill>
                  <a:srgbClr val="7030A0"/>
                </a:solidFill>
              </a:rPr>
              <a:t>JVET-F0027] </a:t>
            </a:r>
            <a:br>
              <a:rPr lang="en-CA" b="1" dirty="0" smtClean="0">
                <a:solidFill>
                  <a:srgbClr val="7030A0"/>
                </a:solidFill>
              </a:rPr>
            </a:br>
            <a:r>
              <a:rPr lang="en-CA" b="1" dirty="0" smtClean="0">
                <a:solidFill>
                  <a:srgbClr val="7030A0"/>
                </a:solidFill>
              </a:rPr>
              <a:t>JEM </a:t>
            </a:r>
            <a:r>
              <a:rPr lang="en-CA" b="1" dirty="0" smtClean="0">
                <a:solidFill>
                  <a:srgbClr val="7030A0"/>
                </a:solidFill>
                <a:effectLst/>
              </a:rPr>
              <a:t>vs HM performance for 360-video content under </a:t>
            </a:r>
            <a:r>
              <a:rPr lang="en-CA" b="1" dirty="0" err="1" smtClean="0">
                <a:solidFill>
                  <a:srgbClr val="7030A0"/>
                </a:solidFill>
                <a:effectLst/>
              </a:rPr>
              <a:t>CfE</a:t>
            </a:r>
            <a:r>
              <a:rPr lang="en-CA" b="1" dirty="0" smtClean="0">
                <a:solidFill>
                  <a:srgbClr val="7030A0"/>
                </a:solidFill>
                <a:effectLst/>
              </a:rPr>
              <a:t> test </a:t>
            </a:r>
            <a:br>
              <a:rPr lang="en-CA" b="1" dirty="0" smtClean="0">
                <a:solidFill>
                  <a:srgbClr val="7030A0"/>
                </a:solidFill>
                <a:effectLst/>
              </a:rPr>
            </a:br>
            <a:r>
              <a:rPr lang="en-CA" b="1" dirty="0" smtClean="0">
                <a:solidFill>
                  <a:srgbClr val="7030A0"/>
                </a:solidFill>
                <a:effectLst/>
              </a:rPr>
              <a:t>condition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19872" y="4437112"/>
            <a:ext cx="5647928" cy="461665"/>
          </a:xfrm>
        </p:spPr>
        <p:txBody>
          <a:bodyPr>
            <a:noAutofit/>
          </a:bodyPr>
          <a:lstStyle/>
          <a:p>
            <a:pPr hangingPunct="0"/>
            <a:r>
              <a:rPr lang="en-US" sz="2000" dirty="0"/>
              <a:t>Anubhav </a:t>
            </a:r>
            <a:r>
              <a:rPr lang="en-US" sz="2000" dirty="0" smtClean="0"/>
              <a:t>Singh,</a:t>
            </a:r>
          </a:p>
          <a:p>
            <a:pPr hangingPunct="0"/>
            <a:r>
              <a:rPr lang="en-US" sz="2000" dirty="0" smtClean="0"/>
              <a:t>Chirag </a:t>
            </a:r>
            <a:r>
              <a:rPr lang="en-US" sz="2000" dirty="0" err="1" smtClean="0"/>
              <a:t>Pujara</a:t>
            </a:r>
            <a:r>
              <a:rPr lang="en-US" sz="2000" dirty="0" smtClean="0"/>
              <a:t>, Sri </a:t>
            </a:r>
            <a:r>
              <a:rPr lang="en-US" sz="2000" dirty="0" err="1"/>
              <a:t>Nitchith</a:t>
            </a:r>
            <a:r>
              <a:rPr lang="en-US" sz="2000" dirty="0"/>
              <a:t> </a:t>
            </a:r>
            <a:r>
              <a:rPr lang="en-US" sz="2000" dirty="0" err="1" smtClean="0"/>
              <a:t>Akula</a:t>
            </a:r>
            <a:r>
              <a:rPr lang="en-US" sz="2000" dirty="0" smtClean="0"/>
              <a:t>, </a:t>
            </a:r>
          </a:p>
          <a:p>
            <a:pPr hangingPunct="0"/>
            <a:r>
              <a:rPr lang="en-US" sz="2000" dirty="0" err="1" smtClean="0"/>
              <a:t>Amith</a:t>
            </a:r>
            <a:r>
              <a:rPr lang="en-US" sz="2000" dirty="0" smtClean="0"/>
              <a:t> </a:t>
            </a:r>
            <a:r>
              <a:rPr lang="en-US" sz="2000" dirty="0"/>
              <a:t>Dsouza, </a:t>
            </a:r>
            <a:r>
              <a:rPr lang="en-US" sz="2000" dirty="0" err="1" smtClean="0"/>
              <a:t>Ramkumaar</a:t>
            </a:r>
            <a:r>
              <a:rPr lang="en-US" sz="2000" dirty="0" smtClean="0"/>
              <a:t> KK, </a:t>
            </a:r>
          </a:p>
          <a:p>
            <a:pPr hangingPunct="0"/>
            <a:r>
              <a:rPr lang="en-US" sz="2000" dirty="0" smtClean="0"/>
              <a:t>Raj </a:t>
            </a:r>
            <a:r>
              <a:rPr lang="en-US" sz="2000" dirty="0"/>
              <a:t>Narayana </a:t>
            </a:r>
            <a:r>
              <a:rPr lang="en-US" sz="2000" dirty="0" err="1" smtClean="0"/>
              <a:t>Gadde</a:t>
            </a:r>
            <a:r>
              <a:rPr lang="en-US" sz="2000" dirty="0" smtClean="0"/>
              <a:t>, </a:t>
            </a:r>
            <a:r>
              <a:rPr lang="en-CA" sz="2000" dirty="0" err="1" smtClean="0"/>
              <a:t>Vladyslav</a:t>
            </a:r>
            <a:r>
              <a:rPr lang="en-CA" sz="2000" dirty="0" smtClean="0"/>
              <a:t> </a:t>
            </a:r>
            <a:r>
              <a:rPr lang="en-CA" sz="2000" dirty="0"/>
              <a:t>Zakharchenko</a:t>
            </a:r>
            <a:r>
              <a:rPr lang="en-CA" sz="2000" dirty="0" smtClean="0"/>
              <a:t>,</a:t>
            </a:r>
          </a:p>
          <a:p>
            <a:pPr hangingPunct="0"/>
            <a:r>
              <a:rPr lang="en-CA" sz="2000" dirty="0" smtClean="0"/>
              <a:t> </a:t>
            </a:r>
            <a:r>
              <a:rPr lang="en-CA" sz="2000" dirty="0"/>
              <a:t>Elena </a:t>
            </a:r>
            <a:r>
              <a:rPr lang="en-CA" sz="2000" dirty="0" smtClean="0"/>
              <a:t>Alshina, Kwang </a:t>
            </a:r>
            <a:r>
              <a:rPr lang="en-CA" sz="2000" dirty="0" err="1"/>
              <a:t>Pyo</a:t>
            </a:r>
            <a:r>
              <a:rPr lang="en-CA" sz="2000" dirty="0"/>
              <a:t> </a:t>
            </a:r>
            <a:r>
              <a:rPr lang="en-CA" sz="2000" dirty="0" smtClean="0"/>
              <a:t>Choi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3651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2233323416"/>
              </p:ext>
            </p:extLst>
          </p:nvPr>
        </p:nvGraphicFramePr>
        <p:xfrm>
          <a:off x="250825" y="798513"/>
          <a:ext cx="8713788" cy="5726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8447"/>
                <a:gridCol w="2178447"/>
                <a:gridCol w="2178447"/>
                <a:gridCol w="2178447"/>
              </a:tblGrid>
              <a:tr h="275492">
                <a:tc rowSpan="2"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Quality</a:t>
                      </a:r>
                    </a:p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Metric</a:t>
                      </a:r>
                    </a:p>
                  </a:txBody>
                  <a:tcPr marL="66564" marR="66564" marT="0" marB="0" anchor="b"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BD-rate</a:t>
                      </a:r>
                    </a:p>
                  </a:txBody>
                  <a:tcPr marL="66564" marR="66564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54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6564" marR="66564" marT="0" marB="0" anchor="b"/>
                </a:tc>
              </a:tr>
              <a:tr h="275492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E2E SPSNR-NN</a:t>
                      </a: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-23.5%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-49.6%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-51.7%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</a:tr>
              <a:tr h="275492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E2E </a:t>
                      </a:r>
                      <a:r>
                        <a:rPr lang="en-US" sz="105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SPSNR-I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-23.5%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-49.5%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-51.6%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</a:tr>
              <a:tr h="275492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E2E CPP-PSNR</a:t>
                      </a: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-23.5%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-49.5%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-51.6%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</a:tr>
              <a:tr h="275492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E2E WS-PSNR</a:t>
                      </a: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-23.5%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-49.6%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-51.7%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</a:tr>
              <a:tr h="275492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PSNR DYN-VP0</a:t>
                      </a: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-24.6%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-50.8%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-46.6%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</a:tr>
              <a:tr h="275492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PSNR DYN-VP1</a:t>
                      </a: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-26.3%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-50.5%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-46.4%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</a:tr>
              <a:tr h="275492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CF SPSNR-NN</a:t>
                      </a: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-22.6%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-49.8%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-52.0%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</a:tr>
              <a:tr h="275492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CF </a:t>
                      </a:r>
                      <a:r>
                        <a:rPr lang="en-US" sz="105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SPSNR-I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-23.5%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-49.6%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-51.7%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</a:tr>
              <a:tr h="275492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CF CPP-PSNR</a:t>
                      </a: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-23.5%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-49.7%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-51.8%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</a:tr>
              <a:tr h="275492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WS-PSNR </a:t>
                      </a: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-23.7%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-51.1%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-52.8%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</a:tr>
              <a:tr h="275492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PSNR</a:t>
                      </a: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-24.3%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-52.1%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-55.6%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6564" marR="66564" marT="0" marB="0" anchor="b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HM Vs JEM : Objective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4648200"/>
            <a:ext cx="8778942" cy="1866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dirty="0"/>
              <a:t>The average BD rate gain is ~23% (for Luma</a:t>
            </a:r>
            <a:r>
              <a:rPr lang="en-US" dirty="0" smtClean="0"/>
              <a:t>)</a:t>
            </a:r>
            <a:endParaRPr lang="en-US" dirty="0"/>
          </a:p>
          <a:p>
            <a:pPr marL="285750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dirty="0"/>
              <a:t>CF-PSNRs and E2E PSNRS are almost equal as the coding format is same </a:t>
            </a:r>
            <a:endParaRPr lang="en-US" dirty="0" smtClean="0"/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dirty="0"/>
              <a:t> </a:t>
            </a:r>
            <a:r>
              <a:rPr lang="en-US" dirty="0" smtClean="0"/>
              <a:t>   as </a:t>
            </a:r>
            <a:r>
              <a:rPr lang="en-US" dirty="0"/>
              <a:t>input </a:t>
            </a:r>
            <a:r>
              <a:rPr lang="en-US" dirty="0" smtClean="0"/>
              <a:t>format</a:t>
            </a:r>
            <a:endParaRPr lang="en-US" dirty="0"/>
          </a:p>
          <a:p>
            <a:pPr marL="285750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dirty="0"/>
              <a:t>Gain for KiteFlite </a:t>
            </a:r>
            <a:r>
              <a:rPr lang="en-US" dirty="0" smtClean="0"/>
              <a:t>is </a:t>
            </a:r>
            <a:r>
              <a:rPr lang="en-US" dirty="0"/>
              <a:t>more than 30%, while Harbor and Chairlift is less than 20</a:t>
            </a:r>
            <a:r>
              <a:rPr lang="en-US" dirty="0" smtClean="0"/>
              <a:t>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72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HM Vs JEM : Objective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09025" y="952498"/>
            <a:ext cx="8606375" cy="5676902"/>
            <a:chOff x="0" y="990598"/>
            <a:chExt cx="9964737" cy="712628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90600"/>
              <a:ext cx="4859337" cy="3468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990598"/>
              <a:ext cx="4859337" cy="3468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" y="4648199"/>
              <a:ext cx="4859337" cy="3468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4648200"/>
              <a:ext cx="4859337" cy="3468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1408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11 PSNRs are used for quality assessment.</a:t>
            </a:r>
          </a:p>
          <a:p>
            <a:r>
              <a:rPr lang="en-US" sz="1800" dirty="0" smtClean="0"/>
              <a:t>Most of them require interpolation, causing inadequacy in representation.</a:t>
            </a:r>
          </a:p>
          <a:p>
            <a:r>
              <a:rPr lang="en-US" sz="1800" dirty="0" smtClean="0"/>
              <a:t>It is desirable that majority of pixels </a:t>
            </a:r>
            <a:r>
              <a:rPr lang="en-US" sz="1800" dirty="0"/>
              <a:t>should be considered for </a:t>
            </a:r>
            <a:r>
              <a:rPr lang="en-US" sz="1800" dirty="0" smtClean="0"/>
              <a:t>quality          </a:t>
            </a:r>
            <a:r>
              <a:rPr lang="en-US" sz="1800" dirty="0"/>
              <a:t>measure (in both input and output</a:t>
            </a:r>
            <a:r>
              <a:rPr lang="en-US" sz="1800" dirty="0" smtClean="0"/>
              <a:t>)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HM Vs JEM : Objective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083588"/>
              </p:ext>
            </p:extLst>
          </p:nvPr>
        </p:nvGraphicFramePr>
        <p:xfrm>
          <a:off x="533401" y="2590800"/>
          <a:ext cx="8077199" cy="3398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2109"/>
                <a:gridCol w="713509"/>
                <a:gridCol w="713509"/>
                <a:gridCol w="713509"/>
                <a:gridCol w="713509"/>
                <a:gridCol w="713509"/>
                <a:gridCol w="713509"/>
                <a:gridCol w="713509"/>
                <a:gridCol w="713509"/>
                <a:gridCol w="713509"/>
                <a:gridCol w="713509"/>
              </a:tblGrid>
              <a:tr h="5028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E2E SPSNR-NN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E2E SPSNR-I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E2E</a:t>
                      </a:r>
                      <a:b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CPP-PSNR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E2E </a:t>
                      </a:r>
                      <a:b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WS-PSNR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PSNR</a:t>
                      </a:r>
                      <a:b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DYN-VP</a:t>
                      </a:r>
                      <a:b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CF </a:t>
                      </a:r>
                      <a:b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SPSNR-NN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CF</a:t>
                      </a:r>
                      <a:b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SPSNR-I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CF </a:t>
                      </a:r>
                      <a:b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CPP-PSNR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WS-PSNR (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Enc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PSNR </a:t>
                      </a:r>
                      <a:b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Enc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b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</a:tr>
              <a:tr h="744928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Interpolation steps</a:t>
                      </a:r>
                      <a:b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</a:b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Orig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/Rec)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(0/2)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(1/3)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(1/4)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(0/3)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(1/2)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(0/1)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(1/2)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(1/2)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(0/0)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(0/0)</a:t>
                      </a:r>
                    </a:p>
                  </a:txBody>
                  <a:tcPr marL="68580" marR="68580" marT="0" marB="0" anchor="ctr"/>
                </a:tc>
              </a:tr>
              <a:tr h="453165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Weighted MSE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</a:t>
                      </a:r>
                    </a:p>
                  </a:txBody>
                  <a:tcPr marL="68580" marR="68580" marT="0" marB="0" anchor="ctr"/>
                </a:tc>
              </a:tr>
              <a:tr h="453165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Cross Format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Y</a:t>
                      </a:r>
                      <a:endParaRPr lang="en-US" sz="105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Malgun Gothic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Y</a:t>
                      </a:r>
                      <a:endParaRPr lang="en-US" sz="105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Malgun Gothic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Y*</a:t>
                      </a:r>
                      <a:endParaRPr lang="en-US" sz="105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Malgun Gothic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</a:t>
                      </a:r>
                    </a:p>
                  </a:txBody>
                  <a:tcPr marL="68580" marR="68580" marT="0" marB="0" anchor="ctr"/>
                </a:tc>
              </a:tr>
              <a:tr h="893916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%-age of Active Pixels Considered (4K, Luma)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8.8</a:t>
                      </a: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90.7%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98.4%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672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1800" dirty="0" smtClean="0"/>
              <a:t>There are many quality metrics, which almost always confirm with each       other, resulting in more testing time.</a:t>
            </a:r>
          </a:p>
          <a:p>
            <a:pPr>
              <a:lnSpc>
                <a:spcPct val="200000"/>
              </a:lnSpc>
            </a:pPr>
            <a:r>
              <a:rPr lang="en-US" sz="1800" dirty="0" smtClean="0"/>
              <a:t>There </a:t>
            </a:r>
            <a:r>
              <a:rPr lang="en-US" sz="1800" dirty="0"/>
              <a:t>are more conversion steps  with interpolation in E2E </a:t>
            </a:r>
            <a:r>
              <a:rPr lang="en-US" sz="1800" dirty="0" smtClean="0"/>
              <a:t>metrics </a:t>
            </a:r>
            <a:r>
              <a:rPr lang="en-US" sz="1800" dirty="0"/>
              <a:t>than CF </a:t>
            </a:r>
            <a:r>
              <a:rPr lang="en-US" sz="1800" dirty="0" smtClean="0"/>
              <a:t>metrics</a:t>
            </a:r>
            <a:r>
              <a:rPr lang="en-US" sz="1800" dirty="0"/>
              <a:t>. </a:t>
            </a:r>
            <a:endParaRPr lang="en-US" sz="1800" dirty="0" smtClean="0"/>
          </a:p>
          <a:p>
            <a:pPr>
              <a:lnSpc>
                <a:spcPct val="200000"/>
              </a:lnSpc>
            </a:pPr>
            <a:r>
              <a:rPr lang="en-US" sz="1800" dirty="0" smtClean="0"/>
              <a:t>Metrics with integer rounding considerably reduce the number of pixels      considered (almost by a factor of 10).</a:t>
            </a:r>
          </a:p>
          <a:p>
            <a:pPr>
              <a:lnSpc>
                <a:spcPct val="200000"/>
              </a:lnSpc>
            </a:pPr>
            <a:r>
              <a:rPr lang="en-US" sz="1800" dirty="0" smtClean="0"/>
              <a:t>Integer rounding also results in comparison </a:t>
            </a:r>
            <a:r>
              <a:rPr lang="en-CA" sz="1800" dirty="0"/>
              <a:t>of samples with different </a:t>
            </a:r>
            <a:r>
              <a:rPr lang="en-CA" sz="1800" dirty="0" smtClean="0"/>
              <a:t>          locations </a:t>
            </a:r>
            <a:r>
              <a:rPr lang="en-CA" sz="1800" dirty="0"/>
              <a:t>in original and decompressed </a:t>
            </a:r>
            <a:r>
              <a:rPr lang="en-CA" sz="1800" dirty="0" smtClean="0"/>
              <a:t>signal (which is inaccurate).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HM Vs JEM : </a:t>
            </a:r>
            <a:r>
              <a:rPr lang="en-US" dirty="0" smtClean="0"/>
              <a:t>Observations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21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sz="1800" dirty="0"/>
              <a:t>JEM outperforms HM under </a:t>
            </a:r>
            <a:r>
              <a:rPr lang="en-CA" sz="1800" dirty="0" err="1"/>
              <a:t>CfE</a:t>
            </a:r>
            <a:r>
              <a:rPr lang="en-CA" sz="1800" dirty="0"/>
              <a:t> test conditions by </a:t>
            </a:r>
            <a:r>
              <a:rPr lang="en-CA" sz="1800" dirty="0" smtClean="0"/>
              <a:t>23% for 360-videos as           compared to 33% in SDR videos.</a:t>
            </a:r>
            <a:br>
              <a:rPr lang="en-CA" sz="1800" dirty="0" smtClean="0"/>
            </a:br>
            <a:endParaRPr lang="en-CA" sz="1800" dirty="0" smtClean="0"/>
          </a:p>
          <a:p>
            <a:r>
              <a:rPr lang="en-CA" sz="1800" dirty="0" smtClean="0"/>
              <a:t>The BD rate based on different metrics are same if there is no projection            conversion.</a:t>
            </a:r>
            <a:br>
              <a:rPr lang="en-CA" sz="1800" dirty="0" smtClean="0"/>
            </a:br>
            <a:endParaRPr lang="en-CA" sz="1800" dirty="0" smtClean="0"/>
          </a:p>
          <a:p>
            <a:r>
              <a:rPr lang="en-CA" sz="1800" dirty="0"/>
              <a:t>Recommended </a:t>
            </a:r>
            <a:r>
              <a:rPr lang="en-CA" sz="1800" dirty="0" smtClean="0"/>
              <a:t> to reduce number of PSNR metrics.</a:t>
            </a:r>
            <a:br>
              <a:rPr lang="en-CA" sz="1800" dirty="0" smtClean="0"/>
            </a:br>
            <a:endParaRPr lang="en-CA" sz="1800" dirty="0" smtClean="0"/>
          </a:p>
          <a:p>
            <a:r>
              <a:rPr lang="en-CA" sz="1800" dirty="0" smtClean="0"/>
              <a:t>Recommended to reduce number of interpolation steps for quality assessment.</a:t>
            </a:r>
            <a:br>
              <a:rPr lang="en-CA" sz="1800" dirty="0" smtClean="0"/>
            </a:br>
            <a:endParaRPr lang="en-CA" sz="1800" dirty="0" smtClean="0"/>
          </a:p>
          <a:p>
            <a:r>
              <a:rPr lang="en-US" sz="1800" dirty="0" smtClean="0"/>
              <a:t>Nearest Integer Rounding PSNR methods have following problems:</a:t>
            </a:r>
          </a:p>
          <a:p>
            <a:pPr lvl="1"/>
            <a:r>
              <a:rPr lang="en-US" sz="1800" dirty="0" smtClean="0"/>
              <a:t> Inaccurate (compares different samples)</a:t>
            </a:r>
          </a:p>
          <a:p>
            <a:pPr lvl="1"/>
            <a:r>
              <a:rPr lang="en-US" sz="1800" dirty="0" smtClean="0"/>
              <a:t> </a:t>
            </a:r>
            <a:r>
              <a:rPr lang="en-US" sz="1800" dirty="0"/>
              <a:t>P</a:t>
            </a:r>
            <a:r>
              <a:rPr lang="en-US" sz="1800" dirty="0" smtClean="0"/>
              <a:t>rone to errors (consider considerably less number of pixels (1/10x), </a:t>
            </a:r>
            <a:r>
              <a:rPr lang="en-US" sz="1800" dirty="0"/>
              <a:t>hence could miss out on noise/error pixels</a:t>
            </a:r>
            <a:r>
              <a:rPr lang="en-US" sz="1800" dirty="0" smtClean="0"/>
              <a:t>)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37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12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95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A</a:t>
            </a:r>
            <a:r>
              <a:rPr lang="en-US" dirty="0" smtClean="0"/>
              <a:t>ddendum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12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JEM PSNRs Comparison (</a:t>
            </a:r>
            <a:r>
              <a:rPr lang="en-US" dirty="0" err="1" smtClean="0"/>
              <a:t>Luma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026" name="Picture 2" descr="D:\HOBART\JEM_PSNR_Comparison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7" y="1258983"/>
            <a:ext cx="8976487" cy="502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18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 PSNRs Comparison (</a:t>
            </a:r>
            <a:r>
              <a:rPr lang="en-US" dirty="0" err="1" smtClean="0"/>
              <a:t>Luma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2050" name="Picture 2" descr="D:\HOBART\HM_PSNR_Comparison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2" y="1193569"/>
            <a:ext cx="8997780" cy="517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69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683488" y="1905000"/>
            <a:ext cx="6136984" cy="752034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Test Condition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0"/>
          </p:nvPr>
        </p:nvSpPr>
        <p:spPr>
          <a:xfrm>
            <a:off x="2699792" y="3438966"/>
            <a:ext cx="6136984" cy="75203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HM vs JEM results</a:t>
            </a:r>
          </a:p>
          <a:p>
            <a:pPr lvl="1"/>
            <a:r>
              <a:rPr lang="en-US" dirty="0"/>
              <a:t>Subjective</a:t>
            </a:r>
          </a:p>
          <a:p>
            <a:pPr lvl="1"/>
            <a:r>
              <a:rPr lang="en-US" dirty="0"/>
              <a:t>Objective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1"/>
          </p:nvPr>
        </p:nvSpPr>
        <p:spPr>
          <a:xfrm>
            <a:off x="2686050" y="4959509"/>
            <a:ext cx="6136984" cy="75203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Objective Result </a:t>
            </a:r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362075"/>
          </a:xfrm>
        </p:spPr>
        <p:txBody>
          <a:bodyPr/>
          <a:lstStyle/>
          <a:p>
            <a:r>
              <a:rPr lang="en-US" dirty="0" smtClean="0"/>
              <a:t>Table of content</a:t>
            </a:r>
            <a:endParaRPr lang="en-US" dirty="0"/>
          </a:p>
        </p:txBody>
      </p:sp>
      <p:sp>
        <p:nvSpPr>
          <p:cNvPr id="10" name="Text Placeholder 7"/>
          <p:cNvSpPr txBox="1">
            <a:spLocks/>
          </p:cNvSpPr>
          <p:nvPr/>
        </p:nvSpPr>
        <p:spPr>
          <a:xfrm>
            <a:off x="2667000" y="2749709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kumimoji="1" lang="ko-KR" altLang="en-US" sz="2600" b="0" kern="120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JEM </a:t>
            </a:r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11" name="Text Placeholder 8"/>
          <p:cNvSpPr txBox="1">
            <a:spLocks/>
          </p:cNvSpPr>
          <p:nvPr/>
        </p:nvSpPr>
        <p:spPr>
          <a:xfrm>
            <a:off x="2683166" y="5496366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kumimoji="1" lang="ko-KR" altLang="en-US" sz="2600" b="0" kern="120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9944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Tests are conducted according to </a:t>
            </a:r>
            <a:r>
              <a:rPr lang="en-US" sz="1800" dirty="0" err="1" smtClean="0"/>
              <a:t>CfE</a:t>
            </a:r>
            <a:r>
              <a:rPr lang="en-US" sz="1800" dirty="0" smtClean="0"/>
              <a:t> document </a:t>
            </a:r>
            <a:r>
              <a:rPr lang="en-US" sz="1800" i="1" dirty="0" smtClean="0"/>
              <a:t>JVET-E1002</a:t>
            </a:r>
            <a:r>
              <a:rPr lang="en-US" sz="1800" dirty="0" smtClean="0"/>
              <a:t> and CTC         document </a:t>
            </a:r>
            <a:r>
              <a:rPr lang="en-US" sz="1800" i="1" dirty="0" smtClean="0"/>
              <a:t>JVET-E1030</a:t>
            </a:r>
          </a:p>
          <a:p>
            <a:r>
              <a:rPr lang="en-US" sz="1800" dirty="0" smtClean="0"/>
              <a:t>Input</a:t>
            </a:r>
            <a:endParaRPr lang="en-US" sz="1800" dirty="0"/>
          </a:p>
          <a:p>
            <a:pPr lvl="1"/>
            <a:r>
              <a:rPr lang="en-US" sz="1800" dirty="0" smtClean="0"/>
              <a:t>4 sequences in ERP format</a:t>
            </a:r>
          </a:p>
          <a:p>
            <a:pPr lvl="1"/>
            <a:r>
              <a:rPr lang="en-US" sz="1800" dirty="0" smtClean="0"/>
              <a:t>8K each</a:t>
            </a:r>
          </a:p>
          <a:p>
            <a:pPr lvl="1"/>
            <a:r>
              <a:rPr lang="en-US" sz="1800" dirty="0" smtClean="0"/>
              <a:t>Reconstructed sequences 4K</a:t>
            </a:r>
          </a:p>
          <a:p>
            <a:r>
              <a:rPr lang="en-US" sz="1800" dirty="0" smtClean="0"/>
              <a:t>Target Bitrate</a:t>
            </a:r>
          </a:p>
          <a:p>
            <a:pPr lvl="1"/>
            <a:r>
              <a:rPr lang="en-US" sz="1800" dirty="0" smtClean="0"/>
              <a:t>Target bitrates are same for HM and JEM and are taken from </a:t>
            </a:r>
            <a:r>
              <a:rPr lang="en-US" sz="1800" i="1" dirty="0"/>
              <a:t>JVET-E1002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Condition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957239"/>
              </p:ext>
            </p:extLst>
          </p:nvPr>
        </p:nvGraphicFramePr>
        <p:xfrm>
          <a:off x="1219200" y="4343400"/>
          <a:ext cx="6324600" cy="224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bitrates [kbps]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Sequences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Rate 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Rate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Rate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Rate 4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SkateboardInLot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3300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10000</a:t>
                      </a:r>
                    </a:p>
                  </a:txBody>
                  <a:tcPr marL="68580" marR="68580" marT="0" marB="0" anchor="ctr"/>
                </a:tc>
              </a:tr>
              <a:tr h="386080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Chairlift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1500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7000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KiteFlite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1500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7000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Harbor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1200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3300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6000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629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en-US" sz="1800" dirty="0" smtClean="0"/>
              <a:t>JEM 5.0.1</a:t>
            </a:r>
          </a:p>
          <a:p>
            <a:r>
              <a:rPr lang="en-US" sz="1800" dirty="0" smtClean="0"/>
              <a:t>360Lib 2.1</a:t>
            </a:r>
          </a:p>
          <a:p>
            <a:r>
              <a:rPr lang="en-US" sz="1800" dirty="0" smtClean="0"/>
              <a:t>For comparison HM 16.15</a:t>
            </a:r>
          </a:p>
          <a:p>
            <a:r>
              <a:rPr lang="en-US" sz="1800" dirty="0" smtClean="0"/>
              <a:t>PSNRS used</a:t>
            </a:r>
          </a:p>
          <a:p>
            <a:pPr lvl="1"/>
            <a:r>
              <a:rPr lang="en-US" sz="1800" dirty="0" smtClean="0"/>
              <a:t>E2E-SPSNR-NN, E2E-SPSNR-I, E2E-WSPSNR, E2E-CPPPSNR</a:t>
            </a:r>
          </a:p>
          <a:p>
            <a:pPr lvl="2"/>
            <a:r>
              <a:rPr lang="en-US" sz="1600" dirty="0" smtClean="0"/>
              <a:t>Compares Original </a:t>
            </a:r>
            <a:r>
              <a:rPr lang="en-US" sz="1600" dirty="0"/>
              <a:t>High-Fidelity </a:t>
            </a:r>
            <a:r>
              <a:rPr lang="en-US" sz="1600" dirty="0" smtClean="0"/>
              <a:t>ERP with reconstructed </a:t>
            </a:r>
            <a:r>
              <a:rPr lang="en-US" sz="1600" dirty="0"/>
              <a:t>High-Fidelity </a:t>
            </a:r>
            <a:r>
              <a:rPr lang="en-US" sz="1600" dirty="0" smtClean="0"/>
              <a:t>ERP </a:t>
            </a:r>
          </a:p>
          <a:p>
            <a:pPr lvl="1"/>
            <a:r>
              <a:rPr lang="en-US" sz="1800" dirty="0"/>
              <a:t>CF-SPSNR-NN, CF-SPSNR-I, CF-CPPPSNR</a:t>
            </a:r>
          </a:p>
          <a:p>
            <a:pPr lvl="2"/>
            <a:r>
              <a:rPr lang="en-US" sz="1600" dirty="0"/>
              <a:t>Compares original High-Fidelity ERP with reconstructed Low-Fidelity ERP</a:t>
            </a:r>
          </a:p>
          <a:p>
            <a:pPr lvl="1"/>
            <a:r>
              <a:rPr lang="en-US" sz="1800" dirty="0" smtClean="0"/>
              <a:t>DYN-VP-PSNR-0, DYN-VP-PSNR-1</a:t>
            </a:r>
          </a:p>
          <a:p>
            <a:pPr lvl="2"/>
            <a:r>
              <a:rPr lang="en-US" sz="1600" dirty="0"/>
              <a:t>Considers 2 viewports and compares the </a:t>
            </a:r>
            <a:r>
              <a:rPr lang="en-US" sz="1600" dirty="0" smtClean="0"/>
              <a:t>PSNRs</a:t>
            </a:r>
            <a:endParaRPr lang="en-US" sz="1600" dirty="0"/>
          </a:p>
          <a:p>
            <a:pPr lvl="1"/>
            <a:r>
              <a:rPr lang="en-US" sz="1800" dirty="0" smtClean="0"/>
              <a:t>WS-PSNR</a:t>
            </a:r>
          </a:p>
          <a:p>
            <a:pPr lvl="2"/>
            <a:r>
              <a:rPr lang="en-US" sz="1600" dirty="0"/>
              <a:t>Compares the Low fidelity ERP across encoder/decoder</a:t>
            </a:r>
          </a:p>
          <a:p>
            <a:pPr lvl="1"/>
            <a:r>
              <a:rPr lang="en-US" sz="1800" dirty="0" smtClean="0"/>
              <a:t>Encoder PSNR</a:t>
            </a:r>
          </a:p>
          <a:p>
            <a:pPr lvl="2"/>
            <a:r>
              <a:rPr lang="en-US" sz="1600" dirty="0"/>
              <a:t>Compares the Low fidelity ERP across encoder/decoder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Test Condition</a:t>
            </a:r>
          </a:p>
        </p:txBody>
      </p:sp>
    </p:spTree>
    <p:extLst>
      <p:ext uri="{BB962C8B-B14F-4D97-AF65-F5344CB8AC3E}">
        <p14:creationId xmlns:p14="http://schemas.microsoft.com/office/powerpoint/2010/main" val="305818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556771575"/>
              </p:ext>
            </p:extLst>
          </p:nvPr>
        </p:nvGraphicFramePr>
        <p:xfrm>
          <a:off x="250825" y="798513"/>
          <a:ext cx="8713788" cy="5726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178"/>
                <a:gridCol w="922978"/>
                <a:gridCol w="922978"/>
                <a:gridCol w="922978"/>
                <a:gridCol w="922978"/>
                <a:gridCol w="922978"/>
                <a:gridCol w="922978"/>
                <a:gridCol w="922978"/>
                <a:gridCol w="922978"/>
              </a:tblGrid>
              <a:tr h="82092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Sequence</a:t>
                      </a:r>
                      <a:endParaRPr lang="en-US" dirty="0"/>
                    </a:p>
                  </a:txBody>
                  <a:tcPr marL="87978" marR="8797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Bitrate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4" marR="9164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QP Slice</a:t>
                      </a:r>
                    </a:p>
                  </a:txBody>
                  <a:tcPr marL="9164" marR="9164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QPIF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4" marR="9164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kbps</a:t>
                      </a:r>
                    </a:p>
                  </a:txBody>
                  <a:tcPr marL="9164" marR="9164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Diff </a:t>
                      </a:r>
                    </a:p>
                    <a:p>
                      <a:pPr algn="ctr" fontAlgn="b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to </a:t>
                      </a:r>
                    </a:p>
                    <a:p>
                      <a:pPr algn="ctr" fontAlgn="b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4" marR="9164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E2E</a:t>
                      </a:r>
                    </a:p>
                    <a:p>
                      <a:pPr algn="ctr" fontAlgn="b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WS-PSNR 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4" marR="9164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E2E</a:t>
                      </a:r>
                    </a:p>
                    <a:p>
                      <a:pPr algn="ctr" fontAlgn="b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WS-PSNR 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9164" marR="9164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E2E</a:t>
                      </a:r>
                    </a:p>
                    <a:p>
                      <a:pPr algn="ctr" fontAlgn="b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WS-PSNR 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9164" marR="9164" marT="9525" marB="0" anchor="ctr"/>
                </a:tc>
              </a:tr>
              <a:tr h="30095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Skateboarding_in_lot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164" marR="9164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272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10062.7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0.6%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39.20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47.98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49.27</a:t>
                      </a:r>
                    </a:p>
                  </a:txBody>
                  <a:tcPr marL="9164" marR="9164" marT="9525" marB="0" anchor="b"/>
                </a:tc>
              </a:tr>
              <a:tr h="300958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5992.9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-0.12%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37.93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47.20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48.64</a:t>
                      </a:r>
                    </a:p>
                  </a:txBody>
                  <a:tcPr marL="9164" marR="9164" marT="9525" marB="0" anchor="b"/>
                </a:tc>
              </a:tr>
              <a:tr h="300958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3355.9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1.7%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36.58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46.56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48.12</a:t>
                      </a:r>
                    </a:p>
                  </a:txBody>
                  <a:tcPr marL="9164" marR="9164" marT="9525" marB="0" anchor="b"/>
                </a:tc>
              </a:tr>
              <a:tr h="300958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2010.7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0.5%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35.39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45.83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47.47</a:t>
                      </a:r>
                    </a:p>
                  </a:txBody>
                  <a:tcPr marL="9164" marR="9164" marT="9525" marB="0" anchor="b"/>
                </a:tc>
              </a:tr>
              <a:tr h="30095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Chairlift</a:t>
                      </a:r>
                    </a:p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164" marR="9164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144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7130.7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1.9%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40.47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47.63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48.88</a:t>
                      </a:r>
                    </a:p>
                  </a:txBody>
                  <a:tcPr marL="9164" marR="9164" marT="9525" marB="0" anchor="b"/>
                </a:tc>
              </a:tr>
              <a:tr h="300958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272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3979.4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-0.5%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38.74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46.52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48.08</a:t>
                      </a:r>
                    </a:p>
                  </a:txBody>
                  <a:tcPr marL="9164" marR="9164" marT="9525" marB="0" anchor="b"/>
                </a:tc>
              </a:tr>
              <a:tr h="300958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2423.9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1.0%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37.28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45.82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47.56</a:t>
                      </a:r>
                    </a:p>
                  </a:txBody>
                  <a:tcPr marL="9164" marR="9164" marT="9525" marB="0" anchor="b"/>
                </a:tc>
              </a:tr>
              <a:tr h="300958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272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1486.0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-0.9%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35.95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44.88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46.81</a:t>
                      </a:r>
                    </a:p>
                  </a:txBody>
                  <a:tcPr marL="9164" marR="9164" marT="9525" marB="0" anchor="b"/>
                </a:tc>
              </a:tr>
              <a:tr h="30095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KiteFlite</a:t>
                      </a:r>
                    </a:p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164" marR="9164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176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7056.8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0.8%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37.57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47.01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47.88</a:t>
                      </a:r>
                    </a:p>
                  </a:txBody>
                  <a:tcPr marL="9164" marR="9164" marT="9525" marB="0" anchor="b"/>
                </a:tc>
              </a:tr>
              <a:tr h="300958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4026.4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0.7%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35.28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45.80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46.90</a:t>
                      </a:r>
                    </a:p>
                  </a:txBody>
                  <a:tcPr marL="9164" marR="9164" marT="9525" marB="0" anchor="b"/>
                </a:tc>
              </a:tr>
              <a:tr h="300958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2404.5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0.2%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33.25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44.76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45.99</a:t>
                      </a:r>
                    </a:p>
                  </a:txBody>
                  <a:tcPr marL="9164" marR="9164" marT="9525" marB="0" anchor="b"/>
                </a:tc>
              </a:tr>
              <a:tr h="300958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144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1509.8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0.7%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31.53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43.99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45.29</a:t>
                      </a:r>
                    </a:p>
                  </a:txBody>
                  <a:tcPr marL="9164" marR="9164" marT="9525" marB="0" anchor="b"/>
                </a:tc>
              </a:tr>
              <a:tr h="30095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Harbor</a:t>
                      </a:r>
                    </a:p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164" marR="9164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6067.1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1.1%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42.72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51.47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50.82</a:t>
                      </a:r>
                    </a:p>
                  </a:txBody>
                  <a:tcPr marL="9164" marR="9164" marT="9525" marB="0" anchor="b"/>
                </a:tc>
              </a:tr>
              <a:tr h="300958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3336.7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1.1%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41.13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50.25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49.88</a:t>
                      </a:r>
                    </a:p>
                  </a:txBody>
                  <a:tcPr marL="9164" marR="9164" marT="9525" marB="0" anchor="b"/>
                </a:tc>
              </a:tr>
              <a:tr h="300958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2013.5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0.7%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39.59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49.16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48.99</a:t>
                      </a:r>
                    </a:p>
                  </a:txBody>
                  <a:tcPr marL="9164" marR="9164" marT="9525" marB="0" anchor="b"/>
                </a:tc>
              </a:tr>
              <a:tr h="300958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1200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1210.0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0.8%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485" marR="60485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37.92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48.16</a:t>
                      </a:r>
                    </a:p>
                  </a:txBody>
                  <a:tcPr marL="9164" marR="916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48.17</a:t>
                      </a:r>
                    </a:p>
                  </a:txBody>
                  <a:tcPr marL="9164" marR="9164" marT="9525" marB="0" anchor="b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JEM Results 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23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en-CA" sz="1800" dirty="0" smtClean="0"/>
              <a:t>As bitrate are same, visual quality comparison becomes easy</a:t>
            </a:r>
            <a:endParaRPr lang="en-CA" dirty="0"/>
          </a:p>
          <a:p>
            <a:endParaRPr lang="en-CA" sz="1800" dirty="0" smtClean="0"/>
          </a:p>
          <a:p>
            <a:r>
              <a:rPr lang="en-CA" sz="1800" dirty="0" smtClean="0"/>
              <a:t>For the </a:t>
            </a:r>
            <a:r>
              <a:rPr lang="en-CA" sz="1800" dirty="0"/>
              <a:t>same bitrate JEM output is on an average ~1 dB better in terms of </a:t>
            </a:r>
            <a:r>
              <a:rPr lang="en-CA" sz="1800" dirty="0" smtClean="0"/>
              <a:t> WS-PSNR </a:t>
            </a:r>
            <a:r>
              <a:rPr lang="en-CA" sz="1800" dirty="0"/>
              <a:t>E2E as compared to </a:t>
            </a:r>
            <a:r>
              <a:rPr lang="en-CA" sz="1800" dirty="0" smtClean="0"/>
              <a:t>HM. </a:t>
            </a:r>
          </a:p>
          <a:p>
            <a:endParaRPr lang="en-CA" sz="1800" dirty="0" smtClean="0"/>
          </a:p>
          <a:p>
            <a:r>
              <a:rPr lang="en-CA" sz="1800" dirty="0" smtClean="0"/>
              <a:t>HM </a:t>
            </a:r>
            <a:r>
              <a:rPr lang="en-CA" sz="1800" dirty="0"/>
              <a:t>output seems to be more blurry and </a:t>
            </a:r>
            <a:r>
              <a:rPr lang="en-CA" sz="1800" dirty="0" smtClean="0"/>
              <a:t>has more </a:t>
            </a:r>
            <a:r>
              <a:rPr lang="en-CA" sz="1800" dirty="0"/>
              <a:t>blockiness as compared </a:t>
            </a:r>
            <a:r>
              <a:rPr lang="en-CA" sz="1800" dirty="0" smtClean="0"/>
              <a:t> to JEM </a:t>
            </a:r>
            <a:r>
              <a:rPr lang="en-CA" sz="1800" dirty="0"/>
              <a:t>output at the same bitrate</a:t>
            </a:r>
            <a:r>
              <a:rPr lang="en-CA" sz="1800" dirty="0" smtClean="0"/>
              <a:t>.</a:t>
            </a:r>
          </a:p>
          <a:p>
            <a:endParaRPr lang="en-CA" sz="1800" dirty="0" smtClean="0"/>
          </a:p>
          <a:p>
            <a:r>
              <a:rPr lang="en-CA" sz="1800" dirty="0" smtClean="0"/>
              <a:t>There are seams visible in viewports covering the edges of ERP.</a:t>
            </a:r>
          </a:p>
          <a:p>
            <a:endParaRPr lang="en-CA" sz="1800" dirty="0" smtClean="0"/>
          </a:p>
          <a:p>
            <a:r>
              <a:rPr lang="en-CA" sz="1800" dirty="0" smtClean="0"/>
              <a:t>Subjective viewing session can provide better visualization of these.</a:t>
            </a:r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HM Vs JEM : </a:t>
            </a:r>
            <a:r>
              <a:rPr lang="en-US" dirty="0" smtClean="0"/>
              <a:t>Subjective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01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HM Vs JEM : Subjective</a:t>
            </a:r>
            <a:endParaRPr lang="en-US" dirty="0"/>
          </a:p>
        </p:txBody>
      </p:sp>
      <p:pic>
        <p:nvPicPr>
          <p:cNvPr id="1026" name="Picture 2" descr="D:\HOBART\Chairlift_cfe_orig_boun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914400"/>
            <a:ext cx="54102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67628" y="6446874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Chairlift _Original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32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HM Vs JEM : Subjective</a:t>
            </a:r>
          </a:p>
        </p:txBody>
      </p:sp>
      <p:pic>
        <p:nvPicPr>
          <p:cNvPr id="2052" name="Picture 4" descr="D:\HOBART\Chairlift_cfe_hm34_boun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76" y="1066800"/>
            <a:ext cx="4140860" cy="414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HOBART\Chairlift_cfe_jemq33_boun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736" y="1066800"/>
            <a:ext cx="4140860" cy="414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7068" y="5387163"/>
            <a:ext cx="2551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HM Viewport for Chairlift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586528" y="5398164"/>
            <a:ext cx="2592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JEM Viewport for Chairlift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464463" y="5830669"/>
            <a:ext cx="4953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Target bitrate 	:  2400 </a:t>
            </a:r>
            <a:r>
              <a:rPr lang="en-CA" dirty="0"/>
              <a:t>kbps</a:t>
            </a:r>
            <a:br>
              <a:rPr lang="en-CA" dirty="0"/>
            </a:br>
            <a:r>
              <a:rPr lang="en-CA" dirty="0" smtClean="0"/>
              <a:t>Viewport 	: (-180,0)  (frame boundary)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54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762894871"/>
              </p:ext>
            </p:extLst>
          </p:nvPr>
        </p:nvGraphicFramePr>
        <p:xfrm>
          <a:off x="0" y="685801"/>
          <a:ext cx="8713470" cy="6095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347"/>
                <a:gridCol w="871347"/>
                <a:gridCol w="871347"/>
                <a:gridCol w="871347"/>
                <a:gridCol w="871347"/>
                <a:gridCol w="871347"/>
                <a:gridCol w="871347"/>
                <a:gridCol w="871347"/>
                <a:gridCol w="871347"/>
                <a:gridCol w="871347"/>
              </a:tblGrid>
              <a:tr h="333487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Test </a:t>
                      </a:r>
                      <a:endParaRPr lang="en-US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video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634" marR="60634" marT="0" marB="0" anchor="ctr"/>
                </a:tc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rate</a:t>
                      </a:r>
                    </a:p>
                  </a:txBody>
                  <a:tcPr marL="60634" marR="60634" marT="0" marB="0" anchor="ctr"/>
                </a:tc>
                <a:tc gridSpan="4"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HM based anchor</a:t>
                      </a:r>
                    </a:p>
                  </a:txBody>
                  <a:tcPr marL="60634" marR="6063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JEM 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based anchor</a:t>
                      </a:r>
                    </a:p>
                  </a:txBody>
                  <a:tcPr marL="60634" marR="6063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67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Actual rate</a:t>
                      </a: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Diff to target</a:t>
                      </a: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QP</a:t>
                      </a: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QP switch frame</a:t>
                      </a: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Actual rate</a:t>
                      </a: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Diff to target</a:t>
                      </a: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QP</a:t>
                      </a: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QP switch frame</a:t>
                      </a:r>
                    </a:p>
                  </a:txBody>
                  <a:tcPr marL="60634" marR="60634" marT="0" marB="0" anchor="ctr"/>
                </a:tc>
              </a:tr>
              <a:tr h="333487">
                <a:tc rowSpan="4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Skateboard-</a:t>
                      </a:r>
                      <a:r>
                        <a:rPr lang="en-US" sz="105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ing_in_lot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　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　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　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10000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9858.0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-1.4%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27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64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10062.7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0.6%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27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272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vMerge="1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6000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5924.9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-1.3%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144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5992.9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-0.12%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29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16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vMerge="1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3300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3269.8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-0.9%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33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64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3355.9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1.7%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32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16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vMerge="1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2000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1975.0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-1.3%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36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96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2010.7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0.5%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35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112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rowSpan="4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Chairlift</a:t>
                      </a: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　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　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　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7000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6997.2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0.0%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27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64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7130.7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1.9%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26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144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vMerge="1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4000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3962.7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-0.9%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31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208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3979.4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-0.5%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272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vMerge="1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2400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2372.6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-1.1%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34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176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2423.9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1.0%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33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240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vMerge="1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1500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1479.3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-1.4%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37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272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1486.0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-0.9%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36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272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rowSpan="4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KiteFlite</a:t>
                      </a: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　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　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　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7000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6963.9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-0.5%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7056.8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0.8%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29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176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vMerge="1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4000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3958.4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-1.0%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34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208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4026.4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0.7%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33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112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vMerge="1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2400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2396.4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-0.1%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37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64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2404.5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0.2%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37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208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vMerge="1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1500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1490.2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-0.7%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40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32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1509.8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0.7%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40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144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rowSpan="4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Harbor</a:t>
                      </a: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　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　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　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6000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5973.1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-0.4%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24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208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6067.1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1.1%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23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80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vMerge="1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3300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3265.1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-1.1%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28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176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3336.7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1.1%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27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48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vMerge="1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2000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1972.9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-1.4%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31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32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2013.5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0.7%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31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208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  <a:tr h="333487">
                <a:tc vMerge="1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1200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1189.0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-0.9%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35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240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1201.1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0.8%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34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</a:rPr>
                        <a:t>80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0634" marR="60634" marT="0" marB="0" anchor="b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HM Vs JEM : Objective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33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1441</TotalTime>
  <Words>1142</Words>
  <Application>Microsoft Office PowerPoint</Application>
  <PresentationFormat>On-screen Show (4:3)</PresentationFormat>
  <Paragraphs>546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맑은 고딕</vt:lpstr>
      <vt:lpstr>맑은 고딕</vt:lpstr>
      <vt:lpstr>삼성긴고딕OTF ExtraBold</vt:lpstr>
      <vt:lpstr>삼성긴고딕OTF Regular</vt:lpstr>
      <vt:lpstr>Arial</vt:lpstr>
      <vt:lpstr>Calibri</vt:lpstr>
      <vt:lpstr>Calibri Light</vt:lpstr>
      <vt:lpstr>Times New Roman</vt:lpstr>
      <vt:lpstr>Office Theme</vt:lpstr>
      <vt:lpstr>[JVET-F0027]  JEM vs HM performance for 360-video content under CfE test  condition</vt:lpstr>
      <vt:lpstr>Table of content</vt:lpstr>
      <vt:lpstr>Test Condition</vt:lpstr>
      <vt:lpstr>Test Condition</vt:lpstr>
      <vt:lpstr>JEM Results Summary</vt:lpstr>
      <vt:lpstr>HM Vs JEM : Subjective</vt:lpstr>
      <vt:lpstr>HM Vs JEM : Subjective</vt:lpstr>
      <vt:lpstr>HM Vs JEM : Subjective</vt:lpstr>
      <vt:lpstr>HM Vs JEM : Objective</vt:lpstr>
      <vt:lpstr>HM Vs JEM : Objective</vt:lpstr>
      <vt:lpstr>HM Vs JEM : Objective</vt:lpstr>
      <vt:lpstr>HM Vs JEM : Objective</vt:lpstr>
      <vt:lpstr>HM Vs JEM : Observations</vt:lpstr>
      <vt:lpstr>Conclusion</vt:lpstr>
      <vt:lpstr>Thank You</vt:lpstr>
      <vt:lpstr>Addendum</vt:lpstr>
      <vt:lpstr>JEM PSNRs Comparison (Luma)</vt:lpstr>
      <vt:lpstr>HM PSNRs Comparison (Luma)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JEM vs HM performance for 360-video content under CfE test condition</dc:title>
  <dc:creator>Anubhav Singh</dc:creator>
  <cp:lastModifiedBy>Elena Alshina</cp:lastModifiedBy>
  <cp:revision>162</cp:revision>
  <dcterms:created xsi:type="dcterms:W3CDTF">2017-03-31T11:43:46Z</dcterms:created>
  <dcterms:modified xsi:type="dcterms:W3CDTF">2017-04-02T06:45:37Z</dcterms:modified>
</cp:coreProperties>
</file>