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1" r:id="rId2"/>
    <p:sldId id="351" r:id="rId3"/>
    <p:sldId id="352" r:id="rId4"/>
    <p:sldId id="338" r:id="rId5"/>
    <p:sldId id="334" r:id="rId6"/>
    <p:sldId id="339" r:id="rId7"/>
    <p:sldId id="340" r:id="rId8"/>
    <p:sldId id="343" r:id="rId9"/>
    <p:sldId id="348" r:id="rId10"/>
    <p:sldId id="349" r:id="rId11"/>
    <p:sldId id="342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7581" autoAdjust="0"/>
  </p:normalViewPr>
  <p:slideViewPr>
    <p:cSldViewPr>
      <p:cViewPr varScale="1">
        <p:scale>
          <a:sx n="93" d="100"/>
          <a:sy n="93" d="100"/>
        </p:scale>
        <p:origin x="-1200" y="-102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D:\AATM\E0068_Trade_Off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8.0539302727128129E-2"/>
          <c:y val="6.9401659665521087E-2"/>
          <c:w val="0.85820319335083162"/>
          <c:h val="0.89814814814814881"/>
        </c:manualLayout>
      </c:layout>
      <c:scatterChart>
        <c:scatterStyle val="lineMarker"/>
        <c:ser>
          <c:idx val="1"/>
          <c:order val="0"/>
          <c:tx>
            <c:v>UW-Planar</c:v>
          </c:tx>
          <c:spPr>
            <a:ln w="254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619491964748654E-2"/>
                  <c:y val="-4.926866820631258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UWP+PDPC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681-4499-9E4E-8639F627E4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2016629725327875E-2"/>
                  <c:y val="9.842204481945525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UWP+CPDPC</a:t>
                    </a:r>
                  </a:p>
                  <a:p>
                    <a:endParaRPr lang="en-US"/>
                  </a:p>
                </c:rich>
              </c:tx>
              <c:dLblPos val="r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681-4499-9E4E-8639F627E4DD}"/>
                </c:ext>
                <c:ext xmlns:c15="http://schemas.microsoft.com/office/drawing/2012/chart" uri="{CE6537A1-D6FC-4f65-9D91-7224C49458BB}">
                  <c15:layout>
                    <c:manualLayout>
                      <c:w val="0.22831527085552875"/>
                      <c:h val="0.2122403059894649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1.0368066355624676E-2"/>
                  <c:y val="1.23171670515781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UWP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681-4499-9E4E-8639F627E4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[E0068_Trade_Offs.xlsx]Sheet1!$A$2:$A$4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0.91</c:v>
                </c:pt>
                <c:pt idx="2">
                  <c:v>0.8300000000000004</c:v>
                </c:pt>
              </c:numCache>
            </c:numRef>
          </c:xVal>
          <c:yVal>
            <c:numRef>
              <c:f>[E0068_Trade_Offs.xlsx]Sheet1!$B$2:$B$4</c:f>
              <c:numCache>
                <c:formatCode>General</c:formatCode>
                <c:ptCount val="3"/>
                <c:pt idx="0">
                  <c:v>-1.5000000000000018E-3</c:v>
                </c:pt>
                <c:pt idx="1">
                  <c:v>1.0000000000000014E-4</c:v>
                </c:pt>
                <c:pt idx="2">
                  <c:v>2.600000000000002E-3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C681-4499-9E4E-8639F627E4DD}"/>
            </c:ext>
          </c:extLst>
        </c:ser>
        <c:ser>
          <c:idx val="0"/>
          <c:order val="1"/>
          <c:tx>
            <c:v>JVET Planar</c:v>
          </c:tx>
          <c:spPr>
            <a:ln w="25400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421788450627364E-2"/>
                  <c:y val="5.227097767513472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Planar+PDPC</a:t>
                    </a:r>
                  </a:p>
                </c:rich>
              </c:tx>
              <c:dLblPos val="r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681-4499-9E4E-8639F627E4DD}"/>
                </c:ext>
                <c:ext xmlns:c15="http://schemas.microsoft.com/office/drawing/2012/chart" uri="{CE6537A1-D6FC-4f65-9D91-7224C49458BB}">
                  <c15:layout>
                    <c:manualLayout>
                      <c:w val="0.23647485743908758"/>
                      <c:h val="0.144572748267898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2809664344056606E-2"/>
                  <c:y val="2.771374709800990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Planar+CPDPC</a:t>
                    </a:r>
                  </a:p>
                </c:rich>
              </c:tx>
              <c:dLblPos val="r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681-4499-9E4E-8639F627E4DD}"/>
                </c:ext>
                <c:ext xmlns:c15="http://schemas.microsoft.com/office/drawing/2012/chart" uri="{CE6537A1-D6FC-4f65-9D91-7224C49458BB}">
                  <c15:layout>
                    <c:manualLayout>
                      <c:w val="0.2350233281493001"/>
                      <c:h val="0.1445727482678983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0736132711249383E-2"/>
                  <c:y val="3.0792917628944261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Planar</a:t>
                    </a:r>
                  </a:p>
                </c:rich>
              </c:tx>
              <c:dLblPos val="r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681-4499-9E4E-8639F627E4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[E0068_Trade_Offs.xlsx]Sheet1!$D$2:$D$4</c:f>
              <c:numCache>
                <c:formatCode>General</c:formatCode>
                <c:ptCount val="3"/>
                <c:pt idx="0">
                  <c:v>1</c:v>
                </c:pt>
                <c:pt idx="1">
                  <c:v>0.92</c:v>
                </c:pt>
                <c:pt idx="2">
                  <c:v>0.8300000000000004</c:v>
                </c:pt>
              </c:numCache>
            </c:numRef>
          </c:xVal>
          <c:yVal>
            <c:numRef>
              <c:f>[E0068_Trade_Offs.xlsx]Sheet1!$E$2:$E$4</c:f>
              <c:numCache>
                <c:formatCode>General</c:formatCode>
                <c:ptCount val="3"/>
                <c:pt idx="0">
                  <c:v>0</c:v>
                </c:pt>
                <c:pt idx="1">
                  <c:v>3.8000000000000035E-3</c:v>
                </c:pt>
                <c:pt idx="2">
                  <c:v>7.2000000000000041E-3</c:v>
                </c:pt>
              </c:numCache>
            </c:numRef>
          </c:yVal>
        </c:ser>
        <c:dLbls/>
        <c:axId val="64341888"/>
        <c:axId val="64102400"/>
      </c:scatterChart>
      <c:valAx>
        <c:axId val="64341888"/>
        <c:scaling>
          <c:orientation val="minMax"/>
          <c:min val="0.8"/>
        </c:scaling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Encoding Run-time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%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102400"/>
        <c:crosses val="autoZero"/>
        <c:crossBetween val="midCat"/>
      </c:valAx>
      <c:valAx>
        <c:axId val="64102400"/>
        <c:scaling>
          <c:orientation val="maxMin"/>
          <c:min val="-4.0000000000000044E-3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BD-rates</a:t>
                </a:r>
              </a:p>
            </c:rich>
          </c:tx>
          <c:layout>
            <c:manualLayout>
              <c:xMode val="edge"/>
              <c:yMode val="edge"/>
              <c:x val="1.6666625847507815E-2"/>
              <c:y val="0.41738951222321252"/>
            </c:manualLayout>
          </c:layout>
          <c:spPr>
            <a:noFill/>
            <a:ln>
              <a:noFill/>
            </a:ln>
            <a:effectLst/>
          </c:spPr>
        </c:title>
        <c:numFmt formatCode="0.0%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41888"/>
        <c:crosses val="autoZero"/>
        <c:crossBetween val="midCat"/>
        <c:majorUnit val="4.0000000000000044E-3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574692937877411"/>
          <c:y val="0.75049250483412433"/>
          <c:w val="0.23256666789124156"/>
          <c:h val="0.1560255314506011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1/13/2017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1/13/2017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pPr>
                <a:defRPr/>
              </a:pPr>
              <a:t>1/13/2017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and Constrained PDPC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(JVET-E0068)</a:t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L. Wang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provides coding gain for JEM-4.0</a:t>
            </a:r>
          </a:p>
          <a:p>
            <a:pPr lvl="1"/>
            <a:r>
              <a:rPr lang="en-US" dirty="0"/>
              <a:t>Bottom-right position adjustment</a:t>
            </a:r>
          </a:p>
          <a:p>
            <a:pPr lvl="1"/>
            <a:r>
              <a:rPr lang="en-US" dirty="0"/>
              <a:t>Unequal weight assignment for final predictor calculation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PDPC reduces JEM-4.0 encoder complexity</a:t>
            </a:r>
          </a:p>
          <a:p>
            <a:pPr lvl="1"/>
            <a:r>
              <a:rPr lang="en-US" dirty="0"/>
              <a:t>Allow 4 intra modes that PDPC can be used</a:t>
            </a:r>
          </a:p>
          <a:p>
            <a:pPr lvl="1"/>
            <a:r>
              <a:rPr lang="en-US" dirty="0"/>
              <a:t>Not sending PDPC flag for intra mode that PDPC is not allowed</a:t>
            </a:r>
          </a:p>
          <a:p>
            <a:pPr lvl="1"/>
            <a:r>
              <a:rPr lang="en-US" dirty="0"/>
              <a:t>No change in PDPC predictor generation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performance trade-offs</a:t>
            </a:r>
          </a:p>
          <a:p>
            <a:pPr lvl="1"/>
            <a:r>
              <a:rPr lang="en-US" dirty="0"/>
              <a:t>0.15% </a:t>
            </a:r>
            <a:r>
              <a:rPr lang="en-US" dirty="0" err="1"/>
              <a:t>luma</a:t>
            </a:r>
            <a:r>
              <a:rPr lang="en-US" dirty="0"/>
              <a:t> BD-rate gain with 100% encoding run-time, for AI, with UW-Planar and PDPC for all 67 modes</a:t>
            </a:r>
          </a:p>
          <a:p>
            <a:pPr lvl="1"/>
            <a:r>
              <a:rPr lang="en-US" dirty="0"/>
              <a:t>0.01% </a:t>
            </a:r>
            <a:r>
              <a:rPr lang="en-US" dirty="0" err="1"/>
              <a:t>luma</a:t>
            </a:r>
            <a:r>
              <a:rPr lang="en-US" dirty="0"/>
              <a:t> BD-rate loss with 91% encoding run-time, for AI, with UW-Planar and PDPC for 4 </a:t>
            </a:r>
            <a:r>
              <a:rPr lang="en-US" dirty="0" smtClean="0"/>
              <a:t>modes</a:t>
            </a:r>
          </a:p>
          <a:p>
            <a:pPr lvl="1"/>
            <a:r>
              <a:rPr lang="en-US" dirty="0" smtClean="0"/>
              <a:t>0.26% </a:t>
            </a:r>
            <a:r>
              <a:rPr lang="en-US" dirty="0" err="1" smtClean="0"/>
              <a:t>luma</a:t>
            </a:r>
            <a:r>
              <a:rPr lang="en-US" dirty="0" smtClean="0"/>
              <a:t> BD-rate loss with 83% encoding run-time, for AI, with UW-Planar and completely no PDPC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 to study UW-Planar plus Constrained PDPC in EE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442485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Sharp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cross-checking (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JVET-E0117)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392087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Planar Mode in JVET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 Steps to generate planar predictor</a:t>
            </a:r>
          </a:p>
          <a:p>
            <a:pPr lvl="1"/>
            <a:r>
              <a:rPr lang="en-US" dirty="0"/>
              <a:t>Determine bottom row and right column neighbor </a:t>
            </a:r>
          </a:p>
          <a:p>
            <a:pPr lvl="1"/>
            <a:r>
              <a:rPr lang="en-US" dirty="0"/>
              <a:t>Calculate Horizontal and vertical predictor</a:t>
            </a:r>
          </a:p>
          <a:p>
            <a:pPr lvl="1"/>
            <a:r>
              <a:rPr lang="en-US" dirty="0"/>
              <a:t>Average horizontal and vertical predictors to determine final predictor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final predictor calculation</a:t>
            </a:r>
          </a:p>
          <a:p>
            <a:pPr lvl="1"/>
            <a:r>
              <a:rPr lang="en-US" dirty="0"/>
              <a:t>Assign equal weight to horizontal and vertical predictors</a:t>
            </a:r>
          </a:p>
          <a:p>
            <a:pPr lvl="2"/>
            <a:r>
              <a:rPr lang="en-US" dirty="0"/>
              <a:t>Either horizontal or vertical predictor is more accurate at certain CU position</a:t>
            </a:r>
          </a:p>
          <a:p>
            <a:pPr marL="0" indent="0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750934C-119C-4162-8507-8964A97604CF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3"/>
          <p:cNvSpPr>
            <a:spLocks noChangeArrowheads="1"/>
          </p:cNvSpPr>
          <p:nvPr/>
        </p:nvSpPr>
        <p:spPr bwMode="auto">
          <a:xfrm>
            <a:off x="2038350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242"/>
          <p:cNvSpPr>
            <a:spLocks noChangeArrowheads="1"/>
          </p:cNvSpPr>
          <p:nvPr/>
        </p:nvSpPr>
        <p:spPr bwMode="auto">
          <a:xfrm>
            <a:off x="2216150" y="251777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241"/>
          <p:cNvSpPr>
            <a:spLocks noChangeArrowheads="1"/>
          </p:cNvSpPr>
          <p:nvPr/>
        </p:nvSpPr>
        <p:spPr bwMode="auto">
          <a:xfrm>
            <a:off x="2400300" y="251777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240"/>
          <p:cNvSpPr>
            <a:spLocks noChangeArrowheads="1"/>
          </p:cNvSpPr>
          <p:nvPr/>
        </p:nvSpPr>
        <p:spPr bwMode="auto">
          <a:xfrm>
            <a:off x="2584450" y="251777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Rectangle 238"/>
          <p:cNvSpPr>
            <a:spLocks noChangeArrowheads="1"/>
          </p:cNvSpPr>
          <p:nvPr/>
        </p:nvSpPr>
        <p:spPr bwMode="auto">
          <a:xfrm>
            <a:off x="2947988" y="2520950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Rectangle 237"/>
          <p:cNvSpPr>
            <a:spLocks noChangeArrowheads="1"/>
          </p:cNvSpPr>
          <p:nvPr/>
        </p:nvSpPr>
        <p:spPr bwMode="auto">
          <a:xfrm>
            <a:off x="3125788" y="2520950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Rectangle 236"/>
          <p:cNvSpPr>
            <a:spLocks noChangeArrowheads="1"/>
          </p:cNvSpPr>
          <p:nvPr/>
        </p:nvSpPr>
        <p:spPr bwMode="auto">
          <a:xfrm>
            <a:off x="3305175" y="2519363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239"/>
          <p:cNvSpPr>
            <a:spLocks noChangeArrowheads="1"/>
          </p:cNvSpPr>
          <p:nvPr/>
        </p:nvSpPr>
        <p:spPr bwMode="auto">
          <a:xfrm>
            <a:off x="2765425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246"/>
          <p:cNvSpPr>
            <a:spLocks noChangeArrowheads="1"/>
          </p:cNvSpPr>
          <p:nvPr/>
        </p:nvSpPr>
        <p:spPr bwMode="auto">
          <a:xfrm>
            <a:off x="1857375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Rectangle 254"/>
          <p:cNvSpPr>
            <a:spLocks noChangeArrowheads="1"/>
          </p:cNvSpPr>
          <p:nvPr/>
        </p:nvSpPr>
        <p:spPr bwMode="auto">
          <a:xfrm>
            <a:off x="1684338" y="270192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Rectangle 244"/>
          <p:cNvSpPr>
            <a:spLocks noChangeArrowheads="1"/>
          </p:cNvSpPr>
          <p:nvPr/>
        </p:nvSpPr>
        <p:spPr bwMode="auto">
          <a:xfrm>
            <a:off x="1684338" y="2519363"/>
            <a:ext cx="182562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TL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Rectangle 71"/>
          <p:cNvSpPr>
            <a:spLocks noChangeArrowheads="1"/>
          </p:cNvSpPr>
          <p:nvPr/>
        </p:nvSpPr>
        <p:spPr bwMode="auto">
          <a:xfrm>
            <a:off x="1684338" y="2889250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Rectangle 73"/>
          <p:cNvSpPr>
            <a:spLocks noChangeArrowheads="1"/>
          </p:cNvSpPr>
          <p:nvPr/>
        </p:nvSpPr>
        <p:spPr bwMode="auto">
          <a:xfrm>
            <a:off x="1684338" y="307657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Rectangle 75"/>
          <p:cNvSpPr>
            <a:spLocks noChangeArrowheads="1"/>
          </p:cNvSpPr>
          <p:nvPr/>
        </p:nvSpPr>
        <p:spPr bwMode="auto">
          <a:xfrm>
            <a:off x="1684338" y="326072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82"/>
          <p:cNvSpPr>
            <a:spLocks noChangeArrowheads="1"/>
          </p:cNvSpPr>
          <p:nvPr/>
        </p:nvSpPr>
        <p:spPr bwMode="auto">
          <a:xfrm>
            <a:off x="1684338" y="3448050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103"/>
          <p:cNvSpPr>
            <a:spLocks noChangeArrowheads="1"/>
          </p:cNvSpPr>
          <p:nvPr/>
        </p:nvSpPr>
        <p:spPr bwMode="auto">
          <a:xfrm>
            <a:off x="1684338" y="363537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Rectangle 109"/>
          <p:cNvSpPr>
            <a:spLocks noChangeArrowheads="1"/>
          </p:cNvSpPr>
          <p:nvPr/>
        </p:nvSpPr>
        <p:spPr bwMode="auto">
          <a:xfrm>
            <a:off x="1684338" y="3822700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ectangle 110"/>
          <p:cNvSpPr>
            <a:spLocks noChangeArrowheads="1"/>
          </p:cNvSpPr>
          <p:nvPr/>
        </p:nvSpPr>
        <p:spPr bwMode="auto">
          <a:xfrm>
            <a:off x="1684338" y="401002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Rectangle 114"/>
          <p:cNvSpPr>
            <a:spLocks noChangeArrowheads="1"/>
          </p:cNvSpPr>
          <p:nvPr/>
        </p:nvSpPr>
        <p:spPr bwMode="auto">
          <a:xfrm>
            <a:off x="1684338" y="420687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BL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0" name="Rectangle 253"/>
          <p:cNvSpPr>
            <a:spLocks noChangeArrowheads="1"/>
          </p:cNvSpPr>
          <p:nvPr/>
        </p:nvSpPr>
        <p:spPr bwMode="auto">
          <a:xfrm>
            <a:off x="1873250" y="2705100"/>
            <a:ext cx="1446213" cy="1463675"/>
          </a:xfrm>
          <a:prstGeom prst="rect">
            <a:avLst/>
          </a:prstGeom>
          <a:noFill/>
          <a:ln w="22225">
            <a:solidFill>
              <a:srgbClr val="41719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Rectangle 81"/>
          <p:cNvSpPr>
            <a:spLocks noChangeArrowheads="1"/>
          </p:cNvSpPr>
          <p:nvPr/>
        </p:nvSpPr>
        <p:spPr bwMode="auto">
          <a:xfrm>
            <a:off x="3319463" y="342582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Rectangle 80"/>
          <p:cNvSpPr>
            <a:spLocks noChangeArrowheads="1"/>
          </p:cNvSpPr>
          <p:nvPr/>
        </p:nvSpPr>
        <p:spPr bwMode="auto">
          <a:xfrm>
            <a:off x="2222500" y="3438525"/>
            <a:ext cx="182563" cy="182563"/>
          </a:xfrm>
          <a:prstGeom prst="rect">
            <a:avLst/>
          </a:prstGeom>
          <a:solidFill>
            <a:srgbClr val="FFFFFF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Straight Arrow Connector 79"/>
          <p:cNvSpPr>
            <a:spLocks noChangeShapeType="1"/>
          </p:cNvSpPr>
          <p:nvPr/>
        </p:nvSpPr>
        <p:spPr bwMode="auto">
          <a:xfrm>
            <a:off x="1873250" y="3521075"/>
            <a:ext cx="363538" cy="0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Straight Arrow Connector 78"/>
          <p:cNvSpPr>
            <a:spLocks noChangeShapeType="1"/>
          </p:cNvSpPr>
          <p:nvPr/>
        </p:nvSpPr>
        <p:spPr bwMode="auto">
          <a:xfrm flipH="1">
            <a:off x="2406650" y="3521075"/>
            <a:ext cx="892175" cy="4763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Straight Arrow Connector 252"/>
          <p:cNvSpPr>
            <a:spLocks noChangeShapeType="1"/>
          </p:cNvSpPr>
          <p:nvPr/>
        </p:nvSpPr>
        <p:spPr bwMode="auto">
          <a:xfrm>
            <a:off x="3400425" y="2716213"/>
            <a:ext cx="4763" cy="693737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sysDot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Rectangle 232"/>
          <p:cNvSpPr>
            <a:spLocks noChangeArrowheads="1"/>
          </p:cNvSpPr>
          <p:nvPr/>
        </p:nvSpPr>
        <p:spPr bwMode="auto">
          <a:xfrm>
            <a:off x="5087938" y="2522538"/>
            <a:ext cx="182562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234"/>
          <p:cNvSpPr>
            <a:spLocks noChangeArrowheads="1"/>
          </p:cNvSpPr>
          <p:nvPr/>
        </p:nvSpPr>
        <p:spPr bwMode="auto">
          <a:xfrm>
            <a:off x="4732338" y="2519363"/>
            <a:ext cx="182562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Rectangle 233"/>
          <p:cNvSpPr>
            <a:spLocks noChangeArrowheads="1"/>
          </p:cNvSpPr>
          <p:nvPr/>
        </p:nvSpPr>
        <p:spPr bwMode="auto">
          <a:xfrm>
            <a:off x="4908550" y="25225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 230"/>
          <p:cNvSpPr>
            <a:spLocks noChangeArrowheads="1"/>
          </p:cNvSpPr>
          <p:nvPr/>
        </p:nvSpPr>
        <p:spPr bwMode="auto">
          <a:xfrm>
            <a:off x="5454650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Rectangle 228"/>
          <p:cNvSpPr>
            <a:spLocks noChangeArrowheads="1"/>
          </p:cNvSpPr>
          <p:nvPr/>
        </p:nvSpPr>
        <p:spPr bwMode="auto">
          <a:xfrm>
            <a:off x="5816600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Rectangle 227"/>
          <p:cNvSpPr>
            <a:spLocks noChangeArrowheads="1"/>
          </p:cNvSpPr>
          <p:nvPr/>
        </p:nvSpPr>
        <p:spPr bwMode="auto">
          <a:xfrm>
            <a:off x="5994400" y="25225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Rectangle 226"/>
          <p:cNvSpPr>
            <a:spLocks noChangeArrowheads="1"/>
          </p:cNvSpPr>
          <p:nvPr/>
        </p:nvSpPr>
        <p:spPr bwMode="auto">
          <a:xfrm>
            <a:off x="6175375" y="25225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" name="Rectangle 229"/>
          <p:cNvSpPr>
            <a:spLocks noChangeArrowheads="1"/>
          </p:cNvSpPr>
          <p:nvPr/>
        </p:nvSpPr>
        <p:spPr bwMode="auto">
          <a:xfrm>
            <a:off x="5634038" y="2522538"/>
            <a:ext cx="182562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231"/>
          <p:cNvSpPr>
            <a:spLocks noChangeArrowheads="1"/>
          </p:cNvSpPr>
          <p:nvPr/>
        </p:nvSpPr>
        <p:spPr bwMode="auto">
          <a:xfrm>
            <a:off x="5270500" y="2520950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Rectangle 251"/>
          <p:cNvSpPr>
            <a:spLocks noChangeArrowheads="1"/>
          </p:cNvSpPr>
          <p:nvPr/>
        </p:nvSpPr>
        <p:spPr bwMode="auto">
          <a:xfrm>
            <a:off x="4556125" y="270192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Rectangle 235"/>
          <p:cNvSpPr>
            <a:spLocks noChangeArrowheads="1"/>
          </p:cNvSpPr>
          <p:nvPr/>
        </p:nvSpPr>
        <p:spPr bwMode="auto">
          <a:xfrm>
            <a:off x="4551362" y="2520156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TL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" name="Rectangle 255"/>
          <p:cNvSpPr>
            <a:spLocks noChangeArrowheads="1"/>
          </p:cNvSpPr>
          <p:nvPr/>
        </p:nvSpPr>
        <p:spPr bwMode="auto">
          <a:xfrm>
            <a:off x="4556125" y="28908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Rectangle 72"/>
          <p:cNvSpPr>
            <a:spLocks noChangeArrowheads="1"/>
          </p:cNvSpPr>
          <p:nvPr/>
        </p:nvSpPr>
        <p:spPr bwMode="auto">
          <a:xfrm>
            <a:off x="4556125" y="3078163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Rectangle 74"/>
          <p:cNvSpPr>
            <a:spLocks noChangeArrowheads="1"/>
          </p:cNvSpPr>
          <p:nvPr/>
        </p:nvSpPr>
        <p:spPr bwMode="auto">
          <a:xfrm>
            <a:off x="4559300" y="326072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77"/>
          <p:cNvSpPr>
            <a:spLocks noChangeArrowheads="1"/>
          </p:cNvSpPr>
          <p:nvPr/>
        </p:nvSpPr>
        <p:spPr bwMode="auto">
          <a:xfrm>
            <a:off x="4556125" y="34496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Rectangle 101"/>
          <p:cNvSpPr>
            <a:spLocks noChangeArrowheads="1"/>
          </p:cNvSpPr>
          <p:nvPr/>
        </p:nvSpPr>
        <p:spPr bwMode="auto">
          <a:xfrm>
            <a:off x="4559300" y="363537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108"/>
          <p:cNvSpPr>
            <a:spLocks noChangeArrowheads="1"/>
          </p:cNvSpPr>
          <p:nvPr/>
        </p:nvSpPr>
        <p:spPr bwMode="auto">
          <a:xfrm>
            <a:off x="4556125" y="381952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76"/>
          <p:cNvSpPr>
            <a:spLocks noChangeArrowheads="1"/>
          </p:cNvSpPr>
          <p:nvPr/>
        </p:nvSpPr>
        <p:spPr bwMode="auto">
          <a:xfrm>
            <a:off x="5099050" y="3444875"/>
            <a:ext cx="182563" cy="182563"/>
          </a:xfrm>
          <a:prstGeom prst="rect">
            <a:avLst/>
          </a:prstGeom>
          <a:noFill/>
          <a:ln w="12700">
            <a:solidFill>
              <a:srgbClr val="41719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Rectangle 113"/>
          <p:cNvSpPr>
            <a:spLocks noChangeArrowheads="1"/>
          </p:cNvSpPr>
          <p:nvPr/>
        </p:nvSpPr>
        <p:spPr bwMode="auto">
          <a:xfrm>
            <a:off x="4556125" y="4198938"/>
            <a:ext cx="182563" cy="182562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en-US" sz="5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BL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Rectangle 250"/>
          <p:cNvSpPr>
            <a:spLocks noChangeArrowheads="1"/>
          </p:cNvSpPr>
          <p:nvPr/>
        </p:nvSpPr>
        <p:spPr bwMode="auto">
          <a:xfrm>
            <a:off x="4740275" y="2703513"/>
            <a:ext cx="1446213" cy="1465262"/>
          </a:xfrm>
          <a:prstGeom prst="rect">
            <a:avLst/>
          </a:prstGeom>
          <a:noFill/>
          <a:ln w="22225">
            <a:solidFill>
              <a:srgbClr val="41719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112"/>
          <p:cNvSpPr>
            <a:spLocks noChangeArrowheads="1"/>
          </p:cNvSpPr>
          <p:nvPr/>
        </p:nvSpPr>
        <p:spPr bwMode="auto">
          <a:xfrm>
            <a:off x="5110163" y="4206875"/>
            <a:ext cx="182562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Rectangle 106"/>
          <p:cNvSpPr>
            <a:spLocks noChangeArrowheads="1"/>
          </p:cNvSpPr>
          <p:nvPr/>
        </p:nvSpPr>
        <p:spPr bwMode="auto">
          <a:xfrm>
            <a:off x="4556125" y="4010025"/>
            <a:ext cx="182563" cy="182563"/>
          </a:xfrm>
          <a:prstGeom prst="rect">
            <a:avLst/>
          </a:prstGeom>
          <a:solidFill>
            <a:srgbClr val="A5A5A5"/>
          </a:solid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Straight Arrow Connector 111"/>
          <p:cNvSpPr>
            <a:spLocks noChangeShapeType="1"/>
          </p:cNvSpPr>
          <p:nvPr/>
        </p:nvSpPr>
        <p:spPr bwMode="auto">
          <a:xfrm>
            <a:off x="4746625" y="4292600"/>
            <a:ext cx="363538" cy="0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sysDot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Straight Arrow Connector 249"/>
          <p:cNvSpPr>
            <a:spLocks noChangeShapeType="1"/>
          </p:cNvSpPr>
          <p:nvPr/>
        </p:nvSpPr>
        <p:spPr bwMode="auto">
          <a:xfrm>
            <a:off x="5191125" y="2716213"/>
            <a:ext cx="4763" cy="693737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Straight Arrow Connector 100"/>
          <p:cNvSpPr>
            <a:spLocks noChangeShapeType="1"/>
          </p:cNvSpPr>
          <p:nvPr/>
        </p:nvSpPr>
        <p:spPr bwMode="auto">
          <a:xfrm flipV="1">
            <a:off x="5194300" y="3649663"/>
            <a:ext cx="4763" cy="509587"/>
          </a:xfrm>
          <a:prstGeom prst="straightConnector1">
            <a:avLst/>
          </a:prstGeom>
          <a:noFill/>
          <a:ln w="12700">
            <a:solidFill>
              <a:srgbClr val="5B9BD5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Rectangle 51"/>
          <p:cNvSpPr>
            <a:spLocks noChangeArrowheads="1"/>
          </p:cNvSpPr>
          <p:nvPr/>
        </p:nvSpPr>
        <p:spPr bwMode="auto">
          <a:xfrm>
            <a:off x="1676400" y="2057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" name="Rectangle 58"/>
          <p:cNvSpPr>
            <a:spLocks noChangeArrowheads="1"/>
          </p:cNvSpPr>
          <p:nvPr/>
        </p:nvSpPr>
        <p:spPr bwMode="auto">
          <a:xfrm>
            <a:off x="1676400" y="260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3326423"/>
              </p:ext>
            </p:extLst>
          </p:nvPr>
        </p:nvGraphicFramePr>
        <p:xfrm>
          <a:off x="1341438" y="4648200"/>
          <a:ext cx="5456237" cy="358775"/>
        </p:xfrm>
        <a:graphic>
          <a:graphicData uri="http://schemas.openxmlformats.org/presentationml/2006/ole">
            <p:oleObj spid="_x0000_s3074" name="Equation" r:id="rId3" imgW="346680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20266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Weight Planar (UW-Planar)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03200" y="838200"/>
            <a:ext cx="8728075" cy="570865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Bottom-right position adjustment</a:t>
            </a:r>
          </a:p>
          <a:p>
            <a:pPr lvl="1"/>
            <a:r>
              <a:rPr lang="en-US" dirty="0" smtClean="0"/>
              <a:t>Set bottom right to be weighted average of top-right and bottom-left</a:t>
            </a:r>
          </a:p>
          <a:p>
            <a:pPr lvl="1" algn="ctr">
              <a:buNone/>
            </a:pPr>
            <a:r>
              <a:rPr lang="en-US" dirty="0" smtClean="0"/>
              <a:t>BR = (W*BL + H*TR + </a:t>
            </a:r>
            <a:r>
              <a:rPr lang="en-US" dirty="0" err="1" smtClean="0"/>
              <a:t>Scal</a:t>
            </a:r>
            <a:r>
              <a:rPr lang="en-US" dirty="0" smtClean="0"/>
              <a:t>)/(W+H)</a:t>
            </a:r>
          </a:p>
          <a:p>
            <a:pPr lvl="1"/>
            <a:r>
              <a:rPr lang="en-US" dirty="0" smtClean="0"/>
              <a:t>Set bottom row to be weighted average of BR and BL</a:t>
            </a:r>
          </a:p>
          <a:p>
            <a:pPr lvl="1" algn="ctr">
              <a:buNone/>
            </a:pPr>
            <a:r>
              <a:rPr lang="en-US" dirty="0" smtClean="0"/>
              <a:t>B(x) = ((W-x-1)*BL + (x+1)*BR + </a:t>
            </a:r>
            <a:r>
              <a:rPr lang="en-US" dirty="0" err="1" smtClean="0"/>
              <a:t>Scal</a:t>
            </a:r>
            <a:r>
              <a:rPr lang="en-US" dirty="0" smtClean="0"/>
              <a:t>)/W</a:t>
            </a:r>
          </a:p>
          <a:p>
            <a:pPr lvl="1"/>
            <a:r>
              <a:rPr lang="en-US" dirty="0" smtClean="0"/>
              <a:t>Set right column to be weighted average of BR and TR</a:t>
            </a:r>
          </a:p>
          <a:p>
            <a:pPr lvl="1" algn="ctr">
              <a:buNone/>
            </a:pPr>
            <a:r>
              <a:rPr lang="en-US" dirty="0" smtClean="0"/>
              <a:t>R(y) </a:t>
            </a:r>
            <a:r>
              <a:rPr lang="en-US" dirty="0" smtClean="0"/>
              <a:t>= </a:t>
            </a:r>
            <a:r>
              <a:rPr lang="en-US" dirty="0" smtClean="0"/>
              <a:t>((H-y-1)*TR </a:t>
            </a:r>
            <a:r>
              <a:rPr lang="en-US" dirty="0" smtClean="0"/>
              <a:t>+ </a:t>
            </a:r>
            <a:r>
              <a:rPr lang="en-US" dirty="0" smtClean="0"/>
              <a:t>(y+1</a:t>
            </a:r>
            <a:r>
              <a:rPr lang="en-US" dirty="0" smtClean="0"/>
              <a:t>)*BR + </a:t>
            </a:r>
            <a:r>
              <a:rPr lang="en-US" dirty="0" err="1" smtClean="0"/>
              <a:t>Scal</a:t>
            </a:r>
            <a:r>
              <a:rPr lang="en-US" dirty="0" smtClean="0"/>
              <a:t>)/H</a:t>
            </a:r>
            <a:endParaRPr lang="en-US" dirty="0" smtClean="0"/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assignment for final predictor calculation</a:t>
            </a:r>
          </a:p>
          <a:p>
            <a:pPr lvl="1"/>
            <a:r>
              <a:rPr lang="en-US" dirty="0" smtClean="0"/>
              <a:t>Weighted horizontal and vertical predictors by block dimensions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058863" y="5943600"/>
          <a:ext cx="6259512" cy="531813"/>
        </p:xfrm>
        <a:graphic>
          <a:graphicData uri="http://schemas.openxmlformats.org/presentationml/2006/ole">
            <p:oleObj spid="_x0000_s30722" name="Equation" r:id="rId4" imgW="4914720" imgH="419040" progId="Equation.3">
              <p:embed/>
            </p:oleObj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 l="4000" t="27397" r="83000" b="49772"/>
          <a:stretch>
            <a:fillRect/>
          </a:stretch>
        </p:blipFill>
        <p:spPr bwMode="auto">
          <a:xfrm>
            <a:off x="3048000" y="3276600"/>
            <a:ext cx="1981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7813317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Convert division into shift operations</a:t>
            </a:r>
          </a:p>
          <a:p>
            <a:pPr lvl="1"/>
            <a:r>
              <a:rPr lang="en-US" dirty="0"/>
              <a:t>Bottom-right position adjustment</a:t>
            </a:r>
          </a:p>
          <a:p>
            <a:pPr marL="273050" lvl="1" indent="0" algn="ctr">
              <a:buNone/>
            </a:pPr>
            <a:r>
              <a:rPr lang="en-US" dirty="0"/>
              <a:t>BR = ((W*BL + H*TR + </a:t>
            </a:r>
            <a:r>
              <a:rPr lang="en-US" dirty="0" err="1"/>
              <a:t>Scal</a:t>
            </a:r>
            <a:r>
              <a:rPr lang="en-US" dirty="0"/>
              <a:t>)*S[W+H])&gt;&gt;10</a:t>
            </a:r>
          </a:p>
          <a:p>
            <a:pPr marL="273050" lvl="1" indent="0" algn="ctr">
              <a:buNone/>
            </a:pPr>
            <a:r>
              <a:rPr lang="en-US" dirty="0"/>
              <a:t>B(x) = (((W-x-1)*BL + (x+1)*BR + </a:t>
            </a:r>
            <a:r>
              <a:rPr lang="en-US" dirty="0" err="1"/>
              <a:t>Scal</a:t>
            </a:r>
            <a:r>
              <a:rPr lang="en-US" dirty="0"/>
              <a:t>)*S[W])&gt;&gt;10</a:t>
            </a:r>
          </a:p>
          <a:p>
            <a:pPr marL="273050" lvl="1" indent="0" algn="ctr">
              <a:buNone/>
            </a:pPr>
            <a:r>
              <a:rPr lang="en-US" dirty="0"/>
              <a:t>R(y) = (((H-y-1)*TR + (y+1)*BR + </a:t>
            </a:r>
            <a:r>
              <a:rPr lang="en-US" dirty="0" err="1"/>
              <a:t>Scal</a:t>
            </a:r>
            <a:r>
              <a:rPr lang="en-US" dirty="0"/>
              <a:t>)*S[H])&gt;&gt;10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Unequal weight assignment</a:t>
            </a:r>
          </a:p>
          <a:p>
            <a:pPr marL="273050" lvl="1" indent="0" algn="ctr">
              <a:buNone/>
            </a:pPr>
            <a:r>
              <a:rPr lang="en-US" dirty="0"/>
              <a:t>P(</a:t>
            </a:r>
            <a:r>
              <a:rPr lang="en-US" dirty="0" err="1"/>
              <a:t>x,y</a:t>
            </a:r>
            <a:r>
              <a:rPr lang="en-US" dirty="0"/>
              <a:t>) = (</a:t>
            </a:r>
            <a:r>
              <a:rPr lang="en-US" dirty="0" err="1"/>
              <a:t>verWeight</a:t>
            </a:r>
            <a:r>
              <a:rPr lang="en-US" dirty="0"/>
              <a:t>*W*P</a:t>
            </a:r>
            <a:r>
              <a:rPr lang="en-US" baseline="-25000" dirty="0"/>
              <a:t>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horWeight</a:t>
            </a:r>
            <a:r>
              <a:rPr lang="en-US" dirty="0"/>
              <a:t>*H*P</a:t>
            </a:r>
            <a:r>
              <a:rPr lang="en-US" baseline="-25000" dirty="0"/>
              <a:t>H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Scal</a:t>
            </a:r>
            <a:r>
              <a:rPr lang="en-US" dirty="0"/>
              <a:t>) </a:t>
            </a:r>
          </a:p>
          <a:p>
            <a:pPr marL="273050" lvl="1" indent="0" algn="ctr">
              <a:buNone/>
            </a:pPr>
            <a:r>
              <a:rPr lang="en-US" dirty="0"/>
              <a:t>&gt;&gt; (10 + log2H + log2W)</a:t>
            </a:r>
          </a:p>
          <a:p>
            <a:pPr marL="273050" lvl="1" indent="0" algn="ctr">
              <a:buNone/>
            </a:pPr>
            <a:endParaRPr lang="en-US" dirty="0"/>
          </a:p>
          <a:p>
            <a:pPr marL="273050" lvl="1" indent="0" algn="ctr">
              <a:buNone/>
            </a:pPr>
            <a:r>
              <a:rPr lang="en-US" dirty="0" err="1"/>
              <a:t>verWeight</a:t>
            </a:r>
            <a:r>
              <a:rPr lang="en-US" dirty="0"/>
              <a:t> 	= (x+1)*S[x+y+2], when x&lt;y</a:t>
            </a:r>
          </a:p>
          <a:p>
            <a:pPr marL="273050" lvl="1" indent="0" algn="ctr">
              <a:buNone/>
            </a:pPr>
            <a:r>
              <a:rPr lang="en-US" dirty="0"/>
              <a:t>		       = 1024 – </a:t>
            </a:r>
            <a:r>
              <a:rPr lang="en-US" dirty="0" err="1"/>
              <a:t>horWeight</a:t>
            </a:r>
            <a:r>
              <a:rPr lang="en-US" dirty="0"/>
              <a:t>, otherwise</a:t>
            </a:r>
          </a:p>
          <a:p>
            <a:pPr marL="273050" lvl="1" indent="0" algn="ctr">
              <a:buNone/>
            </a:pPr>
            <a:endParaRPr lang="en-US" dirty="0"/>
          </a:p>
          <a:p>
            <a:pPr marL="273050" lvl="1" indent="0" algn="ctr">
              <a:buNone/>
            </a:pPr>
            <a:r>
              <a:rPr lang="en-US" dirty="0" err="1"/>
              <a:t>horWeight</a:t>
            </a:r>
            <a:r>
              <a:rPr lang="en-US" dirty="0"/>
              <a:t>  	= 1024 – </a:t>
            </a:r>
            <a:r>
              <a:rPr lang="en-US" dirty="0" err="1"/>
              <a:t>verWeight</a:t>
            </a:r>
            <a:r>
              <a:rPr lang="en-US" dirty="0"/>
              <a:t>, when x&lt;y</a:t>
            </a:r>
          </a:p>
          <a:p>
            <a:pPr marL="273050" lvl="1" indent="0" algn="ctr">
              <a:buNone/>
            </a:pPr>
            <a:r>
              <a:rPr lang="en-US" dirty="0"/>
              <a:t>	            = (y+1)*S[x+y+2], otherwise</a:t>
            </a:r>
          </a:p>
          <a:p>
            <a:pPr marL="273050" lvl="1" indent="0" algn="ctr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7B715F4-02AA-4BA8-9A53-42C47F420B64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689399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 (UWP+PDPC)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Modified HM-16.6-JEM-4.0</a:t>
            </a:r>
          </a:p>
          <a:p>
            <a:pPr lvl="1"/>
            <a:r>
              <a:rPr lang="en-US" dirty="0"/>
              <a:t>Replace original Planar with UW-Planar</a:t>
            </a:r>
          </a:p>
          <a:p>
            <a:pPr lvl="1"/>
            <a:r>
              <a:rPr lang="en-US" dirty="0"/>
              <a:t>Implement with shift operations (no division)</a:t>
            </a:r>
          </a:p>
          <a:p>
            <a:pPr lvl="1"/>
            <a:r>
              <a:rPr lang="en-US" dirty="0"/>
              <a:t>AI CTC, PDPC allowed for all 67 modes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277176"/>
              </p:ext>
            </p:extLst>
          </p:nvPr>
        </p:nvGraphicFramePr>
        <p:xfrm>
          <a:off x="1263450" y="2667000"/>
          <a:ext cx="6658373" cy="3581127"/>
        </p:xfrm>
        <a:graphic>
          <a:graphicData uri="http://schemas.openxmlformats.org/drawingml/2006/table">
            <a:tbl>
              <a:tblPr/>
              <a:tblGrid>
                <a:gridCol w="18508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7903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1326905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 in JVET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3898241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Basically, an option to add second level predictor to HEVC predictor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HEVC predictor (1 of 67 possible modes), q[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x,y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Second level predictor, p2[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x,y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</a:p>
          <a:p>
            <a:pPr marL="730250" lvl="1" indent="-457200">
              <a:buFont typeface="+mj-lt"/>
              <a:buAutoNum type="arabicPeriod"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PDPC mode combines two predictors together</a:t>
            </a: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 level flag signals whether to use HEVC only, or HEVC+2</a:t>
            </a:r>
            <a:r>
              <a:rPr lang="en-US" b="1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nd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Pred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5" name="Picture 7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613250"/>
            <a:ext cx="4667250" cy="198945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Rectangle 6"/>
              <p:cNvSpPr/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  <a:blipFill rotWithShape="0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Rectangle 7"/>
              <p:cNvSpPr/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2[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]+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+64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6" name="Rectangle 75"/>
              <p:cNvSpPr/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=128−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t="-71084" r="-1067" b="-11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9000711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2644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PDPC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Coding performance of PDPC mode in JVET</a:t>
            </a:r>
          </a:p>
          <a:p>
            <a:pPr lvl="1"/>
            <a:r>
              <a:rPr lang="en-US" dirty="0"/>
              <a:t>Average 0.72% </a:t>
            </a:r>
            <a:r>
              <a:rPr lang="en-US" dirty="0" err="1"/>
              <a:t>luma</a:t>
            </a:r>
            <a:r>
              <a:rPr lang="en-US" dirty="0"/>
              <a:t> BD-rate loss, when disabling PDPC, for JEM-4.0 AI</a:t>
            </a:r>
          </a:p>
          <a:p>
            <a:pPr lvl="1"/>
            <a:r>
              <a:rPr lang="en-US" dirty="0"/>
              <a:t>Average 83% encoding run-time, when disabling PDPC, for JEM-4.0 AI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Encoder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complexity reduction possible by constraining PDPC</a:t>
            </a:r>
          </a:p>
          <a:p>
            <a:pPr lvl="1"/>
            <a:r>
              <a:rPr lang="en-US" dirty="0"/>
              <a:t>Specify constrained list for intra modes that PDPC are not allowed</a:t>
            </a:r>
          </a:p>
          <a:p>
            <a:pPr lvl="1"/>
            <a:r>
              <a:rPr lang="en-US" dirty="0"/>
              <a:t>Not sending PDPC flag for intra mode in constrained list</a:t>
            </a:r>
          </a:p>
          <a:p>
            <a:pPr lvl="1"/>
            <a:r>
              <a:rPr lang="en-US" dirty="0"/>
              <a:t>Simplify mode decision process for PDPC check</a:t>
            </a:r>
          </a:p>
          <a:p>
            <a:pPr lvl="1"/>
            <a:r>
              <a:rPr lang="en-US" dirty="0"/>
              <a:t>63 modes in constrained list seems to be a good compromise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8A31700-F4C7-41CE-AB33-9175661A9644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42873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2644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plus Constrained PDPC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Modified HM-16.6-JEM-4.0</a:t>
            </a:r>
          </a:p>
          <a:p>
            <a:pPr lvl="1"/>
            <a:r>
              <a:rPr lang="en-US" dirty="0"/>
              <a:t>Replace original Planar with UW-Planar</a:t>
            </a:r>
          </a:p>
          <a:p>
            <a:pPr lvl="1"/>
            <a:r>
              <a:rPr lang="en-US" dirty="0"/>
              <a:t>Implement with shift operations (no division)</a:t>
            </a:r>
          </a:p>
          <a:p>
            <a:pPr lvl="1"/>
            <a:r>
              <a:rPr lang="en-US" dirty="0"/>
              <a:t>AI, PDPC allowed for 4 modes (mode 2, 18, 34, 50)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2E2BC98-26B2-45C8-8427-6C7A7240F714}" type="datetime1">
              <a:rPr lang="en-US" smtClean="0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3444485"/>
              </p:ext>
            </p:extLst>
          </p:nvPr>
        </p:nvGraphicFramePr>
        <p:xfrm>
          <a:off x="1263450" y="2667000"/>
          <a:ext cx="6658373" cy="3581127"/>
        </p:xfrm>
        <a:graphic>
          <a:graphicData uri="http://schemas.openxmlformats.org/drawingml/2006/table">
            <a:tbl>
              <a:tblPr/>
              <a:tblGrid>
                <a:gridCol w="18508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18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7903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7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1106267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Efficiency vs Complexity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Trade-off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pPr>
                <a:defRPr/>
              </a:pPr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10" name="Chart 9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65C63C3B-72BA-4E9A-A9DF-3D4C037D13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49661152"/>
              </p:ext>
            </p:extLst>
          </p:nvPr>
        </p:nvGraphicFramePr>
        <p:xfrm>
          <a:off x="1042193" y="1411046"/>
          <a:ext cx="7100887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05315157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xmlns="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30613</TotalTime>
  <Words>871</Words>
  <Application>Microsoft Office PowerPoint</Application>
  <PresentationFormat>On-screen Show (4:3)</PresentationFormat>
  <Paragraphs>249</Paragraphs>
  <Slides>11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Blank</vt:lpstr>
      <vt:lpstr>Equation</vt:lpstr>
      <vt:lpstr>UW-Planar and Constrained PDPC (JVET-E0068)  K. Panusopone, S. Hong, L. Wang</vt:lpstr>
      <vt:lpstr>Planar Mode in JVET </vt:lpstr>
      <vt:lpstr>Unequal Weight Planar (UW-Planar)</vt:lpstr>
      <vt:lpstr>UW-Planar Implementation</vt:lpstr>
      <vt:lpstr>UW-Planar Results (UWP+PDPC)</vt:lpstr>
      <vt:lpstr>PDPC in JVET </vt:lpstr>
      <vt:lpstr>Constrained PDPC</vt:lpstr>
      <vt:lpstr>UW-Planar plus Constrained PDPC Results</vt:lpstr>
      <vt:lpstr>Coding Efficiency vs Complexity  Trade-off</vt:lpstr>
      <vt:lpstr>Conclusions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MGI1538</cp:lastModifiedBy>
  <cp:revision>524</cp:revision>
  <dcterms:created xsi:type="dcterms:W3CDTF">2015-08-23T13:04:10Z</dcterms:created>
  <dcterms:modified xsi:type="dcterms:W3CDTF">2017-01-13T06:44:06Z</dcterms:modified>
</cp:coreProperties>
</file>