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12"/>
  </p:notesMasterIdLst>
  <p:handoutMasterIdLst>
    <p:handoutMasterId r:id="rId13"/>
  </p:handoutMasterIdLst>
  <p:sldIdLst>
    <p:sldId id="402" r:id="rId3"/>
    <p:sldId id="403" r:id="rId4"/>
    <p:sldId id="410" r:id="rId5"/>
    <p:sldId id="408" r:id="rId6"/>
    <p:sldId id="415" r:id="rId7"/>
    <p:sldId id="404" r:id="rId8"/>
    <p:sldId id="414" r:id="rId9"/>
    <p:sldId id="413" r:id="rId10"/>
    <p:sldId id="407" r:id="rId11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5" autoAdjust="0"/>
    <p:restoredTop sz="75922" autoAdjust="0"/>
  </p:normalViewPr>
  <p:slideViewPr>
    <p:cSldViewPr>
      <p:cViewPr varScale="1">
        <p:scale>
          <a:sx n="88" d="100"/>
          <a:sy n="88" d="100"/>
        </p:scale>
        <p:origin x="2100" y="90"/>
      </p:cViewPr>
      <p:guideLst>
        <p:guide orient="horz" pos="2160"/>
        <p:guide pos="312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72" y="-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BE3A46B-9BB2-4214-826D-94BFFA24AA7B}" type="datetimeFigureOut">
              <a:rPr lang="ko-KR" altLang="en-US"/>
              <a:pPr>
                <a:defRPr/>
              </a:pPr>
              <a:t>2017-01-13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B049C4C-6355-4D6B-8D4B-3CF370438A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3421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A19B9C-A4D2-4816-A392-ED02056A79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578446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9754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4275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8305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54992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90138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48021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8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78657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0632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05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6F46-7018-4B1D-9C9A-B91CA96B720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987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B984-6553-4658-A798-E74981F626B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69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B9D8D-4D48-41C1-8EEC-D4A1FBD8E1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71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D2B7F10A-4A37-4BC3-9E4D-9FECE259D24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93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2F4-26A5-4FE9-98DE-09A9771E15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12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2617B-5C41-4B86-A2D5-A72C44A059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60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44BE6-843C-437F-BB82-59C06A912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07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6698-6125-4ADF-A498-4738A3A1A7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27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5B0E0-9DAB-4B81-BFED-4171C27C5B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6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4111-6DBC-4E81-9B6C-7FDCCEC9F0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97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70D5D-BFB1-44C4-AE9C-571225C037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7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27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A54C6B1-0FD8-443F-8D90-1392C7FC01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Adaptive NSST Kernel Size Selection </a:t>
            </a:r>
            <a:b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</a:b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(JVET-E</a:t>
            </a:r>
            <a:r>
              <a:rPr lang="en-US" altLang="ko-KR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0047</a:t>
            </a: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)</a:t>
            </a:r>
            <a:endParaRPr lang="en-US" altLang="en-US" sz="2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470335" y="5378450"/>
            <a:ext cx="9653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Jan 2017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714750"/>
            <a:ext cx="9906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Hyeongmoon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Jang (hyeongmoon.jang@lge.com)</a:t>
            </a:r>
            <a:endParaRPr lang="en-US" altLang="ko-KR" sz="1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Summary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272480" y="692150"/>
            <a:ext cx="9433619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-342900">
              <a:lnSpc>
                <a:spcPct val="150000"/>
              </a:lnSpc>
              <a:buFontTx/>
              <a:buChar char="•"/>
            </a:pPr>
            <a:r>
              <a:rPr lang="en-US" altLang="en-US" sz="2000" b="1" dirty="0" smtClean="0">
                <a:ea typeface="돋움" pitchFamily="50" charset="-127"/>
              </a:rPr>
              <a:t>Efficient NSST kernel size between 4x4 and 8x8</a:t>
            </a: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Select efficient NSST kernel size for over 8x8 block</a:t>
            </a: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Flag signaling when the block is over 8x8 and NSST index is not 0</a:t>
            </a:r>
            <a:endParaRPr lang="en-US" altLang="en-US" sz="1400" b="1" dirty="0">
              <a:ea typeface="돋움" pitchFamily="50" charset="-127"/>
            </a:endParaRP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Method1: Select kernel size 4x4 or 8x8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and Chroma for I-slice,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for B-slice</a:t>
            </a:r>
          </a:p>
          <a:p>
            <a:pPr marL="742950" lvl="2" indent="-342900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Method2: </a:t>
            </a:r>
            <a:r>
              <a:rPr lang="en-US" altLang="en-US" b="1" dirty="0">
                <a:ea typeface="돋움" pitchFamily="50" charset="-127"/>
              </a:rPr>
              <a:t>Select kernel size 4x4 or 8x8 </a:t>
            </a:r>
            <a:r>
              <a:rPr lang="en-US" altLang="en-US" b="1" dirty="0" smtClean="0">
                <a:ea typeface="돋움" pitchFamily="50" charset="-127"/>
              </a:rPr>
              <a:t>for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only</a:t>
            </a:r>
          </a:p>
          <a:p>
            <a:pPr>
              <a:lnSpc>
                <a:spcPct val="150000"/>
              </a:lnSpc>
            </a:pPr>
            <a:r>
              <a:rPr lang="en-CA" altLang="ko-KR" b="1" dirty="0" smtClean="0"/>
              <a:t>Experimental results</a:t>
            </a:r>
          </a:p>
          <a:p>
            <a:pPr>
              <a:lnSpc>
                <a:spcPct val="150000"/>
              </a:lnSpc>
            </a:pPr>
            <a:endParaRPr lang="en-CA" altLang="ko-KR" b="1" dirty="0"/>
          </a:p>
          <a:p>
            <a:pPr lvl="1">
              <a:lnSpc>
                <a:spcPct val="150000"/>
              </a:lnSpc>
            </a:pPr>
            <a:endParaRPr lang="en-CA" altLang="ko-KR" sz="1600" dirty="0" smtClean="0"/>
          </a:p>
          <a:p>
            <a:pPr lvl="1">
              <a:lnSpc>
                <a:spcPct val="150000"/>
              </a:lnSpc>
            </a:pPr>
            <a:endParaRPr lang="en-CA" altLang="ko-KR" sz="1600" dirty="0"/>
          </a:p>
          <a:p>
            <a:pPr lvl="1">
              <a:lnSpc>
                <a:spcPct val="150000"/>
              </a:lnSpc>
            </a:pPr>
            <a:endParaRPr lang="en-CA" altLang="ko-KR" sz="1600" dirty="0" smtClean="0"/>
          </a:p>
          <a:p>
            <a:pPr lvl="1">
              <a:lnSpc>
                <a:spcPct val="150000"/>
              </a:lnSpc>
            </a:pPr>
            <a:endParaRPr lang="en-CA" altLang="ko-KR" sz="1600" dirty="0"/>
          </a:p>
          <a:p>
            <a:pPr>
              <a:lnSpc>
                <a:spcPct val="150000"/>
              </a:lnSpc>
            </a:pPr>
            <a:r>
              <a:rPr lang="en-US" altLang="ko-KR" b="1" dirty="0" smtClean="0"/>
              <a:t>Cross-checked by </a:t>
            </a:r>
            <a:r>
              <a:rPr lang="en-US" altLang="ko-KR" b="1" dirty="0" err="1" smtClean="0"/>
              <a:t>MediaTek</a:t>
            </a:r>
            <a:r>
              <a:rPr lang="en-US" altLang="ko-KR" b="1" dirty="0" smtClean="0"/>
              <a:t>(JVET-E0114)</a:t>
            </a:r>
            <a:endParaRPr lang="ko-KR" altLang="en-US" sz="1800" dirty="0"/>
          </a:p>
          <a:p>
            <a:pPr>
              <a:lnSpc>
                <a:spcPct val="150000"/>
              </a:lnSpc>
            </a:pPr>
            <a:endParaRPr lang="ko-KR" altLang="en-US" sz="1800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8C119A80-9E49-4ABF-9904-B0A47FB9F968}" type="slidenum">
              <a:rPr lang="ko-KR" altLang="en-US" smtClean="0">
                <a:latin typeface="Times New Roman" pitchFamily="18" charset="0"/>
              </a:rPr>
              <a:pPr eaLnBrk="1" hangingPunct="1"/>
              <a:t>2</a:t>
            </a:fld>
            <a:endParaRPr lang="ko-KR" altLang="en-US" smtClean="0">
              <a:latin typeface="Times New Roman" pitchFamily="18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693875"/>
              </p:ext>
            </p:extLst>
          </p:nvPr>
        </p:nvGraphicFramePr>
        <p:xfrm>
          <a:off x="992560" y="3429000"/>
          <a:ext cx="7927900" cy="973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1975"/>
                <a:gridCol w="1981975"/>
                <a:gridCol w="1981975"/>
                <a:gridCol w="1981975"/>
              </a:tblGrid>
              <a:tr h="270558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en-US" altLang="ko-KR" sz="1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Intra main10</a:t>
                      </a:r>
                      <a:endParaRPr lang="ko-KR" alt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97846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7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</a:p>
                  </a:txBody>
                  <a:tcPr marL="9525" marR="9525" marT="9525" marB="0" anchor="ctr"/>
                </a:tc>
              </a:tr>
              <a:tr h="1978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996631"/>
              </p:ext>
            </p:extLst>
          </p:nvPr>
        </p:nvGraphicFramePr>
        <p:xfrm>
          <a:off x="992560" y="4531216"/>
          <a:ext cx="7927900" cy="973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1975"/>
                <a:gridCol w="1981975"/>
                <a:gridCol w="1981975"/>
                <a:gridCol w="1981975"/>
              </a:tblGrid>
              <a:tr h="269918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</a:t>
                      </a:r>
                      <a:r>
                        <a:rPr lang="en-US" altLang="ko-KR" sz="1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access main10</a:t>
                      </a:r>
                      <a:endParaRPr lang="ko-KR" alt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0397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3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</a:tr>
              <a:tr h="214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2480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JEM-4.0 </a:t>
            </a:r>
          </a:p>
          <a:p>
            <a:pPr lvl="1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index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Signaled in Intra CU when the number of nonzero </a:t>
            </a:r>
            <a:r>
              <a:rPr lang="en-US" altLang="en-US" b="1" dirty="0" err="1" smtClean="0">
                <a:ea typeface="돋움" pitchFamily="50" charset="-127"/>
              </a:rPr>
              <a:t>Coeff</a:t>
            </a:r>
            <a:r>
              <a:rPr lang="en-US" altLang="en-US" b="1" dirty="0" smtClean="0">
                <a:ea typeface="돋움" pitchFamily="50" charset="-127"/>
              </a:rPr>
              <a:t>. &gt; Threshold 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Signaled each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&amp; Chroma in I-Slice  and signaled only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r>
              <a:rPr lang="en-US" altLang="en-US" b="1" dirty="0" smtClean="0">
                <a:ea typeface="돋움" pitchFamily="50" charset="-127"/>
              </a:rPr>
              <a:t> in B-Slice</a:t>
            </a:r>
          </a:p>
          <a:p>
            <a:pPr lvl="1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kernel 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35 x 3 NSST kernel for both 4x4 and 8x8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Derived from NSST index and intra mode</a:t>
            </a:r>
          </a:p>
          <a:p>
            <a:pPr lvl="1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</a:t>
            </a:r>
            <a:r>
              <a:rPr lang="en-US" altLang="en-US" b="1" dirty="0">
                <a:ea typeface="돋움" pitchFamily="50" charset="-127"/>
              </a:rPr>
              <a:t>kernel </a:t>
            </a:r>
            <a:r>
              <a:rPr lang="en-US" altLang="en-US" b="1" dirty="0" smtClean="0">
                <a:ea typeface="돋움" pitchFamily="50" charset="-127"/>
              </a:rPr>
              <a:t>Size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Fixed size of kernel is applied depend on block size</a:t>
            </a:r>
          </a:p>
          <a:p>
            <a:pPr lvl="2"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NSST is applied on Top-left region under 8x8 </a:t>
            </a:r>
            <a:endParaRPr lang="en-US" altLang="en-US" b="1" dirty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altLang="en-US" sz="20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sz="1600" dirty="0"/>
          </a:p>
          <a:p>
            <a:pPr lvl="1">
              <a:lnSpc>
                <a:spcPct val="150000"/>
              </a:lnSpc>
            </a:pPr>
            <a:endParaRPr lang="ko-KR" altLang="en-US" sz="1600" dirty="0"/>
          </a:p>
          <a:p>
            <a:pPr>
              <a:lnSpc>
                <a:spcPct val="150000"/>
              </a:lnSpc>
            </a:pP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55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2480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>
                <a:ea typeface="돋움" pitchFamily="50" charset="-127"/>
              </a:rPr>
              <a:t>Signal a flag for decide NSST kernel size 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>
                <a:ea typeface="돋움" pitchFamily="50" charset="-127"/>
              </a:rPr>
              <a:t>Block size &gt; 8x8  &amp;&amp; NSST kernel </a:t>
            </a:r>
            <a:r>
              <a:rPr lang="en-US" altLang="en-US" sz="1600" b="1" dirty="0" smtClean="0">
                <a:ea typeface="돋움" pitchFamily="50" charset="-127"/>
              </a:rPr>
              <a:t>index != 0</a:t>
            </a: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en-US" sz="2000" b="1" dirty="0">
                <a:ea typeface="돋움" pitchFamily="50" charset="-127"/>
              </a:rPr>
              <a:t> </a:t>
            </a:r>
          </a:p>
          <a:p>
            <a:pPr lvl="1">
              <a:lnSpc>
                <a:spcPct val="150000"/>
              </a:lnSpc>
            </a:pPr>
            <a:endParaRPr lang="en-US" altLang="ko-KR" sz="1600" dirty="0"/>
          </a:p>
          <a:p>
            <a:pPr lvl="1">
              <a:lnSpc>
                <a:spcPct val="150000"/>
              </a:lnSpc>
            </a:pPr>
            <a:endParaRPr lang="ko-KR" altLang="en-US" sz="1600" dirty="0"/>
          </a:p>
          <a:p>
            <a:pPr>
              <a:lnSpc>
                <a:spcPct val="150000"/>
              </a:lnSpc>
            </a:pP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1667097"/>
            <a:ext cx="5979964" cy="459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6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33078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Method 1 </a:t>
            </a:r>
            <a:r>
              <a:rPr lang="en-US" altLang="en-US" b="1" dirty="0">
                <a:ea typeface="돋움" pitchFamily="50" charset="-127"/>
              </a:rPr>
              <a:t>: Select efficient kernel size for </a:t>
            </a:r>
            <a:r>
              <a:rPr lang="en-US" altLang="en-US" b="1" dirty="0" err="1">
                <a:ea typeface="돋움" pitchFamily="50" charset="-127"/>
              </a:rPr>
              <a:t>Luma</a:t>
            </a:r>
            <a:r>
              <a:rPr lang="en-US" altLang="en-US" b="1" dirty="0">
                <a:ea typeface="돋움" pitchFamily="50" charset="-127"/>
              </a:rPr>
              <a:t> and </a:t>
            </a:r>
            <a:r>
              <a:rPr lang="en-US" altLang="en-US" b="1" dirty="0" smtClean="0">
                <a:ea typeface="돋움" pitchFamily="50" charset="-127"/>
              </a:rPr>
              <a:t>Chroma</a:t>
            </a:r>
            <a:endParaRPr lang="en-US" altLang="en-US" b="1" dirty="0" smtClean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Method 2 : Select </a:t>
            </a:r>
            <a:r>
              <a:rPr lang="en-US" altLang="en-US" b="1" dirty="0" smtClean="0">
                <a:ea typeface="돋움" pitchFamily="50" charset="-127"/>
              </a:rPr>
              <a:t>efficient kernel size for only </a:t>
            </a:r>
            <a:r>
              <a:rPr lang="en-US" altLang="en-US" b="1" dirty="0" err="1" smtClean="0">
                <a:ea typeface="돋움" pitchFamily="50" charset="-127"/>
              </a:rPr>
              <a:t>Luma</a:t>
            </a:r>
            <a:endParaRPr lang="en-US" altLang="en-US" b="1" dirty="0" smtClean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Signal </a:t>
            </a:r>
            <a:r>
              <a:rPr lang="en-US" altLang="en-US" b="1" dirty="0">
                <a:ea typeface="돋움" pitchFamily="50" charset="-127"/>
              </a:rPr>
              <a:t>a flag </a:t>
            </a:r>
            <a:r>
              <a:rPr lang="en-US" altLang="en-US" b="1" dirty="0" smtClean="0">
                <a:ea typeface="돋움" pitchFamily="50" charset="-127"/>
              </a:rPr>
              <a:t>to decide </a:t>
            </a:r>
            <a:r>
              <a:rPr lang="en-US" altLang="en-US" b="1" dirty="0">
                <a:ea typeface="돋움" pitchFamily="50" charset="-127"/>
              </a:rPr>
              <a:t>NSST kernel size 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>
                <a:ea typeface="돋움" pitchFamily="50" charset="-127"/>
              </a:rPr>
              <a:t>Block size &gt; 8x8  &amp;&amp; NSST kernel </a:t>
            </a:r>
            <a:r>
              <a:rPr lang="en-US" altLang="en-US" sz="1600" b="1" dirty="0" smtClean="0">
                <a:ea typeface="돋움" pitchFamily="50" charset="-127"/>
              </a:rPr>
              <a:t>index != 0</a:t>
            </a:r>
          </a:p>
          <a:p>
            <a:pPr lvl="1">
              <a:lnSpc>
                <a:spcPct val="150000"/>
              </a:lnSpc>
            </a:pPr>
            <a:r>
              <a:rPr lang="en-US" altLang="en-US" sz="1600" b="1" dirty="0" smtClean="0">
                <a:ea typeface="돋움" pitchFamily="50" charset="-127"/>
              </a:rPr>
              <a:t>Signaling</a:t>
            </a: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1600" b="1" dirty="0" smtClean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altLang="en-US" sz="2000" b="1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ko-KR" sz="1600" dirty="0"/>
          </a:p>
          <a:p>
            <a:pPr lvl="1">
              <a:lnSpc>
                <a:spcPct val="150000"/>
              </a:lnSpc>
            </a:pPr>
            <a:endParaRPr lang="ko-KR" altLang="en-US" sz="1600" dirty="0"/>
          </a:p>
          <a:p>
            <a:pPr>
              <a:lnSpc>
                <a:spcPct val="150000"/>
              </a:lnSpc>
            </a:pP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704528" y="3140968"/>
          <a:ext cx="8886780" cy="1584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7356"/>
                <a:gridCol w="1777356"/>
                <a:gridCol w="1777356"/>
                <a:gridCol w="1777356"/>
                <a:gridCol w="1777356"/>
              </a:tblGrid>
              <a:tr h="361604">
                <a:tc rowSpan="2">
                  <a:txBody>
                    <a:bodyPr/>
                    <a:lstStyle/>
                    <a:p>
                      <a:pPr algn="ctr" fontAlgn="ctr"/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I-Slice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B-Slice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61604">
                <a:tc v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Luma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Chroma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Luma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Chroma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93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Derived</a:t>
                      </a:r>
                      <a:r>
                        <a:rPr lang="en-US" altLang="ko-KR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from </a:t>
                      </a:r>
                      <a:r>
                        <a:rPr lang="en-US" altLang="ko-KR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Luma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</a:tr>
              <a:tr h="3616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Signal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179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400140"/>
              </p:ext>
            </p:extLst>
          </p:nvPr>
        </p:nvGraphicFramePr>
        <p:xfrm>
          <a:off x="272480" y="1262239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417552"/>
              </p:ext>
            </p:extLst>
          </p:nvPr>
        </p:nvGraphicFramePr>
        <p:xfrm>
          <a:off x="272480" y="3926535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All intra main10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328442"/>
              </p:ext>
            </p:extLst>
          </p:nvPr>
        </p:nvGraphicFramePr>
        <p:xfrm>
          <a:off x="272480" y="1262239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332856"/>
              </p:ext>
            </p:extLst>
          </p:nvPr>
        </p:nvGraphicFramePr>
        <p:xfrm>
          <a:off x="272480" y="3926535"/>
          <a:ext cx="9433048" cy="2230379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Method 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b="1" dirty="0" smtClean="0">
                <a:ea typeface="돋움" pitchFamily="50" charset="-127"/>
              </a:rPr>
              <a:t>Random access main10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92579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44488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2400" b="1" dirty="0" smtClean="0"/>
              <a:t>NSST kernel size portion in over 8x8 blocks</a:t>
            </a:r>
          </a:p>
          <a:p>
            <a:pPr lvl="1">
              <a:lnSpc>
                <a:spcPct val="150000"/>
              </a:lnSpc>
            </a:pPr>
            <a:r>
              <a:rPr lang="en-US" altLang="ko-KR" sz="1600" b="1" dirty="0" smtClean="0"/>
              <a:t>4x4 NSST kernel is more efficient in some case over 8x8 blocks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ko-KR" altLang="en-US" sz="2000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  <p:pic>
        <p:nvPicPr>
          <p:cNvPr id="9" name="그림 8" descr="화면 캡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7" y="1954194"/>
            <a:ext cx="9906000" cy="40466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53200" y="6084004"/>
            <a:ext cx="3185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Cactus (qp22 / All intra CTC.)</a:t>
            </a:r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19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ea typeface="돋움" pitchFamily="50" charset="-127"/>
              </a:rPr>
              <a:t>Recommendation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dirty="0" smtClean="0">
                <a:ea typeface="돋움" pitchFamily="50" charset="-127"/>
              </a:rPr>
              <a:t>Study in EE for kernel size of NSST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0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3408</TotalTime>
  <Words>841</Words>
  <Application>Microsoft Office PowerPoint</Application>
  <PresentationFormat>A4 용지(210x297mm)</PresentationFormat>
  <Paragraphs>330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굴림</vt:lpstr>
      <vt:lpstr>돋움</vt:lpstr>
      <vt:lpstr>맑은 고딕</vt:lpstr>
      <vt:lpstr>Arial</vt:lpstr>
      <vt:lpstr>Times New Roman</vt:lpstr>
      <vt:lpstr>Wingdings</vt:lpstr>
      <vt:lpstr>blank</vt:lpstr>
      <vt:lpstr>디자인 사용자 지정</vt:lpstr>
      <vt:lpstr>PowerPoint 프레젠테이션</vt:lpstr>
      <vt:lpstr>Summary</vt:lpstr>
      <vt:lpstr>Current status</vt:lpstr>
      <vt:lpstr>Proposal </vt:lpstr>
      <vt:lpstr>Proposed method</vt:lpstr>
      <vt:lpstr>Experimental results</vt:lpstr>
      <vt:lpstr>Experimental results</vt:lpstr>
      <vt:lpstr>PowerPoint 프레젠테이션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남정학/선임연구원/차세대표준(연)ABM팀</dc:creator>
  <cp:lastModifiedBy>장형문/주임연구원〉차세대표준(연)ABM팀(hyeongmoon.jang@lge.com)</cp:lastModifiedBy>
  <cp:revision>117</cp:revision>
  <cp:lastPrinted>2016-05-23T10:38:25Z</cp:lastPrinted>
  <dcterms:created xsi:type="dcterms:W3CDTF">2016-05-18T05:14:42Z</dcterms:created>
  <dcterms:modified xsi:type="dcterms:W3CDTF">2017-01-13T10:11:13Z</dcterms:modified>
</cp:coreProperties>
</file>