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6"/>
  </p:notesMasterIdLst>
  <p:handoutMasterIdLst>
    <p:handoutMasterId r:id="rId27"/>
  </p:handoutMasterIdLst>
  <p:sldIdLst>
    <p:sldId id="272" r:id="rId9"/>
    <p:sldId id="298" r:id="rId10"/>
    <p:sldId id="313" r:id="rId11"/>
    <p:sldId id="314" r:id="rId12"/>
    <p:sldId id="318" r:id="rId13"/>
    <p:sldId id="316" r:id="rId14"/>
    <p:sldId id="317" r:id="rId15"/>
    <p:sldId id="327" r:id="rId16"/>
    <p:sldId id="320" r:id="rId17"/>
    <p:sldId id="321" r:id="rId18"/>
    <p:sldId id="322" r:id="rId19"/>
    <p:sldId id="323" r:id="rId20"/>
    <p:sldId id="324" r:id="rId21"/>
    <p:sldId id="325" r:id="rId22"/>
    <p:sldId id="328" r:id="rId23"/>
    <p:sldId id="312" r:id="rId24"/>
    <p:sldId id="297" r:id="rId2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216" y="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165540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981388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JVET-D0142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JVET-D0142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2016/10/13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2016/10/13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/>
            <a:r>
              <a:rPr lang="en-CA" dirty="0" smtClean="0"/>
              <a:t>Hung-</a:t>
            </a:r>
            <a:r>
              <a:rPr lang="en-CA" dirty="0" err="1" smtClean="0"/>
              <a:t>Chih</a:t>
            </a:r>
            <a:r>
              <a:rPr lang="en-CA" dirty="0" smtClean="0"/>
              <a:t> Lin, </a:t>
            </a:r>
            <a:r>
              <a:rPr lang="en-CA" altLang="zh-TW" dirty="0" err="1" smtClean="0"/>
              <a:t>Chia</a:t>
            </a:r>
            <a:r>
              <a:rPr lang="en-CA" altLang="zh-TW" dirty="0" smtClean="0"/>
              <a:t>-Ying Li, </a:t>
            </a:r>
          </a:p>
          <a:p>
            <a:pPr hangingPunct="0"/>
            <a:r>
              <a:rPr lang="en-CA" dirty="0" smtClean="0"/>
              <a:t>Jian-Liang Lin,  </a:t>
            </a:r>
            <a:r>
              <a:rPr lang="en-CA" dirty="0" err="1" smtClean="0"/>
              <a:t>Shen</a:t>
            </a:r>
            <a:r>
              <a:rPr lang="en-CA" dirty="0" smtClean="0"/>
              <a:t>-Kai Chang, Chi-Cheng Ju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298380" cy="2770497"/>
          </a:xfrm>
        </p:spPr>
        <p:txBody>
          <a:bodyPr>
            <a:normAutofit/>
          </a:bodyPr>
          <a:lstStyle/>
          <a:p>
            <a:r>
              <a:rPr lang="en-CA" altLang="zh-TW" sz="4800" dirty="0" smtClean="0"/>
              <a:t>AHG8: An Efficient Compact Layout for Octahedron Format</a:t>
            </a:r>
            <a:endParaRPr lang="zh-TW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altLang="zh-TW" dirty="0" smtClean="0"/>
              <a:t>Proposed Layout</a:t>
            </a:r>
            <a:r>
              <a:rPr lang="en-US" dirty="0" smtClean="0"/>
              <a:t> vs. 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-15.72%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-11.53%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-10.18%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-14.05%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-10.51%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-10.63%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-4.52%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0.72%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-0.27%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-10.28%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-4.62%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-4.70%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1.92%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1.91%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-6.89%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-3.45%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-9.62%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-4.97%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-5.36%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0.82%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0.35%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Proposed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altLang="zh-TW" dirty="0" smtClean="0"/>
              <a:t>Proposed Layout</a:t>
            </a:r>
            <a:r>
              <a:rPr lang="en-US" dirty="0" smtClean="0"/>
              <a:t> vs. ROHP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-15.50%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-13.52%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-18.71%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-15.07%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-6.67%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-10.27%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-10.65%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-12.85%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-11.27%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-5.59%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-16.18%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-13.74%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-5.44%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-16.78%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-15.30%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-6.25%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-18.42%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-14.12%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-6.25%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-4.31%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-10.53%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-4.73%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-13.71%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-12.59%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-5.67%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-16.06%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-13.14%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ROHP layout; Tested: Proposed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dirty="0" smtClean="0"/>
              <a:t>ROHP vs. 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CPP-PSNR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-12.48%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-7.45%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8.00%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5.01%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-6.76%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-2.28%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-11.43%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-2.58%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6.19%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3.93%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-2.86%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7.40%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4.42%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-2.25%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2.36%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1.63%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-7.73%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-1.12%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5.88%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3.58%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ROHP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altLang="zh-TW" dirty="0" smtClean="0"/>
              <a:t>Proposed Layout</a:t>
            </a:r>
            <a:r>
              <a:rPr lang="en-US" dirty="0" smtClean="0"/>
              <a:t> vs. 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CPP-PSNR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-15.79%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-12.17%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-12.51%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-10.37%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-9.09%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-2.57%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-14.16%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-11.48%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-0.71%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-10.45%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-5.90%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-6.89%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-0.73%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-8.21%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-4.04%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-2.31%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-3.36%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-9.78%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-5.98%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-6.86%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-4.84%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-0.60%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-1.52%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Proposed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altLang="zh-TW" dirty="0" smtClean="0"/>
              <a:t>Proposed Layout</a:t>
            </a:r>
            <a:r>
              <a:rPr lang="en-US" dirty="0" smtClean="0"/>
              <a:t> vs. ROHP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CPP-PSNR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-3.72%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-6.32%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-5.48%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-2.64%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-2.53%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-1.83%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-4.56%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-4.92%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-4.60%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-2.40%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-6.43%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-5.47%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-2.59%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-5.72%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-6.70%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-1.27%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-1.84%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-4.95%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-4.87%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-4.67%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-2.29%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-6.09%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-4.85%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ROHP layout; Tested: Proposed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82101423"/>
              </p:ext>
            </p:extLst>
          </p:nvPr>
        </p:nvGraphicFramePr>
        <p:xfrm>
          <a:off x="125762" y="433389"/>
          <a:ext cx="8892476" cy="2923603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</a:tblGrid>
              <a:tr h="262502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Test Video</a:t>
                      </a: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All Intra Main10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Random Access 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Main10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Low Delay B Main 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Low Delay P</a:t>
                      </a:r>
                      <a:r>
                        <a:rPr lang="en-US" altLang="zh-TW" sz="1100" b="1" baseline="0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Main 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669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rowSpan="7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abyss_great_shark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bicyclist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glacier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paramotor_training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skateboarding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timelapse_basejump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timelapse_building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row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BearAttack-left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GT_Sheriff-left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LRRH-left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02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AVG.</a:t>
                      </a: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0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02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Proposed layout (in ERP with PSNR metric)</a:t>
                      </a: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75523929"/>
              </p:ext>
            </p:extLst>
          </p:nvPr>
        </p:nvGraphicFramePr>
        <p:xfrm>
          <a:off x="125762" y="3429000"/>
          <a:ext cx="8892476" cy="2923603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  <a:gridCol w="609025"/>
              </a:tblGrid>
              <a:tr h="262502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Test Video</a:t>
                      </a: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All Intra Main10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Random Access 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Main10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Low Delay B Main 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Low Delay P</a:t>
                      </a:r>
                      <a:r>
                        <a:rPr lang="en-US" altLang="zh-TW" sz="1100" b="1" baseline="0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TW" sz="1100" b="1" dirty="0" smtClean="0">
                          <a:latin typeface="Arial" panose="020B0604020202020204" pitchFamily="34" charset="0"/>
                          <a:ea typeface="新細明體"/>
                          <a:cs typeface="Arial" panose="020B0604020202020204" pitchFamily="34" charset="0"/>
                        </a:rPr>
                        <a:t>Main 10</a:t>
                      </a:r>
                      <a:endParaRPr lang="zh-TW" sz="1100" b="1" dirty="0">
                        <a:latin typeface="Arial" panose="020B0604020202020204" pitchFamily="34" charset="0"/>
                        <a:ea typeface="新細明體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669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rowSpan="7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abyss_great_shark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bicyclist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glacier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paramotor_training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skateboarding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timelapse_basejump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timelapse_building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row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BearAttack-left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GT_Sheriff-left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33">
                <a:tc v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LRRH-left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02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AVG.</a:t>
                      </a:r>
                      <a:endParaRPr lang="en-US" sz="14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000" b="1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02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Proposed layout (in ERP with CPP-PSNR metric)</a:t>
                      </a: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CA" altLang="zh-TW" dirty="0" smtClean="0"/>
              <a:t>Propose a compact layout for octahedron format </a:t>
            </a:r>
          </a:p>
          <a:p>
            <a:pPr lvl="1"/>
            <a:r>
              <a:rPr lang="en-CA" altLang="zh-TW" dirty="0" smtClean="0"/>
              <a:t>Has the minimum discontinuous edges</a:t>
            </a:r>
          </a:p>
          <a:p>
            <a:pPr lvl="1"/>
            <a:r>
              <a:rPr lang="en-CA" altLang="zh-TW" dirty="0" smtClean="0"/>
              <a:t>Easier to understand the video content in the layout</a:t>
            </a:r>
          </a:p>
          <a:p>
            <a:r>
              <a:rPr lang="en-CA" altLang="zh-TW" dirty="0" smtClean="0"/>
              <a:t>Compression efficiency</a:t>
            </a:r>
          </a:p>
          <a:p>
            <a:pPr lvl="1"/>
            <a:r>
              <a:rPr lang="en-CA" altLang="zh-TW" dirty="0" smtClean="0"/>
              <a:t>Compared to OHP layout: 14.05% in AI, 9.62% in RA, 4.52% in LD-B, and 4.54% in LD-P</a:t>
            </a:r>
            <a:endParaRPr lang="zh-TW" altLang="zh-TW" dirty="0" smtClean="0"/>
          </a:p>
          <a:p>
            <a:pPr lvl="1"/>
            <a:r>
              <a:rPr lang="en-CA" altLang="zh-TW" dirty="0" smtClean="0"/>
              <a:t>Compared to ROHP layout: 5.54% in AI, 4.73% in RA, 5.59% in LD-B, and 5.67% in LD-P</a:t>
            </a:r>
            <a:endParaRPr lang="zh-TW" alt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Proposes an efficient compact layout for </a:t>
            </a:r>
            <a:r>
              <a:rPr lang="en-US" altLang="zh-TW" dirty="0" smtClean="0">
                <a:solidFill>
                  <a:srgbClr val="0070C0"/>
                </a:solidFill>
              </a:rPr>
              <a:t>octahedron</a:t>
            </a:r>
            <a:r>
              <a:rPr lang="en-US" altLang="zh-TW" dirty="0" smtClean="0"/>
              <a:t> format with the </a:t>
            </a:r>
            <a:r>
              <a:rPr lang="en-US" altLang="zh-TW" dirty="0" smtClean="0">
                <a:solidFill>
                  <a:srgbClr val="0070C0"/>
                </a:solidFill>
              </a:rPr>
              <a:t>minimum discontinuous edges</a:t>
            </a:r>
            <a:r>
              <a:rPr lang="en-US" altLang="zh-TW" dirty="0" smtClean="0"/>
              <a:t>.</a:t>
            </a:r>
          </a:p>
          <a:p>
            <a:pPr lvl="0"/>
            <a:r>
              <a:rPr lang="en-CA" altLang="zh-TW" dirty="0" smtClean="0"/>
              <a:t>Compared to OHP layout: 14.05% in AI, 9.62% in RA, 4.52% in LD-B, and 4.54% in LD-P</a:t>
            </a:r>
            <a:endParaRPr lang="zh-TW" altLang="zh-TW" dirty="0" smtClean="0"/>
          </a:p>
          <a:p>
            <a:pPr lvl="0"/>
            <a:r>
              <a:rPr lang="en-CA" altLang="zh-TW" dirty="0" smtClean="0"/>
              <a:t>Compared to ROHP layout: 5.54% in AI, 4.73% in RA, 5.59% in LD-B, and 5.67% in LD-P</a:t>
            </a:r>
            <a:endParaRPr lang="zh-TW" altLang="zh-TW" dirty="0" smtClean="0"/>
          </a:p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Octahedron Projection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OHP: </a:t>
            </a:r>
            <a:r>
              <a:rPr lang="en-CA" altLang="zh-TW" dirty="0" smtClean="0"/>
              <a:t>composed of eight equilateral triangle faces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 descr="сфера вписанная в октаэд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32" descr="C:\Users\mtk03581\Desktop\圖片2.e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525658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30" descr="T:\02_JVET_OHP\OHP\bicyclist_vr_25p_3840x1920_5984x2592x8_cf11.bm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12976"/>
            <a:ext cx="5580112" cy="2664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ROHP Layout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289481"/>
          </a:xfrm>
        </p:spPr>
        <p:txBody>
          <a:bodyPr>
            <a:normAutofit/>
          </a:bodyPr>
          <a:lstStyle/>
          <a:p>
            <a:r>
              <a:rPr lang="en-CA" altLang="zh-TW" sz="2800" dirty="0" smtClean="0"/>
              <a:t>ROHP: a compact arrangement of OHP</a:t>
            </a:r>
          </a:p>
          <a:p>
            <a:r>
              <a:rPr lang="en-CA" altLang="zh-TW" sz="2800" dirty="0" smtClean="0"/>
              <a:t>Has </a:t>
            </a:r>
            <a:r>
              <a:rPr lang="en-CA" altLang="zh-TW" sz="2800" dirty="0" smtClean="0">
                <a:solidFill>
                  <a:srgbClr val="0070C0"/>
                </a:solidFill>
              </a:rPr>
              <a:t>8</a:t>
            </a:r>
            <a:r>
              <a:rPr lang="en-CA" altLang="zh-TW" sz="2800" dirty="0" smtClean="0"/>
              <a:t> discontinuous edges in the layout</a:t>
            </a:r>
            <a:endParaRPr lang="zh-TW" alt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6" descr="сфера вписанная в октаэдр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563" y="27481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 rot="-2700000">
            <a:off x="3899297" y="4577398"/>
            <a:ext cx="1299843" cy="39394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9" name="群組 68"/>
          <p:cNvGrpSpPr/>
          <p:nvPr/>
        </p:nvGrpSpPr>
        <p:grpSpPr>
          <a:xfrm>
            <a:off x="508166" y="5351752"/>
            <a:ext cx="3703794" cy="1245600"/>
            <a:chOff x="364150" y="5033201"/>
            <a:chExt cx="3703794" cy="1245600"/>
          </a:xfrm>
        </p:grpSpPr>
        <p:grpSp>
          <p:nvGrpSpPr>
            <p:cNvPr id="10" name="群組 9"/>
            <p:cNvGrpSpPr/>
            <p:nvPr/>
          </p:nvGrpSpPr>
          <p:grpSpPr>
            <a:xfrm>
              <a:off x="899592" y="5033201"/>
              <a:ext cx="2877693" cy="1245600"/>
              <a:chOff x="4499992" y="2256926"/>
              <a:chExt cx="2877693" cy="1245600"/>
            </a:xfrm>
            <a:solidFill>
              <a:srgbClr val="FFFFFF"/>
            </a:solidFill>
          </p:grpSpPr>
          <p:sp>
            <p:nvSpPr>
              <p:cNvPr id="15" name="等腰三角形 14"/>
              <p:cNvSpPr/>
              <p:nvPr/>
            </p:nvSpPr>
            <p:spPr>
              <a:xfrm>
                <a:off x="4499992" y="22569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1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6657685" y="22569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4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>
                <a:off x="5220032" y="22569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2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5937685" y="22569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3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flipV="1">
                <a:off x="4499992" y="28797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5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flipV="1">
                <a:off x="6657685" y="28797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8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5220032" y="28797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6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flipV="1">
                <a:off x="5937685" y="2879726"/>
                <a:ext cx="720000" cy="622800"/>
              </a:xfrm>
              <a:prstGeom prst="triangle">
                <a:avLst/>
              </a:prstGeom>
              <a:grpFill/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 smtClean="0">
                    <a:solidFill>
                      <a:srgbClr val="002060"/>
                    </a:solidFill>
                  </a:rPr>
                  <a:t>7</a:t>
                </a:r>
                <a:endParaRPr lang="en-US" sz="3600" dirty="0">
                  <a:solidFill>
                    <a:srgbClr val="002060"/>
                  </a:solidFill>
                </a:endParaRPr>
              </a:p>
            </p:txBody>
          </p:sp>
        </p:grpSp>
        <p:cxnSp>
          <p:nvCxnSpPr>
            <p:cNvPr id="23" name="直線接點 22"/>
            <p:cNvCxnSpPr/>
            <p:nvPr/>
          </p:nvCxnSpPr>
          <p:spPr>
            <a:xfrm>
              <a:off x="683568" y="5656000"/>
              <a:ext cx="3384376" cy="1"/>
            </a:xfrm>
            <a:prstGeom prst="line">
              <a:avLst/>
            </a:prstGeom>
            <a:ln w="4445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字方塊 24"/>
            <p:cNvSpPr txBox="1"/>
            <p:nvPr/>
          </p:nvSpPr>
          <p:spPr>
            <a:xfrm>
              <a:off x="364150" y="5332694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Split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45" name="群組 44"/>
          <p:cNvGrpSpPr/>
          <p:nvPr/>
        </p:nvGrpSpPr>
        <p:grpSpPr>
          <a:xfrm>
            <a:off x="5038467" y="3077836"/>
            <a:ext cx="3453717" cy="1245601"/>
            <a:chOff x="5302424" y="3033904"/>
            <a:chExt cx="3453717" cy="1245601"/>
          </a:xfrm>
        </p:grpSpPr>
        <p:sp>
          <p:nvSpPr>
            <p:cNvPr id="27" name="等腰三角形 26"/>
            <p:cNvSpPr/>
            <p:nvPr/>
          </p:nvSpPr>
          <p:spPr>
            <a:xfrm>
              <a:off x="5518448" y="30339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1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7676141" y="30339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4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6238488" y="30339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2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6956141" y="30339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3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5518448" y="36567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DDDDDD"/>
                  </a:solidFill>
                </a:rPr>
                <a:t>5</a:t>
              </a:r>
              <a:endParaRPr lang="en-US" sz="3600" dirty="0">
                <a:solidFill>
                  <a:srgbClr val="DDDDDD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7676141" y="36567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DDDDDD"/>
                  </a:solidFill>
                </a:rPr>
                <a:t>8</a:t>
              </a:r>
              <a:endParaRPr lang="en-US" sz="3600" dirty="0">
                <a:solidFill>
                  <a:srgbClr val="DDDDDD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flipV="1">
              <a:off x="6238488" y="36567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DDDDDD"/>
                  </a:solidFill>
                </a:rPr>
                <a:t>6</a:t>
              </a:r>
              <a:endParaRPr lang="en-US" sz="3600" dirty="0">
                <a:solidFill>
                  <a:srgbClr val="DDDDDD"/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6956141" y="3656705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DDDDDD"/>
                  </a:solidFill>
                </a:rPr>
                <a:t>7</a:t>
              </a:r>
              <a:endParaRPr lang="en-US" sz="3600" dirty="0">
                <a:solidFill>
                  <a:srgbClr val="DDDDDD"/>
                </a:solidFill>
              </a:endParaRPr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5302424" y="3656704"/>
              <a:ext cx="3384376" cy="1"/>
            </a:xfrm>
            <a:prstGeom prst="line">
              <a:avLst/>
            </a:prstGeom>
            <a:ln w="4445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等腰三角形 40"/>
            <p:cNvSpPr/>
            <p:nvPr/>
          </p:nvSpPr>
          <p:spPr>
            <a:xfrm flipV="1">
              <a:off x="5878448" y="3033904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5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8036141" y="3033904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8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598488" y="3033904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6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flipV="1">
              <a:off x="7316141" y="3033904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7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37" name="向下箭號 36"/>
            <p:cNvSpPr/>
            <p:nvPr/>
          </p:nvSpPr>
          <p:spPr>
            <a:xfrm rot="1800000" flipV="1">
              <a:off x="6100200" y="3176972"/>
              <a:ext cx="144017" cy="648072"/>
            </a:xfrm>
            <a:prstGeom prst="downArrow">
              <a:avLst>
                <a:gd name="adj1" fmla="val 50000"/>
                <a:gd name="adj2" fmla="val 13243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向下箭號 37"/>
            <p:cNvSpPr/>
            <p:nvPr/>
          </p:nvSpPr>
          <p:spPr>
            <a:xfrm rot="1800000" flipV="1">
              <a:off x="6837126" y="3176972"/>
              <a:ext cx="144017" cy="648072"/>
            </a:xfrm>
            <a:prstGeom prst="downArrow">
              <a:avLst>
                <a:gd name="adj1" fmla="val 50000"/>
                <a:gd name="adj2" fmla="val 13243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向下箭號 38"/>
            <p:cNvSpPr/>
            <p:nvPr/>
          </p:nvSpPr>
          <p:spPr>
            <a:xfrm rot="1800000" flipV="1">
              <a:off x="7574052" y="3176972"/>
              <a:ext cx="144017" cy="648072"/>
            </a:xfrm>
            <a:prstGeom prst="downArrow">
              <a:avLst>
                <a:gd name="adj1" fmla="val 50000"/>
                <a:gd name="adj2" fmla="val 13243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向下箭號 39"/>
            <p:cNvSpPr/>
            <p:nvPr/>
          </p:nvSpPr>
          <p:spPr>
            <a:xfrm rot="1800000" flipV="1">
              <a:off x="8310977" y="3176972"/>
              <a:ext cx="144017" cy="648072"/>
            </a:xfrm>
            <a:prstGeom prst="downArrow">
              <a:avLst>
                <a:gd name="adj1" fmla="val 50000"/>
                <a:gd name="adj2" fmla="val 13243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群組 67"/>
          <p:cNvGrpSpPr/>
          <p:nvPr/>
        </p:nvGrpSpPr>
        <p:grpSpPr>
          <a:xfrm>
            <a:off x="4788024" y="5599059"/>
            <a:ext cx="3954602" cy="750986"/>
            <a:chOff x="4860012" y="4953615"/>
            <a:chExt cx="3954602" cy="750986"/>
          </a:xfrm>
        </p:grpSpPr>
        <p:sp>
          <p:nvSpPr>
            <p:cNvPr id="47" name="等腰三角形 46"/>
            <p:cNvSpPr/>
            <p:nvPr/>
          </p:nvSpPr>
          <p:spPr>
            <a:xfrm>
              <a:off x="5399650" y="5034462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1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7557343" y="5034462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4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6119690" y="5034462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2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6837343" y="5034462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3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flipV="1">
              <a:off x="5759650" y="5034461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5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flipV="1">
              <a:off x="7917343" y="5034461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8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flipV="1">
              <a:off x="6479690" y="5034461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6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flipV="1">
              <a:off x="7197343" y="5034461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7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flipV="1">
              <a:off x="5042082" y="5035620"/>
              <a:ext cx="720000" cy="622800"/>
            </a:xfrm>
            <a:prstGeom prst="triangle">
              <a:avLst/>
            </a:prstGeom>
            <a:solidFill>
              <a:srgbClr val="FFFFFF"/>
            </a:solidFill>
            <a:ln w="1905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rgbClr val="002060"/>
                  </a:solidFill>
                </a:rPr>
                <a:t>8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860012" y="4984601"/>
              <a:ext cx="539618" cy="7200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8274996" y="4953615"/>
              <a:ext cx="539618" cy="7200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5382860" y="5038448"/>
              <a:ext cx="2880000" cy="622800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Right Arrow 7"/>
          <p:cNvSpPr/>
          <p:nvPr/>
        </p:nvSpPr>
        <p:spPr>
          <a:xfrm rot="5400000">
            <a:off x="2000023" y="4677287"/>
            <a:ext cx="720080" cy="5760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1" name="Right Arrow 7"/>
          <p:cNvSpPr/>
          <p:nvPr/>
        </p:nvSpPr>
        <p:spPr>
          <a:xfrm rot="5400000">
            <a:off x="6405285" y="4653136"/>
            <a:ext cx="720080" cy="5760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文字方塊 71"/>
          <p:cNvSpPr txBox="1"/>
          <p:nvPr/>
        </p:nvSpPr>
        <p:spPr>
          <a:xfrm>
            <a:off x="5253172" y="5229200"/>
            <a:ext cx="903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ROHP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73" name="文字方塊 72"/>
          <p:cNvSpPr txBox="1"/>
          <p:nvPr/>
        </p:nvSpPr>
        <p:spPr>
          <a:xfrm>
            <a:off x="7308881" y="3769440"/>
            <a:ext cx="1215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Translation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ROHP Layout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圖片 29" descr="C:\Users\mtk03581\Desktop\bicyclist_vr_25p_3840x1920_5984x1296x8_cf1_1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01008"/>
            <a:ext cx="7200800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556792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CA" altLang="zh-TW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ROHP: a compact arrangement of OHP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CA" altLang="zh-TW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Has </a:t>
            </a:r>
            <a:r>
              <a:rPr kumimoji="0" lang="en-CA" altLang="zh-TW" sz="28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en-CA" altLang="zh-TW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discontinuous edges in the layout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Layout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289481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Minimize the discontinuous edges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 descr="сфера вписанная в октаэд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86" y="3140968"/>
            <a:ext cx="212372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34" descr="C:\Users\mtk03581\Desktop\圖片3.e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96952"/>
            <a:ext cx="3276872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ight Arrow 6"/>
          <p:cNvSpPr/>
          <p:nvPr/>
        </p:nvSpPr>
        <p:spPr>
          <a:xfrm>
            <a:off x="5724128" y="4005064"/>
            <a:ext cx="720080" cy="5760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ight Arrow 8"/>
          <p:cNvSpPr/>
          <p:nvPr/>
        </p:nvSpPr>
        <p:spPr>
          <a:xfrm>
            <a:off x="2223418" y="4005064"/>
            <a:ext cx="720080" cy="5760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3200" y="2996953"/>
            <a:ext cx="3368650" cy="2592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Layout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" name="圖片 28" descr="C:\Users\mtk03581\Desktop\bicyclist_vr_25p_3840x1920_2992x2592x8_cf11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2"/>
            <a:ext cx="4248000" cy="3679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289481"/>
          </a:xfrm>
        </p:spPr>
        <p:txBody>
          <a:bodyPr/>
          <a:lstStyle/>
          <a:p>
            <a:r>
              <a:rPr lang="en-US" altLang="zh-TW" sz="3000" dirty="0" smtClean="0">
                <a:solidFill>
                  <a:srgbClr val="0070C0"/>
                </a:solidFill>
              </a:rPr>
              <a:t>Minimize the discontinuous </a:t>
            </a:r>
            <a:r>
              <a:rPr lang="en-US" altLang="zh-TW" sz="3000" dirty="0" smtClean="0">
                <a:solidFill>
                  <a:srgbClr val="0070C0"/>
                </a:solidFill>
              </a:rPr>
              <a:t>edges</a:t>
            </a:r>
          </a:p>
          <a:p>
            <a:pPr marL="342900" lvl="1" indent="-342900">
              <a:buClr>
                <a:schemeClr val="accent1"/>
              </a:buClr>
              <a:buFont typeface="Wingdings" charset="2"/>
              <a:buChar char="§"/>
            </a:pPr>
            <a:r>
              <a:rPr lang="en-CA" altLang="zh-TW" dirty="0" smtClean="0"/>
              <a:t>Easier to understand the video content in the layout</a:t>
            </a:r>
          </a:p>
          <a:p>
            <a:endParaRPr lang="zh-TW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altLang="zh-TW" dirty="0" smtClean="0"/>
              <a:t>Test the compression </a:t>
            </a:r>
            <a:r>
              <a:rPr lang="en-CA" altLang="zh-TW" dirty="0" smtClean="0"/>
              <a:t>efficiency among the OHP, ROHP, and proposed </a:t>
            </a:r>
            <a:r>
              <a:rPr lang="en-CA" altLang="zh-TW" dirty="0" smtClean="0"/>
              <a:t>layouts</a:t>
            </a:r>
          </a:p>
          <a:p>
            <a:r>
              <a:rPr lang="en-CA" altLang="zh-TW" dirty="0" smtClean="0"/>
              <a:t>Code base: </a:t>
            </a:r>
            <a:r>
              <a:rPr lang="en-CA" altLang="zh-TW" dirty="0" smtClean="0">
                <a:solidFill>
                  <a:srgbClr val="0070C0"/>
                </a:solidFill>
              </a:rPr>
              <a:t>HM16.12</a:t>
            </a:r>
          </a:p>
          <a:p>
            <a:r>
              <a:rPr lang="en-CA" altLang="zh-TW" dirty="0" smtClean="0"/>
              <a:t>Four cases: </a:t>
            </a:r>
            <a:r>
              <a:rPr lang="en-CA" altLang="zh-TW" dirty="0" smtClean="0"/>
              <a:t>AI, </a:t>
            </a:r>
            <a:r>
              <a:rPr lang="en-CA" altLang="zh-TW" dirty="0" smtClean="0"/>
              <a:t>RA</a:t>
            </a:r>
            <a:r>
              <a:rPr lang="en-CA" altLang="zh-TW" dirty="0" smtClean="0"/>
              <a:t>, </a:t>
            </a:r>
            <a:r>
              <a:rPr lang="en-CA" altLang="zh-TW" dirty="0" smtClean="0"/>
              <a:t>LD-B</a:t>
            </a:r>
            <a:r>
              <a:rPr lang="en-CA" altLang="zh-TW" dirty="0" smtClean="0"/>
              <a:t>, and </a:t>
            </a:r>
            <a:r>
              <a:rPr lang="en-CA" altLang="zh-TW" dirty="0" smtClean="0"/>
              <a:t>LD-P</a:t>
            </a:r>
          </a:p>
          <a:p>
            <a:r>
              <a:rPr lang="en-CA" altLang="zh-TW" dirty="0" smtClean="0"/>
              <a:t>10 </a:t>
            </a:r>
            <a:r>
              <a:rPr lang="en-CA" altLang="zh-TW" dirty="0" smtClean="0"/>
              <a:t>360VR </a:t>
            </a:r>
            <a:r>
              <a:rPr lang="en-CA" altLang="zh-TW" dirty="0" smtClean="0"/>
              <a:t>sequences </a:t>
            </a:r>
            <a:r>
              <a:rPr lang="en-CA" altLang="zh-TW" dirty="0" smtClean="0"/>
              <a:t>provided </a:t>
            </a:r>
            <a:r>
              <a:rPr lang="en-CA" altLang="zh-TW" dirty="0" smtClean="0"/>
              <a:t>by </a:t>
            </a:r>
            <a:r>
              <a:rPr lang="en-CA" altLang="zh-TW" dirty="0" err="1" smtClean="0"/>
              <a:t>GoPro</a:t>
            </a:r>
            <a:r>
              <a:rPr lang="en-CA" altLang="zh-TW" dirty="0" smtClean="0"/>
              <a:t> </a:t>
            </a:r>
            <a:r>
              <a:rPr lang="en-CA" altLang="zh-TW" dirty="0" smtClean="0"/>
              <a:t>and Nokia</a:t>
            </a:r>
          </a:p>
          <a:p>
            <a:r>
              <a:rPr lang="en-CA" altLang="zh-TW" dirty="0" smtClean="0"/>
              <a:t>BD-rate comparison computed in ERP </a:t>
            </a:r>
            <a:r>
              <a:rPr lang="en-CA" altLang="zh-TW" dirty="0" smtClean="0"/>
              <a:t>domain with </a:t>
            </a:r>
            <a:r>
              <a:rPr lang="en-CA" altLang="zh-TW" dirty="0" smtClean="0">
                <a:solidFill>
                  <a:srgbClr val="0070C0"/>
                </a:solidFill>
              </a:rPr>
              <a:t>PSNR</a:t>
            </a:r>
            <a:r>
              <a:rPr lang="en-CA" altLang="zh-TW" dirty="0" smtClean="0"/>
              <a:t> and </a:t>
            </a:r>
            <a:r>
              <a:rPr lang="en-CA" altLang="zh-TW" dirty="0" smtClean="0">
                <a:solidFill>
                  <a:srgbClr val="0070C0"/>
                </a:solidFill>
              </a:rPr>
              <a:t>CPP-PSNR </a:t>
            </a:r>
            <a:r>
              <a:rPr lang="en-CA" altLang="zh-TW" dirty="0" smtClean="0"/>
              <a:t>Metrics</a:t>
            </a:r>
          </a:p>
          <a:p>
            <a:endParaRPr lang="en-CA" altLang="zh-TW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 </a:t>
            </a:r>
            <a:br>
              <a:rPr lang="en-US" altLang="zh-TW" dirty="0" smtClean="0"/>
            </a:br>
            <a:r>
              <a:rPr lang="en-US" dirty="0" smtClean="0"/>
              <a:t>ROHP vs. OHP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PSNR </a:t>
            </a:r>
            <a:r>
              <a:rPr lang="en-US" altLang="zh-TW" dirty="0" smtClean="0"/>
              <a:t>metric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8" y="2708920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-9.91%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4.44%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2.46%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25.92%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19.92%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-7.15%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-1.42%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-3.18%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0.82%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9.38%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8.15%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-9.09%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2.68%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20.96%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16.39%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14.58%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13.17%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GoPro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25.41%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19.35%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-0.77%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0.89%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9.74%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8.40%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-5.17%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10.41%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8.98%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1.12%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20.71%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16.07%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Anchor: OHP layout; Tested: ROHP layout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944</TotalTime>
  <Words>2090</Words>
  <Application>Microsoft Office PowerPoint</Application>
  <PresentationFormat>On-screen Show (4:3)</PresentationFormat>
  <Paragraphs>808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AHG8: An Efficient Compact Layout for Octahedron Format</vt:lpstr>
      <vt:lpstr>Overall Summary</vt:lpstr>
      <vt:lpstr>Octahedron Projection</vt:lpstr>
      <vt:lpstr>ROHP Layout</vt:lpstr>
      <vt:lpstr>ROHP Layout</vt:lpstr>
      <vt:lpstr>Proposed Layout</vt:lpstr>
      <vt:lpstr>Proposed Layout</vt:lpstr>
      <vt:lpstr>Experiments</vt:lpstr>
      <vt:lpstr>Experimental Results  ROHP vs. OHP</vt:lpstr>
      <vt:lpstr>Experimental Results  Proposed Layout vs. OHP</vt:lpstr>
      <vt:lpstr>Experimental Results  Proposed Layout vs. ROHP</vt:lpstr>
      <vt:lpstr>Experimental Results  ROHP vs. OHP</vt:lpstr>
      <vt:lpstr>Experimental Results  Proposed Layout vs. OHP</vt:lpstr>
      <vt:lpstr>Experimental Results  Proposed Layout vs. ROHP</vt:lpstr>
      <vt:lpstr>Slide 15</vt:lpstr>
      <vt:lpstr>Conclusions</vt:lpstr>
      <vt:lpstr>Slide 17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121</cp:revision>
  <dcterms:created xsi:type="dcterms:W3CDTF">2014-03-11T04:25:26Z</dcterms:created>
  <dcterms:modified xsi:type="dcterms:W3CDTF">2016-10-13T12:31:23Z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