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92" r:id="rId1"/>
  </p:sldMasterIdLst>
  <p:notesMasterIdLst>
    <p:notesMasterId r:id="rId7"/>
  </p:notesMasterIdLst>
  <p:handoutMasterIdLst>
    <p:handoutMasterId r:id="rId8"/>
  </p:handoutMasterIdLst>
  <p:sldIdLst>
    <p:sldId id="366" r:id="rId2"/>
    <p:sldId id="409" r:id="rId3"/>
    <p:sldId id="419" r:id="rId4"/>
    <p:sldId id="420" r:id="rId5"/>
    <p:sldId id="421" r:id="rId6"/>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56" autoAdjust="0"/>
    <p:restoredTop sz="87057" autoAdjust="0"/>
  </p:normalViewPr>
  <p:slideViewPr>
    <p:cSldViewPr snapToGrid="0" snapToObjects="1">
      <p:cViewPr varScale="1">
        <p:scale>
          <a:sx n="80" d="100"/>
          <a:sy n="80" d="100"/>
        </p:scale>
        <p:origin x="1392" y="90"/>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10/17/2016</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8A2613-ABFE-468A-A021-82F251360FB0}" type="slidenum">
              <a:rPr lang="en-US" smtClean="0"/>
              <a:pPr/>
              <a:t>2</a:t>
            </a:fld>
            <a:endParaRPr lang="en-US" dirty="0"/>
          </a:p>
        </p:txBody>
      </p:sp>
    </p:spTree>
    <p:extLst>
      <p:ext uri="{BB962C8B-B14F-4D97-AF65-F5344CB8AC3E}">
        <p14:creationId xmlns:p14="http://schemas.microsoft.com/office/powerpoint/2010/main" val="3077444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10/17/2016</a:t>
            </a:fld>
            <a:endParaRPr lang="en-US" sz="1000" kern="1200" dirty="0" smtClean="0">
              <a:solidFill>
                <a:schemeClr val="bg1">
                  <a:lumMod val="75000"/>
                </a:schemeClr>
              </a:solidFill>
              <a:latin typeface="+mn-lt"/>
              <a:ea typeface="+mn-ea"/>
              <a:cs typeface="+mn-cs"/>
            </a:endParaRP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10/17/2016</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2057851"/>
            <a:ext cx="8306892" cy="710194"/>
          </a:xfrm>
        </p:spPr>
        <p:txBody>
          <a:bodyPr/>
          <a:lstStyle/>
          <a:p>
            <a:r>
              <a:rPr lang="en-US" dirty="0" smtClean="0"/>
              <a:t>Multi-Type-Tree</a:t>
            </a:r>
            <a:endParaRPr lang="en-US" dirty="0">
              <a:latin typeface="+mj-lt"/>
            </a:endParaRPr>
          </a:p>
        </p:txBody>
      </p:sp>
      <p:sp>
        <p:nvSpPr>
          <p:cNvPr id="8" name="Subtitle 7"/>
          <p:cNvSpPr>
            <a:spLocks noGrp="1"/>
          </p:cNvSpPr>
          <p:nvPr>
            <p:ph type="subTitle" idx="1"/>
          </p:nvPr>
        </p:nvSpPr>
        <p:spPr>
          <a:xfrm>
            <a:off x="198934" y="484241"/>
            <a:ext cx="5954528" cy="429348"/>
          </a:xfrm>
        </p:spPr>
        <p:txBody>
          <a:bodyPr/>
          <a:lstStyle/>
          <a:p>
            <a:r>
              <a:rPr lang="en-CA" dirty="0" smtClean="0"/>
              <a:t>JVET-D0117</a:t>
            </a:r>
            <a:endParaRPr lang="en-US" dirty="0"/>
          </a:p>
        </p:txBody>
      </p:sp>
      <p:sp>
        <p:nvSpPr>
          <p:cNvPr id="2" name="Rectangle 1"/>
          <p:cNvSpPr/>
          <p:nvPr/>
        </p:nvSpPr>
        <p:spPr>
          <a:xfrm>
            <a:off x="2646856" y="4113312"/>
            <a:ext cx="4862897" cy="567848"/>
          </a:xfrm>
          <a:prstGeom prst="rect">
            <a:avLst/>
          </a:prstGeom>
        </p:spPr>
        <p:txBody>
          <a:bodyPr vert="horz" wrap="square" lIns="68580" tIns="34290" rIns="68580" bIns="34290" rtlCol="0">
            <a:spAutoFit/>
          </a:bodyPr>
          <a:lstStyle/>
          <a:p>
            <a:pPr>
              <a:lnSpc>
                <a:spcPct val="90000"/>
              </a:lnSpc>
              <a:spcBef>
                <a:spcPct val="0"/>
              </a:spcBef>
            </a:pPr>
            <a:r>
              <a:rPr lang="en-CA" sz="1800" dirty="0" smtClean="0">
                <a:solidFill>
                  <a:srgbClr val="FFFFFF"/>
                </a:solidFill>
                <a:latin typeface="Qualcomm Office Regular" pitchFamily="34" charset="0"/>
                <a:ea typeface="+mj-ea"/>
                <a:cs typeface="Arial" pitchFamily="34" charset="0"/>
              </a:rPr>
              <a:t>X. </a:t>
            </a:r>
            <a:r>
              <a:rPr lang="en-CA" sz="1800" dirty="0">
                <a:solidFill>
                  <a:srgbClr val="FFFFFF"/>
                </a:solidFill>
                <a:latin typeface="Qualcomm Office Regular" pitchFamily="34" charset="0"/>
                <a:ea typeface="+mj-ea"/>
                <a:cs typeface="Arial" pitchFamily="34" charset="0"/>
              </a:rPr>
              <a:t>Li, </a:t>
            </a:r>
            <a:r>
              <a:rPr lang="en-CA" sz="1800" dirty="0" smtClean="0">
                <a:solidFill>
                  <a:srgbClr val="FFFFFF"/>
                </a:solidFill>
                <a:latin typeface="Qualcomm Office Regular" pitchFamily="34" charset="0"/>
                <a:ea typeface="+mj-ea"/>
                <a:cs typeface="Arial" pitchFamily="34" charset="0"/>
              </a:rPr>
              <a:t>H.-C. </a:t>
            </a:r>
            <a:r>
              <a:rPr lang="en-CA" sz="1800" dirty="0">
                <a:solidFill>
                  <a:srgbClr val="FFFFFF"/>
                </a:solidFill>
                <a:latin typeface="Qualcomm Office Regular" pitchFamily="34" charset="0"/>
                <a:ea typeface="+mj-ea"/>
                <a:cs typeface="Arial" pitchFamily="34" charset="0"/>
              </a:rPr>
              <a:t>Chuang, </a:t>
            </a:r>
            <a:r>
              <a:rPr lang="en-CA" sz="1800" dirty="0" smtClean="0">
                <a:solidFill>
                  <a:srgbClr val="FFFFFF"/>
                </a:solidFill>
                <a:latin typeface="Qualcomm Office Regular" pitchFamily="34" charset="0"/>
                <a:ea typeface="+mj-ea"/>
                <a:cs typeface="Arial" pitchFamily="34" charset="0"/>
              </a:rPr>
              <a:t>J. </a:t>
            </a:r>
            <a:r>
              <a:rPr lang="en-CA" sz="1800" dirty="0">
                <a:solidFill>
                  <a:srgbClr val="FFFFFF"/>
                </a:solidFill>
                <a:latin typeface="Qualcomm Office Regular" pitchFamily="34" charset="0"/>
                <a:ea typeface="+mj-ea"/>
                <a:cs typeface="Arial" pitchFamily="34" charset="0"/>
              </a:rPr>
              <a:t>Chen, </a:t>
            </a:r>
            <a:r>
              <a:rPr lang="en-CA" sz="1800" dirty="0" smtClean="0">
                <a:solidFill>
                  <a:srgbClr val="FFFFFF"/>
                </a:solidFill>
                <a:latin typeface="Qualcomm Office Regular" pitchFamily="34" charset="0"/>
                <a:ea typeface="+mj-ea"/>
                <a:cs typeface="Arial" pitchFamily="34" charset="0"/>
              </a:rPr>
              <a:t>M. </a:t>
            </a:r>
            <a:r>
              <a:rPr lang="en-CA" sz="1800" dirty="0">
                <a:solidFill>
                  <a:srgbClr val="FFFFFF"/>
                </a:solidFill>
                <a:latin typeface="Qualcomm Office Regular" pitchFamily="34" charset="0"/>
                <a:ea typeface="+mj-ea"/>
                <a:cs typeface="Arial" pitchFamily="34" charset="0"/>
              </a:rPr>
              <a:t>Karczewicz, </a:t>
            </a:r>
            <a:r>
              <a:rPr lang="en-CA" sz="1800" dirty="0" smtClean="0">
                <a:solidFill>
                  <a:srgbClr val="FFFFFF"/>
                </a:solidFill>
                <a:latin typeface="Qualcomm Office Regular" pitchFamily="34" charset="0"/>
                <a:ea typeface="+mj-ea"/>
                <a:cs typeface="Arial" pitchFamily="34" charset="0"/>
              </a:rPr>
              <a:t>L. </a:t>
            </a:r>
            <a:r>
              <a:rPr lang="en-CA" sz="1800" dirty="0">
                <a:solidFill>
                  <a:srgbClr val="FFFFFF"/>
                </a:solidFill>
                <a:latin typeface="Qualcomm Office Regular" pitchFamily="34" charset="0"/>
                <a:ea typeface="+mj-ea"/>
                <a:cs typeface="Arial" pitchFamily="34" charset="0"/>
              </a:rPr>
              <a:t>Zhang, </a:t>
            </a:r>
            <a:r>
              <a:rPr lang="en-CA" sz="1800" dirty="0" smtClean="0">
                <a:solidFill>
                  <a:srgbClr val="FFFFFF"/>
                </a:solidFill>
                <a:latin typeface="Qualcomm Office Regular" pitchFamily="34" charset="0"/>
                <a:ea typeface="+mj-ea"/>
                <a:cs typeface="Arial" pitchFamily="34" charset="0"/>
              </a:rPr>
              <a:t>X. </a:t>
            </a:r>
            <a:r>
              <a:rPr lang="en-CA" sz="1800" dirty="0">
                <a:solidFill>
                  <a:srgbClr val="FFFFFF"/>
                </a:solidFill>
                <a:latin typeface="Qualcomm Office Regular" pitchFamily="34" charset="0"/>
                <a:ea typeface="+mj-ea"/>
                <a:cs typeface="Arial" pitchFamily="34" charset="0"/>
              </a:rPr>
              <a:t>Zhao, </a:t>
            </a:r>
            <a:r>
              <a:rPr lang="en-CA" sz="1800" dirty="0" smtClean="0">
                <a:solidFill>
                  <a:srgbClr val="FFFFFF"/>
                </a:solidFill>
                <a:latin typeface="Qualcomm Office Regular" pitchFamily="34" charset="0"/>
                <a:ea typeface="+mj-ea"/>
                <a:cs typeface="Arial" pitchFamily="34" charset="0"/>
              </a:rPr>
              <a:t>A. </a:t>
            </a:r>
            <a:r>
              <a:rPr lang="en-CA" sz="1800" dirty="0">
                <a:solidFill>
                  <a:srgbClr val="FFFFFF"/>
                </a:solidFill>
                <a:latin typeface="Qualcomm Office Regular" pitchFamily="34" charset="0"/>
                <a:ea typeface="+mj-ea"/>
                <a:cs typeface="Arial" pitchFamily="34" charset="0"/>
              </a:rPr>
              <a:t>Said</a:t>
            </a:r>
            <a:endParaRPr lang="en-US" sz="1800" dirty="0">
              <a:solidFill>
                <a:srgbClr val="FFFFFF"/>
              </a:solidFill>
              <a:latin typeface="Qualcomm Office Regular" pitchFamily="34" charset="0"/>
              <a:ea typeface="+mj-ea"/>
              <a:cs typeface="Arial" pitchFamily="34" charset="0"/>
            </a:endParaRP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mtClean="0"/>
              <a:t>Region Tree (RT) </a:t>
            </a:r>
          </a:p>
          <a:p>
            <a:pPr lvl="1"/>
            <a:r>
              <a:rPr lang="en-CA" smtClean="0"/>
              <a:t>Quad-tree</a:t>
            </a:r>
          </a:p>
          <a:p>
            <a:r>
              <a:rPr lang="en-CA" smtClean="0"/>
              <a:t>Prediction Tree (PT)</a:t>
            </a:r>
          </a:p>
          <a:p>
            <a:pPr lvl="1"/>
            <a:r>
              <a:rPr lang="en-CA" smtClean="0"/>
              <a:t>Vertical/horizontal binary tree (BT): W/H = ½ or 2 </a:t>
            </a:r>
          </a:p>
          <a:p>
            <a:pPr lvl="1"/>
            <a:r>
              <a:rPr lang="en-CA" smtClean="0"/>
              <a:t>Vertical/horizontal triple tree (TT): W/H = ¼, ½, 2, or 4</a:t>
            </a:r>
          </a:p>
          <a:p>
            <a:pPr lvl="1"/>
            <a:endParaRPr lang="en-CA" smtClean="0"/>
          </a:p>
          <a:p>
            <a:pPr lvl="1"/>
            <a:endParaRPr lang="en-CA" smtClean="0"/>
          </a:p>
          <a:p>
            <a:pPr lvl="1"/>
            <a:endParaRPr lang="en-CA" smtClean="0"/>
          </a:p>
          <a:p>
            <a:r>
              <a:rPr lang="en-US" smtClean="0"/>
              <a:t>A CTU is partitioned with RT (quad-tree). </a:t>
            </a:r>
            <a:r>
              <a:rPr lang="en-CA" smtClean="0"/>
              <a:t>A RT leaf may be further split with PT (binary tree or triple tree). A PT leaf may also be further split with PT until max PT depth is reached. A PT leaf is the basic coding unit (CU) which cannot be further split.</a:t>
            </a:r>
            <a:endParaRPr lang="en-US" smtClean="0"/>
          </a:p>
          <a:p>
            <a:pPr lvl="1"/>
            <a:endParaRPr lang="en-CA" dirty="0" smtClean="0"/>
          </a:p>
        </p:txBody>
      </p:sp>
      <p:sp>
        <p:nvSpPr>
          <p:cNvPr id="3" name="Title 2"/>
          <p:cNvSpPr>
            <a:spLocks noGrp="1"/>
          </p:cNvSpPr>
          <p:nvPr>
            <p:ph type="title"/>
          </p:nvPr>
        </p:nvSpPr>
        <p:spPr/>
        <p:txBody>
          <a:bodyPr/>
          <a:lstStyle/>
          <a:p>
            <a:r>
              <a:rPr lang="en-US" smtClean="0"/>
              <a:t>Multi-Type-Tree</a:t>
            </a:r>
            <a:endParaRPr lang="en-US" dirty="0"/>
          </a:p>
        </p:txBody>
      </p:sp>
      <p:sp>
        <p:nvSpPr>
          <p:cNvPr id="4" name="Text Placeholder 3"/>
          <p:cNvSpPr>
            <a:spLocks noGrp="1"/>
          </p:cNvSpPr>
          <p:nvPr>
            <p:ph type="body" idx="13"/>
          </p:nvPr>
        </p:nvSpPr>
        <p:spPr/>
        <p:txBody>
          <a:bodyPr/>
          <a:lstStyle/>
          <a:p>
            <a:r>
              <a:rPr lang="en-US" smtClean="0"/>
              <a:t>Two-Level Tree Structure – RT and PT</a:t>
            </a:r>
            <a:endParaRPr lang="en-US"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592634948"/>
              </p:ext>
            </p:extLst>
          </p:nvPr>
        </p:nvGraphicFramePr>
        <p:xfrm>
          <a:off x="1925053" y="3874163"/>
          <a:ext cx="5487497" cy="1046748"/>
        </p:xfrm>
        <a:graphic>
          <a:graphicData uri="http://schemas.openxmlformats.org/presentationml/2006/ole">
            <mc:AlternateContent xmlns:mc="http://schemas.openxmlformats.org/markup-compatibility/2006">
              <mc:Choice xmlns:v="urn:schemas-microsoft-com:vml" Requires="v">
                <p:oleObj spid="_x0000_s1038" r:id="rId4" imgW="4957382" imgH="936063" progId="Visio.Drawing.11">
                  <p:embed/>
                </p:oleObj>
              </mc:Choice>
              <mc:Fallback>
                <p:oleObj r:id="rId4" imgW="4957382" imgH="936063"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5053" y="3874163"/>
                        <a:ext cx="5487497" cy="1046748"/>
                      </a:xfrm>
                      <a:prstGeom prst="rect">
                        <a:avLst/>
                      </a:prstGeom>
                      <a:noFill/>
                    </p:spPr>
                  </p:pic>
                </p:oleObj>
              </mc:Fallback>
            </mc:AlternateContent>
          </a:graphicData>
        </a:graphic>
      </p:graphicFrame>
    </p:spTree>
    <p:extLst>
      <p:ext uri="{BB962C8B-B14F-4D97-AF65-F5344CB8AC3E}">
        <p14:creationId xmlns:p14="http://schemas.microsoft.com/office/powerpoint/2010/main" val="36129109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Signaling of MTT</a:t>
            </a:r>
            <a:endParaRPr lang="en-US" dirty="0"/>
          </a:p>
        </p:txBody>
      </p:sp>
      <p:sp>
        <p:nvSpPr>
          <p:cNvPr id="4" name="Text Placeholder 3"/>
          <p:cNvSpPr>
            <a:spLocks noGrp="1"/>
          </p:cNvSpPr>
          <p:nvPr>
            <p:ph type="body" idx="13"/>
          </p:nvPr>
        </p:nvSpPr>
        <p:spPr/>
        <p:txBody>
          <a:bodyPr/>
          <a:lstStyle/>
          <a:p>
            <a:endParaRPr lang="en-US"/>
          </a:p>
        </p:txBody>
      </p:sp>
      <p:sp>
        <p:nvSpPr>
          <p:cNvPr id="7" name="Rectangle 4"/>
          <p:cNvSpPr>
            <a:spLocks noChangeArrowheads="1"/>
          </p:cNvSpPr>
          <p:nvPr/>
        </p:nvSpPr>
        <p:spPr bwMode="auto">
          <a:xfrm>
            <a:off x="962526" y="22566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4017674157"/>
              </p:ext>
            </p:extLst>
          </p:nvPr>
        </p:nvGraphicFramePr>
        <p:xfrm>
          <a:off x="747177" y="1390370"/>
          <a:ext cx="7357883" cy="5151914"/>
        </p:xfrm>
        <a:graphic>
          <a:graphicData uri="http://schemas.openxmlformats.org/presentationml/2006/ole">
            <mc:AlternateContent xmlns:mc="http://schemas.openxmlformats.org/markup-compatibility/2006">
              <mc:Choice xmlns:v="urn:schemas-microsoft-com:vml" Requires="v">
                <p:oleObj spid="_x0000_s2062" r:id="rId3" imgW="5018098" imgH="3516385" progId="Visio.Drawing.11">
                  <p:embed/>
                </p:oleObj>
              </mc:Choice>
              <mc:Fallback>
                <p:oleObj r:id="rId3" imgW="5018098" imgH="3516385"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177" y="1390370"/>
                        <a:ext cx="7357883" cy="5151914"/>
                      </a:xfrm>
                      <a:prstGeom prst="rect">
                        <a:avLst/>
                      </a:prstGeom>
                      <a:noFill/>
                    </p:spPr>
                  </p:pic>
                </p:oleObj>
              </mc:Fallback>
            </mc:AlternateContent>
          </a:graphicData>
        </a:graphic>
      </p:graphicFrame>
    </p:spTree>
    <p:extLst>
      <p:ext uri="{BB962C8B-B14F-4D97-AF65-F5344CB8AC3E}">
        <p14:creationId xmlns:p14="http://schemas.microsoft.com/office/powerpoint/2010/main" val="4574474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3799502"/>
          </a:xfrm>
        </p:spPr>
        <p:txBody>
          <a:bodyPr/>
          <a:lstStyle/>
          <a:p>
            <a:pPr lvl="0" hangingPunct="0"/>
            <a:r>
              <a:rPr lang="en-US" dirty="0"/>
              <a:t>Complement to quad-tree and binary-tree partitioning: triple-tree partitioning is able to capture objects which locate in block center while quad-tree and binary-tree are always splitting along block center.</a:t>
            </a:r>
          </a:p>
          <a:p>
            <a:pPr lvl="0" hangingPunct="0"/>
            <a:r>
              <a:rPr lang="en-US" dirty="0"/>
              <a:t>In some cases, the triple-tree partitioning provides capability to faster localize small objects along block boundaries, by allowing one-quarter partitioning vertically or horizontally.</a:t>
            </a:r>
          </a:p>
          <a:p>
            <a:pPr lvl="0" hangingPunct="0"/>
            <a:r>
              <a:rPr lang="en-US" dirty="0"/>
              <a:t>The width and height of the partitions of the proposed triple trees are always power of 2 so that no additional transforms are needed.</a:t>
            </a:r>
          </a:p>
          <a:p>
            <a:endParaRPr lang="en-US" dirty="0"/>
          </a:p>
        </p:txBody>
      </p:sp>
      <p:sp>
        <p:nvSpPr>
          <p:cNvPr id="3" name="Title 2"/>
          <p:cNvSpPr>
            <a:spLocks noGrp="1"/>
          </p:cNvSpPr>
          <p:nvPr>
            <p:ph type="title"/>
          </p:nvPr>
        </p:nvSpPr>
        <p:spPr/>
        <p:txBody>
          <a:bodyPr/>
          <a:lstStyle/>
          <a:p>
            <a:r>
              <a:rPr lang="en-US" dirty="0" smtClean="0"/>
              <a:t>Benefits of Triple Tree</a:t>
            </a:r>
            <a:endParaRPr lang="en-US" dirty="0"/>
          </a:p>
        </p:txBody>
      </p:sp>
      <p:sp>
        <p:nvSpPr>
          <p:cNvPr id="4" name="Text Placeholder 3"/>
          <p:cNvSpPr>
            <a:spLocks noGrp="1"/>
          </p:cNvSpPr>
          <p:nvPr>
            <p:ph type="body" idx="13"/>
          </p:nvPr>
        </p:nvSpPr>
        <p:spPr/>
        <p:txBody>
          <a:bodyPr/>
          <a:lstStyle/>
          <a:p>
            <a:endParaRPr lang="en-US"/>
          </a:p>
        </p:txBody>
      </p:sp>
    </p:spTree>
    <p:extLst>
      <p:ext uri="{BB962C8B-B14F-4D97-AF65-F5344CB8AC3E}">
        <p14:creationId xmlns:p14="http://schemas.microsoft.com/office/powerpoint/2010/main" val="21648151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3817968"/>
          </a:xfrm>
        </p:spPr>
        <p:txBody>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pPr lvl="1"/>
            <a:r>
              <a:rPr lang="en-US" dirty="0" smtClean="0"/>
              <a:t>Note that the runtime for class A1 is not reliable</a:t>
            </a:r>
            <a:endParaRPr lang="en-US" dirty="0"/>
          </a:p>
        </p:txBody>
      </p:sp>
      <p:sp>
        <p:nvSpPr>
          <p:cNvPr id="3" name="Title 2"/>
          <p:cNvSpPr>
            <a:spLocks noGrp="1"/>
          </p:cNvSpPr>
          <p:nvPr>
            <p:ph type="title"/>
          </p:nvPr>
        </p:nvSpPr>
        <p:spPr/>
        <p:txBody>
          <a:bodyPr/>
          <a:lstStyle/>
          <a:p>
            <a:r>
              <a:rPr lang="en-US" dirty="0" smtClean="0"/>
              <a:t>Simulation Results</a:t>
            </a:r>
            <a:endParaRPr lang="en-US" dirty="0"/>
          </a:p>
        </p:txBody>
      </p:sp>
      <p:sp>
        <p:nvSpPr>
          <p:cNvPr id="4" name="Text Placeholder 3"/>
          <p:cNvSpPr>
            <a:spLocks noGrp="1"/>
          </p:cNvSpPr>
          <p:nvPr>
            <p:ph type="body" idx="13"/>
          </p:nvPr>
        </p:nvSpPr>
        <p:spPr/>
        <p:txBody>
          <a:bodyPr/>
          <a:lstStyle/>
          <a:p>
            <a:r>
              <a:rPr lang="en-US" dirty="0" smtClean="0"/>
              <a:t>Random Access</a:t>
            </a:r>
            <a:endParaRPr lang="en-US" dirty="0"/>
          </a:p>
        </p:txBody>
      </p:sp>
      <p:pic>
        <p:nvPicPr>
          <p:cNvPr id="8" name="Picture 7"/>
          <p:cNvPicPr>
            <a:picLocks noChangeAspect="1"/>
          </p:cNvPicPr>
          <p:nvPr/>
        </p:nvPicPr>
        <p:blipFill>
          <a:blip r:embed="rId2"/>
          <a:stretch>
            <a:fillRect/>
          </a:stretch>
        </p:blipFill>
        <p:spPr>
          <a:xfrm>
            <a:off x="217403" y="2129589"/>
            <a:ext cx="8552634" cy="2851485"/>
          </a:xfrm>
          <a:prstGeom prst="rect">
            <a:avLst/>
          </a:prstGeom>
        </p:spPr>
      </p:pic>
    </p:spTree>
    <p:extLst>
      <p:ext uri="{BB962C8B-B14F-4D97-AF65-F5344CB8AC3E}">
        <p14:creationId xmlns:p14="http://schemas.microsoft.com/office/powerpoint/2010/main" val="577171688"/>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13313</TotalTime>
  <Words>237</Words>
  <Application>Microsoft Office PowerPoint</Application>
  <PresentationFormat>On-screen Show (4:3)</PresentationFormat>
  <Paragraphs>31</Paragraphs>
  <Slides>5</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3" baseType="lpstr">
      <vt:lpstr>Calibre Regular</vt:lpstr>
      <vt:lpstr>Qualcomm Regular</vt:lpstr>
      <vt:lpstr>Arial</vt:lpstr>
      <vt:lpstr>Courier New</vt:lpstr>
      <vt:lpstr>Qualcomm Office Bold</vt:lpstr>
      <vt:lpstr>Qualcomm Office Regular</vt:lpstr>
      <vt:lpstr>Blank</vt:lpstr>
      <vt:lpstr>Visio.Drawing.11</vt:lpstr>
      <vt:lpstr>Multi-Type-Tree</vt:lpstr>
      <vt:lpstr>Multi-Type-Tree</vt:lpstr>
      <vt:lpstr>Signaling of MTT</vt:lpstr>
      <vt:lpstr>Benefits of Triple Tree</vt:lpstr>
      <vt:lpstr>Simulation Results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Li, Xiang</cp:lastModifiedBy>
  <cp:revision>85</cp:revision>
  <dcterms:created xsi:type="dcterms:W3CDTF">2014-06-16T15:47:53Z</dcterms:created>
  <dcterms:modified xsi:type="dcterms:W3CDTF">2016-10-17T10:30:47Z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-639521647</vt:i4>
  </property>
  <property fmtid="{D5CDD505-2E9C-101B-9397-08002B2CF9AE}" pid="3" name="_NewReviewCycle">
    <vt:lpwstr/>
  </property>
  <property fmtid="{D5CDD505-2E9C-101B-9397-08002B2CF9AE}" pid="4" name="_EmailSubject">
    <vt:lpwstr>ppt template</vt:lpwstr>
  </property>
  <property fmtid="{D5CDD505-2E9C-101B-9397-08002B2CF9AE}" pid="5" name="_AuthorEmail">
    <vt:lpwstr>cjianle@qti.qualcomm.com</vt:lpwstr>
  </property>
  <property fmtid="{D5CDD505-2E9C-101B-9397-08002B2CF9AE}" pid="6" name="_AuthorEmailDisplayName">
    <vt:lpwstr>Chen, Jianle</vt:lpwstr>
  </property>
</Properties>
</file>