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11"/>
  </p:notesMasterIdLst>
  <p:handoutMasterIdLst>
    <p:handoutMasterId r:id="rId12"/>
  </p:handoutMasterIdLst>
  <p:sldIdLst>
    <p:sldId id="366" r:id="rId2"/>
    <p:sldId id="409" r:id="rId3"/>
    <p:sldId id="410" r:id="rId4"/>
    <p:sldId id="411" r:id="rId5"/>
    <p:sldId id="416" r:id="rId6"/>
    <p:sldId id="417" r:id="rId7"/>
    <p:sldId id="418" r:id="rId8"/>
    <p:sldId id="419" r:id="rId9"/>
    <p:sldId id="420" r:id="rId10"/>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81" autoAdjust="0"/>
    <p:restoredTop sz="89115" autoAdjust="0"/>
  </p:normalViewPr>
  <p:slideViewPr>
    <p:cSldViewPr snapToGrid="0" snapToObjects="1">
      <p:cViewPr varScale="1">
        <p:scale>
          <a:sx n="82" d="100"/>
          <a:sy n="82" d="100"/>
        </p:scale>
        <p:origin x="1866" y="90"/>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10/17/2016</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4</a:t>
            </a:fld>
            <a:endParaRPr lang="en-US" dirty="0"/>
          </a:p>
        </p:txBody>
      </p:sp>
    </p:spTree>
    <p:extLst>
      <p:ext uri="{BB962C8B-B14F-4D97-AF65-F5344CB8AC3E}">
        <p14:creationId xmlns:p14="http://schemas.microsoft.com/office/powerpoint/2010/main" val="2727684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10/17/2016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10/17/2016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oleObject" Target="../embeddings/oleObject1.bin"/><Relationship Id="rId7"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 Id="rId9"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8.e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7.wmf"/><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10.wmf"/><Relationship Id="rId5" Type="http://schemas.openxmlformats.org/officeDocument/2006/relationships/oleObject" Target="../embeddings/oleObject7.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image" Target="../media/image13.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1416907"/>
            <a:ext cx="8306892" cy="1992084"/>
          </a:xfrm>
        </p:spPr>
        <p:txBody>
          <a:bodyPr/>
          <a:lstStyle/>
          <a:p>
            <a:r>
              <a:rPr lang="en-CA" b="1" dirty="0"/>
              <a:t>Enhanced Cross-component Linear Model Intra-prediction</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a:t>JVET-D0110</a:t>
            </a:r>
            <a:endParaRPr lang="en-US" dirty="0"/>
          </a:p>
        </p:txBody>
      </p:sp>
      <p:sp>
        <p:nvSpPr>
          <p:cNvPr id="2" name="Rectangle 1"/>
          <p:cNvSpPr/>
          <p:nvPr/>
        </p:nvSpPr>
        <p:spPr>
          <a:xfrm>
            <a:off x="2646857" y="4113312"/>
            <a:ext cx="4735017" cy="318549"/>
          </a:xfrm>
          <a:prstGeom prst="rect">
            <a:avLst/>
          </a:prstGeom>
        </p:spPr>
        <p:txBody>
          <a:bodyPr vert="horz" wrap="square" lIns="68580" tIns="34290" rIns="68580" bIns="34290" rtlCol="0">
            <a:spAutoFit/>
          </a:bodyPr>
          <a:lstStyle/>
          <a:p>
            <a:pPr>
              <a:lnSpc>
                <a:spcPct val="90000"/>
              </a:lnSpc>
              <a:spcBef>
                <a:spcPct val="0"/>
              </a:spcBef>
            </a:pPr>
            <a:r>
              <a:rPr lang="en-CA" sz="1800" dirty="0">
                <a:solidFill>
                  <a:srgbClr val="FFFFFF"/>
                </a:solidFill>
                <a:latin typeface="Qualcomm Office Regular" pitchFamily="34" charset="0"/>
                <a:ea typeface="+mj-ea"/>
                <a:cs typeface="Arial" pitchFamily="34" charset="0"/>
              </a:rPr>
              <a:t>Kai Zhang, </a:t>
            </a:r>
            <a:r>
              <a:rPr lang="en-CA" sz="1800" u="sng" dirty="0">
                <a:solidFill>
                  <a:srgbClr val="FFFFFF"/>
                </a:solidFill>
                <a:latin typeface="Qualcomm Office Regular" pitchFamily="34" charset="0"/>
                <a:ea typeface="+mj-ea"/>
                <a:cs typeface="Arial" pitchFamily="34" charset="0"/>
              </a:rPr>
              <a:t>Jianle Chen</a:t>
            </a:r>
            <a:r>
              <a:rPr lang="en-CA" sz="1800" dirty="0">
                <a:solidFill>
                  <a:srgbClr val="FFFFFF"/>
                </a:solidFill>
                <a:latin typeface="Qualcomm Office Regular" pitchFamily="34" charset="0"/>
                <a:ea typeface="+mj-ea"/>
                <a:cs typeface="Arial" pitchFamily="34" charset="0"/>
              </a:rPr>
              <a:t>, Li Zhang, Marta Karczewicz</a:t>
            </a:r>
            <a:endParaRPr lang="en-US" sz="18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3125471"/>
          </a:xfrm>
        </p:spPr>
        <p:txBody>
          <a:bodyPr/>
          <a:lstStyle/>
          <a:p>
            <a:r>
              <a:rPr lang="en-CA" dirty="0"/>
              <a:t>Cross-component </a:t>
            </a:r>
            <a:r>
              <a:rPr lang="en-US" dirty="0"/>
              <a:t>Linear Model (CCLM) </a:t>
            </a:r>
            <a:r>
              <a:rPr lang="en-US" dirty="0" err="1"/>
              <a:t>chroma</a:t>
            </a:r>
            <a:r>
              <a:rPr lang="en-US" dirty="0"/>
              <a:t> intra prediction has been adopted in JEM </a:t>
            </a:r>
            <a:endParaRPr lang="en-US" dirty="0" smtClean="0"/>
          </a:p>
          <a:p>
            <a:pPr lvl="1"/>
            <a:r>
              <a:rPr lang="en-US" dirty="0" smtClean="0"/>
              <a:t>Explores </a:t>
            </a:r>
            <a:r>
              <a:rPr lang="en-US" dirty="0"/>
              <a:t>the neighboring reconstructed pixels by utilizing the linear regression approach to derive parameters of the linear </a:t>
            </a:r>
            <a:r>
              <a:rPr lang="en-US" dirty="0" smtClean="0"/>
              <a:t>model</a:t>
            </a:r>
          </a:p>
          <a:p>
            <a:pPr lvl="1"/>
            <a:endParaRPr lang="en-US" dirty="0"/>
          </a:p>
          <a:p>
            <a:pPr lvl="1"/>
            <a:r>
              <a:rPr lang="en-US" dirty="0"/>
              <a:t>For 4:2:0 color format, reconstructed </a:t>
            </a:r>
            <a:r>
              <a:rPr lang="en-US" dirty="0" err="1"/>
              <a:t>luma</a:t>
            </a:r>
            <a:r>
              <a:rPr lang="en-US" dirty="0"/>
              <a:t> is </a:t>
            </a:r>
            <a:r>
              <a:rPr lang="en-US" dirty="0" err="1"/>
              <a:t>downsampled</a:t>
            </a:r>
            <a:r>
              <a:rPr lang="en-US" dirty="0"/>
              <a:t> to match size and phase of </a:t>
            </a:r>
            <a:r>
              <a:rPr lang="en-US" dirty="0" err="1"/>
              <a:t>chroma</a:t>
            </a:r>
            <a:r>
              <a:rPr lang="en-US" dirty="0"/>
              <a:t> </a:t>
            </a:r>
            <a:r>
              <a:rPr lang="en-US" dirty="0" smtClean="0"/>
              <a:t>signal</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Introduction</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611819584"/>
              </p:ext>
            </p:extLst>
          </p:nvPr>
        </p:nvGraphicFramePr>
        <p:xfrm>
          <a:off x="2228029" y="3341083"/>
          <a:ext cx="2591012" cy="306992"/>
        </p:xfrm>
        <a:graphic>
          <a:graphicData uri="http://schemas.openxmlformats.org/presentationml/2006/ole">
            <mc:AlternateContent xmlns:mc="http://schemas.openxmlformats.org/markup-compatibility/2006">
              <mc:Choice xmlns:v="urn:schemas-microsoft-com:vml" Requires="v">
                <p:oleObj spid="_x0000_s1151" name="Equation" r:id="rId3" imgW="2019300" imgH="228600" progId="Equation.DSMT4">
                  <p:embed/>
                </p:oleObj>
              </mc:Choice>
              <mc:Fallback>
                <p:oleObj name="Equation" r:id="rId3" imgW="2019300" imgH="2286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8029" y="3341083"/>
                        <a:ext cx="2591012" cy="306992"/>
                      </a:xfrm>
                      <a:prstGeom prst="rect">
                        <a:avLst/>
                      </a:prstGeom>
                      <a:noFill/>
                    </p:spPr>
                  </p:pic>
                </p:oleObj>
              </mc:Fallback>
            </mc:AlternateContent>
          </a:graphicData>
        </a:graphic>
      </p:graphicFrame>
      <p:sp>
        <p:nvSpPr>
          <p:cNvPr id="9" name="Rectangle 6"/>
          <p:cNvSpPr>
            <a:spLocks noChangeArrowheads="1"/>
          </p:cNvSpPr>
          <p:nvPr/>
        </p:nvSpPr>
        <p:spPr bwMode="auto">
          <a:xfrm>
            <a:off x="866775" y="444969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2820342368"/>
              </p:ext>
            </p:extLst>
          </p:nvPr>
        </p:nvGraphicFramePr>
        <p:xfrm>
          <a:off x="190501" y="4439046"/>
          <a:ext cx="8789294" cy="258747"/>
        </p:xfrm>
        <a:graphic>
          <a:graphicData uri="http://schemas.openxmlformats.org/presentationml/2006/ole">
            <mc:AlternateContent xmlns:mc="http://schemas.openxmlformats.org/markup-compatibility/2006">
              <mc:Choice xmlns:v="urn:schemas-microsoft-com:vml" Requires="v">
                <p:oleObj spid="_x0000_s1152" name="Equation" r:id="rId5" imgW="8635680" imgH="253800" progId="Equation.DSMT4">
                  <p:embed/>
                </p:oleObj>
              </mc:Choice>
              <mc:Fallback>
                <p:oleObj name="Equation" r:id="rId5" imgW="8635680" imgH="253800" progId="Equation.DSMT4">
                  <p:embed/>
                  <p:pic>
                    <p:nvPicPr>
                      <p:cNvPr id="0" name="Object 5"/>
                      <p:cNvPicPr>
                        <a:picLocks noChangeAspect="1" noChangeArrowheads="1"/>
                      </p:cNvPicPr>
                      <p:nvPr/>
                    </p:nvPicPr>
                    <p:blipFill>
                      <a:blip r:embed="rId6"/>
                      <a:srcRect/>
                      <a:stretch>
                        <a:fillRect/>
                      </a:stretch>
                    </p:blipFill>
                    <p:spPr bwMode="auto">
                      <a:xfrm>
                        <a:off x="190501" y="4439046"/>
                        <a:ext cx="8789294" cy="258747"/>
                      </a:xfrm>
                      <a:prstGeom prst="rect">
                        <a:avLst/>
                      </a:prstGeom>
                      <a:noFill/>
                    </p:spPr>
                  </p:pic>
                </p:oleObj>
              </mc:Fallback>
            </mc:AlternateContent>
          </a:graphicData>
        </a:graphic>
      </p:graphicFrame>
      <p:pic>
        <p:nvPicPr>
          <p:cNvPr id="1031"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6316" y="4748213"/>
            <a:ext cx="4022725" cy="2109787"/>
          </a:xfrm>
          <a:prstGeom prst="rect">
            <a:avLst/>
          </a:prstGeom>
          <a:solidFill>
            <a:schemeClr val="bg1"/>
          </a:solidFill>
          <a:ln>
            <a:noFill/>
          </a:ln>
        </p:spPr>
      </p:pic>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1139362499"/>
              </p:ext>
            </p:extLst>
          </p:nvPr>
        </p:nvGraphicFramePr>
        <p:xfrm>
          <a:off x="5723020" y="4662489"/>
          <a:ext cx="2475807" cy="2202504"/>
        </p:xfrm>
        <a:graphic>
          <a:graphicData uri="http://schemas.openxmlformats.org/presentationml/2006/ole">
            <mc:AlternateContent xmlns:mc="http://schemas.openxmlformats.org/markup-compatibility/2006">
              <mc:Choice xmlns:v="urn:schemas-microsoft-com:vml" Requires="v">
                <p:oleObj spid="_x0000_s1153" name="Visio" r:id="rId8" imgW="2932889" imgH="2609221" progId="Visio.Drawing.11">
                  <p:embed/>
                </p:oleObj>
              </mc:Choice>
              <mc:Fallback>
                <p:oleObj name="Visio" r:id="rId8" imgW="2932889" imgH="2609221" progId="Visio.Drawing.11">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23020" y="4662489"/>
                        <a:ext cx="2475807" cy="2202504"/>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3612910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2328330"/>
          </a:xfrm>
        </p:spPr>
        <p:txBody>
          <a:bodyPr/>
          <a:lstStyle/>
          <a:p>
            <a:r>
              <a:rPr lang="en-US" smtClean="0"/>
              <a:t>Three </a:t>
            </a:r>
            <a:r>
              <a:rPr lang="en-US" smtClean="0"/>
              <a:t>alternative </a:t>
            </a:r>
            <a:r>
              <a:rPr lang="en-US" dirty="0" smtClean="0"/>
              <a:t>methods are proposed to further improve the coding efficiency of CCLM</a:t>
            </a:r>
          </a:p>
          <a:p>
            <a:pPr lvl="1"/>
            <a:r>
              <a:rPr lang="en-US" dirty="0"/>
              <a:t>Multi-model LM (MMLM) </a:t>
            </a:r>
            <a:r>
              <a:rPr lang="en-US" dirty="0" smtClean="0"/>
              <a:t>method </a:t>
            </a:r>
          </a:p>
          <a:p>
            <a:pPr lvl="1"/>
            <a:r>
              <a:rPr lang="en-US" dirty="0" smtClean="0"/>
              <a:t>Multi-filter </a:t>
            </a:r>
            <a:r>
              <a:rPr lang="en-US" dirty="0"/>
              <a:t>LM (MFLM) method </a:t>
            </a:r>
            <a:endParaRPr lang="en-US" dirty="0" smtClean="0"/>
          </a:p>
          <a:p>
            <a:pPr lvl="1"/>
            <a:r>
              <a:rPr lang="en-US" dirty="0" smtClean="0"/>
              <a:t>LM-Angular </a:t>
            </a:r>
            <a:r>
              <a:rPr lang="en-US" dirty="0"/>
              <a:t>combined prediction (LAP) mode</a:t>
            </a:r>
            <a:endParaRPr lang="en-US" dirty="0" smtClean="0"/>
          </a:p>
          <a:p>
            <a:endParaRPr lang="en-US" dirty="0"/>
          </a:p>
        </p:txBody>
      </p:sp>
      <p:sp>
        <p:nvSpPr>
          <p:cNvPr id="3" name="Title 2"/>
          <p:cNvSpPr>
            <a:spLocks noGrp="1"/>
          </p:cNvSpPr>
          <p:nvPr>
            <p:ph type="title"/>
          </p:nvPr>
        </p:nvSpPr>
        <p:spPr/>
        <p:txBody>
          <a:bodyPr/>
          <a:lstStyle/>
          <a:p>
            <a:r>
              <a:rPr lang="en-US" dirty="0" smtClean="0"/>
              <a:t>Proposed</a:t>
            </a:r>
            <a:endParaRPr lang="en-US" dirty="0"/>
          </a:p>
        </p:txBody>
      </p:sp>
      <p:sp>
        <p:nvSpPr>
          <p:cNvPr id="4" name="Text Placeholder 3"/>
          <p:cNvSpPr>
            <a:spLocks noGrp="1"/>
          </p:cNvSpPr>
          <p:nvPr>
            <p:ph type="body" idx="13"/>
          </p:nvPr>
        </p:nvSpPr>
        <p:spPr/>
        <p:txBody>
          <a:bodyPr/>
          <a:lstStyle/>
          <a:p>
            <a:endParaRPr lang="en-US"/>
          </a:p>
        </p:txBody>
      </p:sp>
    </p:spTree>
    <p:extLst>
      <p:ext uri="{BB962C8B-B14F-4D97-AF65-F5344CB8AC3E}">
        <p14:creationId xmlns:p14="http://schemas.microsoft.com/office/powerpoint/2010/main" val="665011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606925"/>
            <a:ext cx="8572500" cy="2900794"/>
          </a:xfrm>
        </p:spPr>
        <p:txBody>
          <a:bodyPr/>
          <a:lstStyle/>
          <a:p>
            <a:r>
              <a:rPr lang="en-CA" dirty="0" smtClean="0"/>
              <a:t>More </a:t>
            </a:r>
            <a:r>
              <a:rPr lang="en-CA" dirty="0"/>
              <a:t>than one linear models between the </a:t>
            </a:r>
            <a:r>
              <a:rPr lang="en-CA" dirty="0" err="1"/>
              <a:t>luma</a:t>
            </a:r>
            <a:r>
              <a:rPr lang="en-CA" dirty="0"/>
              <a:t> samples and </a:t>
            </a:r>
            <a:r>
              <a:rPr lang="en-CA" dirty="0" err="1"/>
              <a:t>chroma</a:t>
            </a:r>
            <a:r>
              <a:rPr lang="en-CA" dirty="0"/>
              <a:t> samples in a </a:t>
            </a:r>
            <a:r>
              <a:rPr lang="en-CA" dirty="0" smtClean="0"/>
              <a:t>CU</a:t>
            </a:r>
          </a:p>
          <a:p>
            <a:pPr hangingPunct="0"/>
            <a:r>
              <a:rPr lang="en-CA" dirty="0" smtClean="0"/>
              <a:t>Neighboring </a:t>
            </a:r>
            <a:r>
              <a:rPr lang="en-CA" dirty="0" err="1"/>
              <a:t>luma</a:t>
            </a:r>
            <a:r>
              <a:rPr lang="en-CA" dirty="0"/>
              <a:t> samples and neighboring </a:t>
            </a:r>
            <a:r>
              <a:rPr lang="en-CA" dirty="0" err="1"/>
              <a:t>chroma</a:t>
            </a:r>
            <a:r>
              <a:rPr lang="en-CA" dirty="0"/>
              <a:t> samples of the current block are classified into several </a:t>
            </a:r>
            <a:r>
              <a:rPr lang="en-CA" dirty="0" smtClean="0"/>
              <a:t>groups</a:t>
            </a:r>
          </a:p>
          <a:p>
            <a:pPr lvl="1" hangingPunct="0"/>
            <a:r>
              <a:rPr lang="en-US" i="1" dirty="0"/>
              <a:t>When M</a:t>
            </a:r>
            <a:r>
              <a:rPr lang="en-US" dirty="0"/>
              <a:t> = 2: A neighboring sample with </a:t>
            </a:r>
            <a:r>
              <a:rPr lang="en-US" i="1" dirty="0" err="1"/>
              <a:t>Rec’</a:t>
            </a:r>
            <a:r>
              <a:rPr lang="en-US" i="1" baseline="-25000" dirty="0" err="1"/>
              <a:t>L</a:t>
            </a:r>
            <a:r>
              <a:rPr lang="en-US" dirty="0"/>
              <a:t>[</a:t>
            </a:r>
            <a:r>
              <a:rPr lang="en-US" i="1" dirty="0" err="1"/>
              <a:t>x</a:t>
            </a:r>
            <a:r>
              <a:rPr lang="en-US" dirty="0" err="1"/>
              <a:t>,</a:t>
            </a:r>
            <a:r>
              <a:rPr lang="en-US" i="1" dirty="0" err="1"/>
              <a:t>y</a:t>
            </a:r>
            <a:r>
              <a:rPr lang="en-US" dirty="0"/>
              <a:t>] &lt;= </a:t>
            </a:r>
            <a:r>
              <a:rPr lang="en-US" i="1" dirty="0"/>
              <a:t>Threshold</a:t>
            </a:r>
            <a:r>
              <a:rPr lang="en-US" dirty="0"/>
              <a:t> is classified into group 1;  otherwise it is classified into group 2</a:t>
            </a:r>
            <a:r>
              <a:rPr lang="en-US" dirty="0" smtClean="0"/>
              <a:t>.</a:t>
            </a:r>
            <a:endParaRPr lang="en-US" dirty="0"/>
          </a:p>
          <a:p>
            <a:pPr lvl="1" hangingPunct="0"/>
            <a:r>
              <a:rPr lang="en-CA" dirty="0" smtClean="0"/>
              <a:t>Each </a:t>
            </a:r>
            <a:r>
              <a:rPr lang="en-CA" dirty="0"/>
              <a:t>group is used as a training set to derive a </a:t>
            </a:r>
            <a:r>
              <a:rPr lang="en-CA" dirty="0" smtClean="0"/>
              <a:t>specific linear </a:t>
            </a:r>
            <a:r>
              <a:rPr lang="en-CA" dirty="0"/>
              <a:t>model </a:t>
            </a:r>
            <a:r>
              <a:rPr lang="en-CA" dirty="0" smtClean="0"/>
              <a:t>(</a:t>
            </a:r>
            <a:r>
              <a:rPr lang="en-US" i="1" dirty="0" smtClean="0"/>
              <a:t>α</a:t>
            </a:r>
            <a:r>
              <a:rPr lang="en-US" dirty="0" smtClean="0"/>
              <a:t> </a:t>
            </a:r>
            <a:r>
              <a:rPr lang="en-US" dirty="0"/>
              <a:t>and </a:t>
            </a:r>
            <a:r>
              <a:rPr lang="en-US" i="1" dirty="0" smtClean="0"/>
              <a:t>β</a:t>
            </a:r>
            <a:r>
              <a:rPr lang="en-US" dirty="0" smtClean="0"/>
              <a:t>)</a:t>
            </a:r>
          </a:p>
          <a:p>
            <a:pPr lvl="1" hangingPunct="0"/>
            <a:r>
              <a:rPr lang="en-US" dirty="0" smtClean="0"/>
              <a:t>The </a:t>
            </a:r>
            <a:r>
              <a:rPr lang="en-US" dirty="0"/>
              <a:t>neighboring samples can be classified into </a:t>
            </a:r>
            <a:r>
              <a:rPr lang="en-US" i="1" dirty="0"/>
              <a:t>M</a:t>
            </a:r>
            <a:r>
              <a:rPr lang="en-US" dirty="0"/>
              <a:t> groups, where </a:t>
            </a:r>
            <a:r>
              <a:rPr lang="en-US" i="1" dirty="0"/>
              <a:t>M</a:t>
            </a:r>
            <a:r>
              <a:rPr lang="en-US" dirty="0"/>
              <a:t> is 2 or </a:t>
            </a:r>
            <a:r>
              <a:rPr lang="en-US" dirty="0" smtClean="0"/>
              <a:t>3</a:t>
            </a:r>
          </a:p>
        </p:txBody>
      </p:sp>
      <p:sp>
        <p:nvSpPr>
          <p:cNvPr id="3" name="Title 2"/>
          <p:cNvSpPr>
            <a:spLocks noGrp="1"/>
          </p:cNvSpPr>
          <p:nvPr>
            <p:ph type="title"/>
          </p:nvPr>
        </p:nvSpPr>
        <p:spPr/>
        <p:txBody>
          <a:bodyPr/>
          <a:lstStyle/>
          <a:p>
            <a:r>
              <a:rPr lang="en-US" dirty="0"/>
              <a:t>Multi-model LM (</a:t>
            </a:r>
            <a:r>
              <a:rPr lang="en-US" dirty="0" smtClean="0"/>
              <a:t>MMLM)</a:t>
            </a:r>
            <a:endParaRPr lang="en-US" dirty="0"/>
          </a:p>
        </p:txBody>
      </p:sp>
      <p:sp>
        <p:nvSpPr>
          <p:cNvPr id="4" name="Text Placeholder 3"/>
          <p:cNvSpPr>
            <a:spLocks noGrp="1"/>
          </p:cNvSpPr>
          <p:nvPr>
            <p:ph type="body" idx="13"/>
          </p:nvPr>
        </p:nvSpPr>
        <p:spPr>
          <a:xfrm>
            <a:off x="212655" y="1270050"/>
            <a:ext cx="8574733" cy="350865"/>
          </a:xfrm>
        </p:spPr>
        <p:txBody>
          <a:bodyPr/>
          <a:lstStyle/>
          <a:p>
            <a:r>
              <a:rPr lang="en-US" dirty="0" smtClean="0"/>
              <a:t>Multiple models</a:t>
            </a:r>
            <a:endParaRPr lang="en-US" dirty="0"/>
          </a:p>
        </p:txBody>
      </p:sp>
      <p:sp>
        <p:nvSpPr>
          <p:cNvPr id="7" name="Rectangle 4"/>
          <p:cNvSpPr>
            <a:spLocks noChangeArrowheads="1"/>
          </p:cNvSpPr>
          <p:nvPr/>
        </p:nvSpPr>
        <p:spPr bwMode="auto">
          <a:xfrm>
            <a:off x="317634" y="565011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1003400308"/>
              </p:ext>
            </p:extLst>
          </p:nvPr>
        </p:nvGraphicFramePr>
        <p:xfrm>
          <a:off x="191933" y="5137680"/>
          <a:ext cx="5414784" cy="668653"/>
        </p:xfrm>
        <a:graphic>
          <a:graphicData uri="http://schemas.openxmlformats.org/presentationml/2006/ole">
            <mc:AlternateContent xmlns:mc="http://schemas.openxmlformats.org/markup-compatibility/2006">
              <mc:Choice xmlns:v="urn:schemas-microsoft-com:vml" Requires="v">
                <p:oleObj spid="_x0000_s2133" name="Equation" r:id="rId4" imgW="3937000" imgH="482600" progId="Equation.DSMT4">
                  <p:embed/>
                </p:oleObj>
              </mc:Choice>
              <mc:Fallback>
                <p:oleObj name="Equation" r:id="rId4" imgW="3937000" imgH="48260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933" y="5137680"/>
                        <a:ext cx="5414784" cy="668653"/>
                      </a:xfrm>
                      <a:prstGeom prst="rect">
                        <a:avLst/>
                      </a:prstGeom>
                      <a:noFill/>
                    </p:spPr>
                  </p:pic>
                </p:oleObj>
              </mc:Fallback>
            </mc:AlternateContent>
          </a:graphicData>
        </a:graphic>
      </p:graphicFrame>
      <p:sp>
        <p:nvSpPr>
          <p:cNvPr id="9" name="Rectangle 6"/>
          <p:cNvSpPr>
            <a:spLocks noChangeArrowheads="1"/>
          </p:cNvSpPr>
          <p:nvPr/>
        </p:nvSpPr>
        <p:spPr bwMode="auto">
          <a:xfrm>
            <a:off x="6208294" y="478810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4"/>
          <p:cNvSpPr>
            <a:spLocks noChangeArrowheads="1"/>
          </p:cNvSpPr>
          <p:nvPr/>
        </p:nvSpPr>
        <p:spPr bwMode="auto">
          <a:xfrm>
            <a:off x="6345801" y="457855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4133531982"/>
              </p:ext>
            </p:extLst>
          </p:nvPr>
        </p:nvGraphicFramePr>
        <p:xfrm>
          <a:off x="5823284" y="4507719"/>
          <a:ext cx="2772423" cy="2362861"/>
        </p:xfrm>
        <a:graphic>
          <a:graphicData uri="http://schemas.openxmlformats.org/presentationml/2006/ole">
            <mc:AlternateContent xmlns:mc="http://schemas.openxmlformats.org/markup-compatibility/2006">
              <mc:Choice xmlns:v="urn:schemas-microsoft-com:vml" Requires="v">
                <p:oleObj spid="_x0000_s2134" r:id="rId6" imgW="10402111" imgH="8827249" progId="Visio.Drawing.11">
                  <p:embed/>
                </p:oleObj>
              </mc:Choice>
              <mc:Fallback>
                <p:oleObj r:id="rId6" imgW="10402111" imgH="8827249" progId="Visio.Drawing.11">
                  <p:embed/>
                  <p:pic>
                    <p:nvPicPr>
                      <p:cNvPr id="0" name="Object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23284" y="4507719"/>
                        <a:ext cx="2772423" cy="2362861"/>
                      </a:xfrm>
                      <a:prstGeom prst="rect">
                        <a:avLst/>
                      </a:prstGeom>
                      <a:noFill/>
                    </p:spPr>
                  </p:pic>
                </p:oleObj>
              </mc:Fallback>
            </mc:AlternateContent>
          </a:graphicData>
        </a:graphic>
      </p:graphicFrame>
    </p:spTree>
    <p:extLst>
      <p:ext uri="{BB962C8B-B14F-4D97-AF65-F5344CB8AC3E}">
        <p14:creationId xmlns:p14="http://schemas.microsoft.com/office/powerpoint/2010/main" val="3240906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2186752"/>
          </a:xfrm>
        </p:spPr>
        <p:txBody>
          <a:bodyPr/>
          <a:lstStyle/>
          <a:p>
            <a:r>
              <a:rPr lang="en-US" dirty="0"/>
              <a:t>Four more additional LM modes named MFLM1, MFLM2, MFLM3 and MFLM4, with four different </a:t>
            </a:r>
            <a:r>
              <a:rPr lang="en-US" dirty="0" err="1"/>
              <a:t>Luma</a:t>
            </a:r>
            <a:r>
              <a:rPr lang="en-US" dirty="0"/>
              <a:t> down-sampling </a:t>
            </a:r>
            <a:r>
              <a:rPr lang="en-US" dirty="0" smtClean="0"/>
              <a:t>filters</a:t>
            </a:r>
          </a:p>
          <a:p>
            <a:pPr lvl="1"/>
            <a:r>
              <a:rPr lang="en-US" dirty="0" smtClean="0"/>
              <a:t>(a)</a:t>
            </a:r>
          </a:p>
          <a:p>
            <a:pPr lvl="1"/>
            <a:r>
              <a:rPr lang="en-US" dirty="0" smtClean="0"/>
              <a:t>(b)</a:t>
            </a:r>
          </a:p>
          <a:p>
            <a:pPr lvl="1"/>
            <a:r>
              <a:rPr lang="en-US" dirty="0" smtClean="0"/>
              <a:t>(c) </a:t>
            </a:r>
          </a:p>
          <a:p>
            <a:pPr lvl="1"/>
            <a:r>
              <a:rPr lang="en-US" dirty="0" smtClean="0"/>
              <a:t>(d)</a:t>
            </a:r>
            <a:endParaRPr lang="en-US" dirty="0"/>
          </a:p>
        </p:txBody>
      </p:sp>
      <p:sp>
        <p:nvSpPr>
          <p:cNvPr id="3" name="Title 2"/>
          <p:cNvSpPr>
            <a:spLocks noGrp="1"/>
          </p:cNvSpPr>
          <p:nvPr>
            <p:ph type="title"/>
          </p:nvPr>
        </p:nvSpPr>
        <p:spPr>
          <a:xfrm>
            <a:off x="212655" y="740540"/>
            <a:ext cx="8574733" cy="484748"/>
          </a:xfrm>
        </p:spPr>
        <p:txBody>
          <a:bodyPr/>
          <a:lstStyle/>
          <a:p>
            <a:r>
              <a:rPr lang="en-US" dirty="0"/>
              <a:t>Multi-filter LM (MFLM) method </a:t>
            </a:r>
          </a:p>
        </p:txBody>
      </p:sp>
      <p:sp>
        <p:nvSpPr>
          <p:cNvPr id="4" name="Text Placeholder 3"/>
          <p:cNvSpPr>
            <a:spLocks noGrp="1"/>
          </p:cNvSpPr>
          <p:nvPr>
            <p:ph type="body" idx="13"/>
          </p:nvPr>
        </p:nvSpPr>
        <p:spPr/>
        <p:txBody>
          <a:bodyPr/>
          <a:lstStyle/>
          <a:p>
            <a:endParaRPr lang="en-US"/>
          </a:p>
        </p:txBody>
      </p:sp>
      <p:sp>
        <p:nvSpPr>
          <p:cNvPr id="5" name="Rectangle 2"/>
          <p:cNvSpPr>
            <a:spLocks noChangeArrowheads="1"/>
          </p:cNvSpPr>
          <p:nvPr/>
        </p:nvSpPr>
        <p:spPr bwMode="auto">
          <a:xfrm>
            <a:off x="1239252" y="2939917"/>
            <a:ext cx="1019350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1159321322"/>
              </p:ext>
            </p:extLst>
          </p:nvPr>
        </p:nvGraphicFramePr>
        <p:xfrm>
          <a:off x="1239252" y="2694736"/>
          <a:ext cx="5233737" cy="394107"/>
        </p:xfrm>
        <a:graphic>
          <a:graphicData uri="http://schemas.openxmlformats.org/presentationml/2006/ole">
            <mc:AlternateContent xmlns:mc="http://schemas.openxmlformats.org/markup-compatibility/2006">
              <mc:Choice xmlns:v="urn:schemas-microsoft-com:vml" Requires="v">
                <p:oleObj spid="_x0000_s7309" name="Equation" r:id="rId3" imgW="3365500" imgH="254000" progId="Equation.DSMT4">
                  <p:embed/>
                </p:oleObj>
              </mc:Choice>
              <mc:Fallback>
                <p:oleObj name="Equation" r:id="rId3" imgW="3365500" imgH="254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9252" y="2694736"/>
                        <a:ext cx="5233737" cy="394107"/>
                      </a:xfrm>
                      <a:prstGeom prst="rect">
                        <a:avLst/>
                      </a:prstGeom>
                      <a:noFill/>
                    </p:spPr>
                  </p:pic>
                </p:oleObj>
              </mc:Fallback>
            </mc:AlternateContent>
          </a:graphicData>
        </a:graphic>
      </p:graphicFrame>
      <p:sp>
        <p:nvSpPr>
          <p:cNvPr id="7" name="Rectangle 4"/>
          <p:cNvSpPr>
            <a:spLocks noChangeArrowheads="1"/>
          </p:cNvSpPr>
          <p:nvPr/>
        </p:nvSpPr>
        <p:spPr bwMode="auto">
          <a:xfrm>
            <a:off x="1239251" y="3142768"/>
            <a:ext cx="78821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1762859772"/>
              </p:ext>
            </p:extLst>
          </p:nvPr>
        </p:nvGraphicFramePr>
        <p:xfrm>
          <a:off x="1227220" y="3082609"/>
          <a:ext cx="5414211" cy="372880"/>
        </p:xfrm>
        <a:graphic>
          <a:graphicData uri="http://schemas.openxmlformats.org/presentationml/2006/ole">
            <mc:AlternateContent xmlns:mc="http://schemas.openxmlformats.org/markup-compatibility/2006">
              <mc:Choice xmlns:v="urn:schemas-microsoft-com:vml" Requires="v">
                <p:oleObj spid="_x0000_s7310" name="Equation" r:id="rId5" imgW="3733800" imgH="254000" progId="Equation.DSMT4">
                  <p:embed/>
                </p:oleObj>
              </mc:Choice>
              <mc:Fallback>
                <p:oleObj name="Equation" r:id="rId5" imgW="3733800" imgH="2540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27220" y="3082609"/>
                        <a:ext cx="5414211" cy="372880"/>
                      </a:xfrm>
                      <a:prstGeom prst="rect">
                        <a:avLst/>
                      </a:prstGeom>
                      <a:noFill/>
                    </p:spPr>
                  </p:pic>
                </p:oleObj>
              </mc:Fallback>
            </mc:AlternateContent>
          </a:graphicData>
        </a:graphic>
      </p:graphicFrame>
      <p:sp>
        <p:nvSpPr>
          <p:cNvPr id="9" name="Rectangle 6"/>
          <p:cNvSpPr>
            <a:spLocks noChangeArrowheads="1"/>
          </p:cNvSpPr>
          <p:nvPr/>
        </p:nvSpPr>
        <p:spPr bwMode="auto">
          <a:xfrm>
            <a:off x="1227219" y="3502359"/>
            <a:ext cx="959421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694145414"/>
              </p:ext>
            </p:extLst>
          </p:nvPr>
        </p:nvGraphicFramePr>
        <p:xfrm>
          <a:off x="1215188" y="3418136"/>
          <a:ext cx="5842156" cy="392618"/>
        </p:xfrm>
        <a:graphic>
          <a:graphicData uri="http://schemas.openxmlformats.org/presentationml/2006/ole">
            <mc:AlternateContent xmlns:mc="http://schemas.openxmlformats.org/markup-compatibility/2006">
              <mc:Choice xmlns:v="urn:schemas-microsoft-com:vml" Requires="v">
                <p:oleObj spid="_x0000_s7311" name="Equation" r:id="rId7" imgW="3733800" imgH="254000" progId="Equation.DSMT4">
                  <p:embed/>
                </p:oleObj>
              </mc:Choice>
              <mc:Fallback>
                <p:oleObj name="Equation" r:id="rId7" imgW="3733800" imgH="2540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5188" y="3418136"/>
                        <a:ext cx="5842156" cy="392618"/>
                      </a:xfrm>
                      <a:prstGeom prst="rect">
                        <a:avLst/>
                      </a:prstGeom>
                      <a:noFill/>
                    </p:spPr>
                  </p:pic>
                </p:oleObj>
              </mc:Fallback>
            </mc:AlternateContent>
          </a:graphicData>
        </a:graphic>
      </p:graphicFrame>
      <p:sp>
        <p:nvSpPr>
          <p:cNvPr id="11" name="Rectangle 8"/>
          <p:cNvSpPr>
            <a:spLocks noChangeArrowheads="1"/>
          </p:cNvSpPr>
          <p:nvPr/>
        </p:nvSpPr>
        <p:spPr bwMode="auto">
          <a:xfrm>
            <a:off x="1215187" y="3874965"/>
            <a:ext cx="94113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989254351"/>
              </p:ext>
            </p:extLst>
          </p:nvPr>
        </p:nvGraphicFramePr>
        <p:xfrm>
          <a:off x="1215187" y="3814804"/>
          <a:ext cx="7574107" cy="320597"/>
        </p:xfrm>
        <a:graphic>
          <a:graphicData uri="http://schemas.openxmlformats.org/presentationml/2006/ole">
            <mc:AlternateContent xmlns:mc="http://schemas.openxmlformats.org/markup-compatibility/2006">
              <mc:Choice xmlns:v="urn:schemas-microsoft-com:vml" Requires="v">
                <p:oleObj spid="_x0000_s7312" name="Equation" r:id="rId9" imgW="5842000" imgH="254000" progId="Equation.DSMT4">
                  <p:embed/>
                </p:oleObj>
              </mc:Choice>
              <mc:Fallback>
                <p:oleObj name="Equation" r:id="rId9" imgW="5842000" imgH="2540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5187" y="3814804"/>
                        <a:ext cx="7574107" cy="320597"/>
                      </a:xfrm>
                      <a:prstGeom prst="rect">
                        <a:avLst/>
                      </a:prstGeom>
                      <a:noFill/>
                    </p:spPr>
                  </p:pic>
                </p:oleObj>
              </mc:Fallback>
            </mc:AlternateContent>
          </a:graphicData>
        </a:graphic>
      </p:graphicFrame>
    </p:spTree>
    <p:extLst>
      <p:ext uri="{BB962C8B-B14F-4D97-AF65-F5344CB8AC3E}">
        <p14:creationId xmlns:p14="http://schemas.microsoft.com/office/powerpoint/2010/main" val="2687060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691144"/>
            <a:ext cx="8572500" cy="2620717"/>
          </a:xfrm>
        </p:spPr>
        <p:txBody>
          <a:bodyPr/>
          <a:lstStyle/>
          <a:p>
            <a:r>
              <a:rPr lang="en-US" dirty="0" smtClean="0"/>
              <a:t>Two </a:t>
            </a:r>
            <a:r>
              <a:rPr lang="en-US" dirty="0"/>
              <a:t>prediction patterns named P1 and P2 are generated for the Chroma block first, and then they are combined together </a:t>
            </a:r>
            <a:r>
              <a:rPr lang="en-US" dirty="0" smtClean="0"/>
              <a:t>as</a:t>
            </a:r>
          </a:p>
          <a:p>
            <a:endParaRPr lang="en-US" dirty="0" smtClean="0"/>
          </a:p>
          <a:p>
            <a:endParaRPr lang="en-US" dirty="0"/>
          </a:p>
          <a:p>
            <a:pPr lvl="1"/>
            <a:r>
              <a:rPr lang="en-US" dirty="0" smtClean="0"/>
              <a:t>One </a:t>
            </a:r>
            <a:r>
              <a:rPr lang="en-US" dirty="0"/>
              <a:t>prediction pattern is generated with the normal intra mode (including angular, DC and Planar mode</a:t>
            </a:r>
            <a:r>
              <a:rPr lang="en-US" dirty="0" smtClean="0"/>
              <a:t>)</a:t>
            </a:r>
          </a:p>
          <a:p>
            <a:pPr lvl="1"/>
            <a:r>
              <a:rPr lang="en-US" dirty="0" smtClean="0"/>
              <a:t>The </a:t>
            </a:r>
            <a:r>
              <a:rPr lang="en-US" dirty="0"/>
              <a:t>other prediction </a:t>
            </a:r>
            <a:r>
              <a:rPr lang="en-US" dirty="0" smtClean="0">
                <a:solidFill>
                  <a:schemeClr val="tx1"/>
                </a:solidFill>
              </a:rPr>
              <a:t>pattern </a:t>
            </a:r>
            <a:r>
              <a:rPr lang="en-US" dirty="0" smtClean="0"/>
              <a:t>is </a:t>
            </a:r>
            <a:r>
              <a:rPr lang="en-US" dirty="0"/>
              <a:t>generated with MMLM2 </a:t>
            </a:r>
            <a:r>
              <a:rPr lang="en-US" dirty="0" smtClean="0"/>
              <a:t>mode</a:t>
            </a:r>
            <a:endParaRPr lang="en-US" dirty="0"/>
          </a:p>
        </p:txBody>
      </p:sp>
      <p:sp>
        <p:nvSpPr>
          <p:cNvPr id="3" name="Title 2"/>
          <p:cNvSpPr>
            <a:spLocks noGrp="1"/>
          </p:cNvSpPr>
          <p:nvPr>
            <p:ph type="title"/>
          </p:nvPr>
        </p:nvSpPr>
        <p:spPr>
          <a:xfrm>
            <a:off x="212655" y="740540"/>
            <a:ext cx="8574733" cy="484748"/>
          </a:xfrm>
        </p:spPr>
        <p:txBody>
          <a:bodyPr/>
          <a:lstStyle/>
          <a:p>
            <a:r>
              <a:rPr lang="en-US" dirty="0"/>
              <a:t>LM-Angular combined prediction (LAP) </a:t>
            </a:r>
            <a:r>
              <a:rPr lang="en-US" dirty="0" smtClean="0"/>
              <a:t>mode</a:t>
            </a:r>
            <a:endParaRPr lang="en-US" dirty="0"/>
          </a:p>
        </p:txBody>
      </p:sp>
      <p:sp>
        <p:nvSpPr>
          <p:cNvPr id="4" name="Text Placeholder 3"/>
          <p:cNvSpPr>
            <a:spLocks noGrp="1"/>
          </p:cNvSpPr>
          <p:nvPr>
            <p:ph type="body" idx="13"/>
          </p:nvPr>
        </p:nvSpPr>
        <p:spPr>
          <a:xfrm>
            <a:off x="216795" y="1326574"/>
            <a:ext cx="8574733" cy="350865"/>
          </a:xfrm>
        </p:spPr>
        <p:txBody>
          <a:bodyPr/>
          <a:lstStyle/>
          <a:p>
            <a:endParaRPr lang="en-US" dirty="0"/>
          </a:p>
        </p:txBody>
      </p:sp>
      <p:sp>
        <p:nvSpPr>
          <p:cNvPr id="5" name="Rectangle 2"/>
          <p:cNvSpPr>
            <a:spLocks noChangeArrowheads="1"/>
          </p:cNvSpPr>
          <p:nvPr/>
        </p:nvSpPr>
        <p:spPr bwMode="auto">
          <a:xfrm>
            <a:off x="962527" y="2791325"/>
            <a:ext cx="101525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Rectangle 31"/>
          <p:cNvSpPr>
            <a:spLocks noChangeArrowheads="1"/>
          </p:cNvSpPr>
          <p:nvPr/>
        </p:nvSpPr>
        <p:spPr bwMode="auto">
          <a:xfrm>
            <a:off x="656492" y="249405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472670466"/>
              </p:ext>
            </p:extLst>
          </p:nvPr>
        </p:nvGraphicFramePr>
        <p:xfrm>
          <a:off x="962526" y="2714172"/>
          <a:ext cx="4430089" cy="375128"/>
        </p:xfrm>
        <a:graphic>
          <a:graphicData uri="http://schemas.openxmlformats.org/presentationml/2006/ole">
            <mc:AlternateContent xmlns:mc="http://schemas.openxmlformats.org/markup-compatibility/2006">
              <mc:Choice xmlns:v="urn:schemas-microsoft-com:vml" Requires="v">
                <p:oleObj spid="_x0000_s8245" r:id="rId3" imgW="2362200" imgH="203200" progId="Equation.DSMT4">
                  <p:embed/>
                </p:oleObj>
              </mc:Choice>
              <mc:Fallback>
                <p:oleObj r:id="rId3" imgW="2362200" imgH="203200" progId="Equation.DSMT4">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2526" y="2714172"/>
                        <a:ext cx="4430089" cy="375128"/>
                      </a:xfrm>
                      <a:prstGeom prst="rect">
                        <a:avLst/>
                      </a:prstGeom>
                      <a:noFill/>
                    </p:spPr>
                  </p:pic>
                </p:oleObj>
              </mc:Fallback>
            </mc:AlternateContent>
          </a:graphicData>
        </a:graphic>
      </p:graphicFrame>
    </p:spTree>
    <p:extLst>
      <p:ext uri="{BB962C8B-B14F-4D97-AF65-F5344CB8AC3E}">
        <p14:creationId xmlns:p14="http://schemas.microsoft.com/office/powerpoint/2010/main" val="3929090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p:txBody>
          <a:bodyPr/>
          <a:lstStyle/>
          <a:p>
            <a:r>
              <a:rPr lang="en-US" dirty="0" smtClean="0"/>
              <a:t>CTC, AI</a:t>
            </a:r>
            <a:endParaRPr lang="en-US" dirty="0"/>
          </a:p>
        </p:txBody>
      </p:sp>
      <p:sp>
        <p:nvSpPr>
          <p:cNvPr id="7" name="Text Placeholder 3"/>
          <p:cNvSpPr txBox="1">
            <a:spLocks/>
          </p:cNvSpPr>
          <p:nvPr/>
        </p:nvSpPr>
        <p:spPr>
          <a:xfrm>
            <a:off x="212655" y="4117987"/>
            <a:ext cx="8574733" cy="350865"/>
          </a:xfrm>
          <a:prstGeom prst="rect">
            <a:avLst/>
          </a:prstGeom>
        </p:spPr>
        <p:txBody>
          <a:bodyPr vert="horz" wrap="square" lIns="68580" tIns="0" rIns="68580" bIns="0" rtlCol="0" anchor="t">
            <a:spAutoFit/>
          </a:bodyPr>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lgn="l" defTabSz="685800" rtl="0" eaLnBrk="1" latinLnBrk="0" hangingPunct="1">
              <a:lnSpc>
                <a:spcPct val="95000"/>
              </a:lnSpc>
              <a:spcBef>
                <a:spcPct val="20000"/>
              </a:spcBef>
              <a:buClr>
                <a:schemeClr val="accent5"/>
              </a:buClr>
              <a:buFont typeface="Calibre Regular" pitchFamily="34" charset="0"/>
              <a:buNone/>
              <a:defRPr lang="en-US" sz="1500" b="1" kern="1200">
                <a:solidFill>
                  <a:prstClr val="black">
                    <a:lumMod val="75000"/>
                    <a:lumOff val="25000"/>
                  </a:prstClr>
                </a:solidFill>
                <a:latin typeface="Qualcomm Office Regular" pitchFamily="34" charset="0"/>
                <a:ea typeface="+mn-ea"/>
                <a:cs typeface="Arial" pitchFamily="34" charset="0"/>
              </a:defRPr>
            </a:lvl2pPr>
            <a:lvl3pPr marL="685800" indent="0" algn="l" defTabSz="685800" rtl="0" eaLnBrk="1" latinLnBrk="0" hangingPunct="1">
              <a:lnSpc>
                <a:spcPct val="95000"/>
              </a:lnSpc>
              <a:spcBef>
                <a:spcPct val="20000"/>
              </a:spcBef>
              <a:buClr>
                <a:schemeClr val="accent5"/>
              </a:buClr>
              <a:buFont typeface="Calibre Regular" pitchFamily="34" charset="0"/>
              <a:buNone/>
              <a:defRPr lang="en-US" sz="1400" b="1" kern="1200">
                <a:solidFill>
                  <a:prstClr val="black">
                    <a:lumMod val="75000"/>
                    <a:lumOff val="25000"/>
                  </a:prstClr>
                </a:solidFill>
                <a:latin typeface="Qualcomm Office Regular" pitchFamily="34" charset="0"/>
                <a:ea typeface="+mn-ea"/>
                <a:cs typeface="Arial" pitchFamily="34" charset="0"/>
              </a:defRPr>
            </a:lvl3pPr>
            <a:lvl4pPr marL="1028700" indent="0" algn="l" defTabSz="685800" rtl="0" eaLnBrk="1" latinLnBrk="0" hangingPunct="1">
              <a:lnSpc>
                <a:spcPct val="95000"/>
              </a:lnSpc>
              <a:spcBef>
                <a:spcPct val="20000"/>
              </a:spcBef>
              <a:buClr>
                <a:schemeClr val="accent5"/>
              </a:buClr>
              <a:buFont typeface="Calibre Regular" pitchFamily="34" charset="0"/>
              <a:buNone/>
              <a:defRPr lang="en-US" sz="1200" b="1" kern="1200">
                <a:solidFill>
                  <a:prstClr val="black">
                    <a:lumMod val="75000"/>
                    <a:lumOff val="25000"/>
                  </a:prstClr>
                </a:solidFill>
                <a:latin typeface="Qualcomm Office Regular" pitchFamily="34" charset="0"/>
                <a:ea typeface="+mn-ea"/>
                <a:cs typeface="Arial" pitchFamily="34" charset="0"/>
              </a:defRPr>
            </a:lvl4pPr>
            <a:lvl5pPr marL="1371600" indent="0" algn="l" defTabSz="685800" rtl="0" eaLnBrk="1" latinLnBrk="0" hangingPunct="1">
              <a:lnSpc>
                <a:spcPct val="95000"/>
              </a:lnSpc>
              <a:spcBef>
                <a:spcPct val="20000"/>
              </a:spcBef>
              <a:buClr>
                <a:schemeClr val="accent5"/>
              </a:buClr>
              <a:buFont typeface="Calibre Regular" pitchFamily="34" charset="0"/>
              <a:buNone/>
              <a:defRPr lang="en-US" sz="1200" b="1" kern="1200" baseline="0">
                <a:solidFill>
                  <a:prstClr val="black">
                    <a:lumMod val="75000"/>
                    <a:lumOff val="25000"/>
                  </a:prstClr>
                </a:solidFill>
                <a:latin typeface="Qualcomm Regular" pitchFamily="34" charset="0"/>
                <a:ea typeface="+mn-ea"/>
                <a:cs typeface="Arial" pitchFamily="34" charset="0"/>
              </a:defRPr>
            </a:lvl5pPr>
            <a:lvl6pPr marL="1714500" indent="0" algn="l" defTabSz="685800" rtl="0" eaLnBrk="1" latinLnBrk="0" hangingPunct="1">
              <a:spcBef>
                <a:spcPct val="20000"/>
              </a:spcBef>
              <a:buFont typeface="Arial" pitchFamily="34" charset="0"/>
              <a:buNone/>
              <a:defRPr sz="1200" b="1" kern="1200">
                <a:solidFill>
                  <a:schemeClr val="tx1"/>
                </a:solidFill>
                <a:latin typeface="+mn-lt"/>
                <a:ea typeface="+mn-ea"/>
                <a:cs typeface="+mn-cs"/>
              </a:defRPr>
            </a:lvl6pPr>
            <a:lvl7pPr marL="2057400" indent="0" algn="l" defTabSz="685800" rtl="0" eaLnBrk="1" latinLnBrk="0" hangingPunct="1">
              <a:spcBef>
                <a:spcPct val="20000"/>
              </a:spcBef>
              <a:buFont typeface="Arial" pitchFamily="34" charset="0"/>
              <a:buNone/>
              <a:defRPr sz="1200" b="1" kern="1200">
                <a:solidFill>
                  <a:schemeClr val="tx1"/>
                </a:solidFill>
                <a:latin typeface="+mn-lt"/>
                <a:ea typeface="+mn-ea"/>
                <a:cs typeface="+mn-cs"/>
              </a:defRPr>
            </a:lvl7pPr>
            <a:lvl8pPr marL="2400300" indent="0" algn="l" defTabSz="685800" rtl="0" eaLnBrk="1" latinLnBrk="0" hangingPunct="1">
              <a:spcBef>
                <a:spcPct val="20000"/>
              </a:spcBef>
              <a:buFont typeface="Arial" pitchFamily="34" charset="0"/>
              <a:buNone/>
              <a:defRPr sz="1200" b="1" kern="1200">
                <a:solidFill>
                  <a:schemeClr val="tx1"/>
                </a:solidFill>
                <a:latin typeface="+mn-lt"/>
                <a:ea typeface="+mn-ea"/>
                <a:cs typeface="+mn-cs"/>
              </a:defRPr>
            </a:lvl8pPr>
            <a:lvl9pPr marL="2743200" indent="0" algn="l" defTabSz="685800" rtl="0" eaLnBrk="1" latinLnBrk="0" hangingPunct="1">
              <a:spcBef>
                <a:spcPct val="20000"/>
              </a:spcBef>
              <a:buFont typeface="Arial" pitchFamily="34" charset="0"/>
              <a:buNone/>
              <a:defRPr sz="1200" b="1" kern="1200">
                <a:solidFill>
                  <a:schemeClr val="tx1"/>
                </a:solidFill>
                <a:latin typeface="+mn-lt"/>
                <a:ea typeface="+mn-ea"/>
                <a:cs typeface="+mn-cs"/>
              </a:defRPr>
            </a:lvl9pPr>
          </a:lstStyle>
          <a:p>
            <a:r>
              <a:rPr lang="en-US" dirty="0" smtClean="0"/>
              <a:t>CTC, RA</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24961941"/>
              </p:ext>
            </p:extLst>
          </p:nvPr>
        </p:nvGraphicFramePr>
        <p:xfrm>
          <a:off x="1793742" y="1320544"/>
          <a:ext cx="5994104" cy="2427832"/>
        </p:xfrm>
        <a:graphic>
          <a:graphicData uri="http://schemas.openxmlformats.org/drawingml/2006/table">
            <a:tbl>
              <a:tblPr/>
              <a:tblGrid>
                <a:gridCol w="1411389"/>
                <a:gridCol w="916543"/>
                <a:gridCol w="916543"/>
                <a:gridCol w="916543"/>
                <a:gridCol w="916543"/>
                <a:gridCol w="916543"/>
              </a:tblGrid>
              <a:tr h="198727">
                <a:tc>
                  <a:txBody>
                    <a:bodyPr/>
                    <a:lstStyle/>
                    <a:p>
                      <a:pPr algn="ctr" fontAlgn="ctr"/>
                      <a:endParaRPr lang="en-US" sz="1400" b="0" i="0" u="none" strike="noStrike" dirty="0">
                        <a:solidFill>
                          <a:srgbClr val="000000"/>
                        </a:solidFill>
                        <a:effectLst/>
                        <a:latin typeface="Arial" panose="020B0604020202020204" pitchFamily="34"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All Intra Main10 </a:t>
                      </a:r>
                    </a:p>
                  </a:txBody>
                  <a:tcPr marL="7352" marR="7352" marT="735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727">
                <a:tc>
                  <a:txBody>
                    <a:bodyPr/>
                    <a:lstStyle/>
                    <a:p>
                      <a:pPr algn="ctr" fontAlgn="ctr"/>
                      <a:endParaRPr lang="en-US" sz="1400" b="0" i="0" u="none" strike="noStrike">
                        <a:solidFill>
                          <a:srgbClr val="000000"/>
                        </a:solidFill>
                        <a:effectLst/>
                        <a:latin typeface="Arial" panose="020B0604020202020204" pitchFamily="34"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Over JEM3.0rc1</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727">
                <a:tc>
                  <a:txBody>
                    <a:bodyPr/>
                    <a:lstStyle/>
                    <a:p>
                      <a:pPr algn="ctr" fontAlgn="ctr"/>
                      <a:endParaRPr lang="en-US" sz="1400" b="0" i="0" u="none" strike="noStrike">
                        <a:solidFill>
                          <a:srgbClr val="000000"/>
                        </a:solidFill>
                        <a:effectLst/>
                        <a:latin typeface="Arial" panose="020B0604020202020204" pitchFamily="34"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Y</a:t>
                      </a:r>
                    </a:p>
                  </a:txBody>
                  <a:tcPr marL="7352" marR="7352" marT="735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7352" marR="7352" marT="735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7352" marR="7352" marT="735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7352" marR="7352" marT="735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7352" marR="7352" marT="735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98727">
                <a:tc>
                  <a:txBody>
                    <a:bodyPr/>
                    <a:lstStyle/>
                    <a:p>
                      <a:pPr algn="ctr" fontAlgn="ctr"/>
                      <a:r>
                        <a:rPr lang="en-US" sz="1400" b="0" i="0" u="none" strike="noStrike">
                          <a:solidFill>
                            <a:srgbClr val="000000"/>
                          </a:solidFill>
                          <a:effectLst/>
                          <a:latin typeface="Arial" panose="020B0604020202020204" pitchFamily="34" charset="0"/>
                        </a:rPr>
                        <a:t>Class A1</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-1.2%</a:t>
                      </a:r>
                    </a:p>
                  </a:txBody>
                  <a:tcPr marL="7352" marR="7352" marT="735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-6.0%</a:t>
                      </a:r>
                    </a:p>
                  </a:txBody>
                  <a:tcPr marL="7352" marR="7352" marT="7352"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-8.1%</a:t>
                      </a:r>
                    </a:p>
                  </a:txBody>
                  <a:tcPr marL="7352" marR="7352" marT="735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a:noFill/>
                    </a:lnL>
                    <a:lnR>
                      <a:noFill/>
                    </a:lnR>
                    <a:lnT w="12700" cap="flat" cmpd="sng" algn="ctr">
                      <a:solidFill>
                        <a:srgbClr val="000000"/>
                      </a:solidFill>
                      <a:prstDash val="solid"/>
                      <a:round/>
                      <a:headEnd type="none" w="med" len="med"/>
                      <a:tailEnd type="none" w="med" len="med"/>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A2</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-0.3%</a:t>
                      </a:r>
                    </a:p>
                  </a:txBody>
                  <a:tcPr marL="7352" marR="7352" marT="735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-4.5%</a:t>
                      </a:r>
                    </a:p>
                  </a:txBody>
                  <a:tcPr marL="7352" marR="7352" marT="7352"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-4.0%</a:t>
                      </a:r>
                    </a:p>
                  </a:txBody>
                  <a:tcPr marL="7352" marR="7352" marT="735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104%</a:t>
                      </a:r>
                    </a:p>
                  </a:txBody>
                  <a:tcPr marL="7352" marR="7352" marT="735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7352" marR="7352" marT="7352" marB="0" anchor="ctr">
                    <a:lnL>
                      <a:noFill/>
                    </a:lnL>
                    <a:lnR>
                      <a:noFill/>
                    </a:lnR>
                    <a:lnT>
                      <a:noFill/>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B</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-0.2%</a:t>
                      </a:r>
                    </a:p>
                  </a:txBody>
                  <a:tcPr marL="7352" marR="7352" marT="735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-3.3%</a:t>
                      </a:r>
                    </a:p>
                  </a:txBody>
                  <a:tcPr marL="7352" marR="7352" marT="7352"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-2.5%</a:t>
                      </a:r>
                    </a:p>
                  </a:txBody>
                  <a:tcPr marL="7352" marR="7352" marT="7352"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7352" marR="7352" marT="735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7352" marR="7352" marT="7352" marB="0" anchor="ctr">
                    <a:lnL>
                      <a:noFill/>
                    </a:lnL>
                    <a:lnR>
                      <a:noFill/>
                    </a:lnR>
                    <a:lnT>
                      <a:noFill/>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C</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-0.5%</a:t>
                      </a:r>
                    </a:p>
                  </a:txBody>
                  <a:tcPr marL="7352" marR="7352" marT="735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-3.4%</a:t>
                      </a:r>
                    </a:p>
                  </a:txBody>
                  <a:tcPr marL="7352" marR="7352" marT="7352"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-3.1%</a:t>
                      </a:r>
                    </a:p>
                  </a:txBody>
                  <a:tcPr marL="7352" marR="7352" marT="735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104%</a:t>
                      </a:r>
                    </a:p>
                  </a:txBody>
                  <a:tcPr marL="7352" marR="7352" marT="7352" marB="0" anchor="ctr">
                    <a:lnL>
                      <a:noFill/>
                    </a:lnL>
                    <a:lnR>
                      <a:noFill/>
                    </a:lnR>
                    <a:lnT>
                      <a:noFill/>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D</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a:t>
                      </a:r>
                    </a:p>
                  </a:txBody>
                  <a:tcPr marL="7352" marR="7352" marT="735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-2.2%</a:t>
                      </a:r>
                    </a:p>
                  </a:txBody>
                  <a:tcPr marL="7352" marR="7352" marT="7352"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-1.9%</a:t>
                      </a:r>
                    </a:p>
                  </a:txBody>
                  <a:tcPr marL="7352" marR="7352" marT="7352"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a:noFill/>
                    </a:lnL>
                    <a:lnR>
                      <a:noFill/>
                    </a:lnR>
                    <a:lnT>
                      <a:noFill/>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E</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a:t>
                      </a:r>
                    </a:p>
                  </a:txBody>
                  <a:tcPr marL="7352" marR="7352" marT="735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-1.5%</a:t>
                      </a:r>
                    </a:p>
                  </a:txBody>
                  <a:tcPr marL="7352" marR="7352" marT="735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-1.7%</a:t>
                      </a:r>
                    </a:p>
                  </a:txBody>
                  <a:tcPr marL="7352" marR="7352" marT="735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105%</a:t>
                      </a:r>
                    </a:p>
                  </a:txBody>
                  <a:tcPr marL="7352" marR="7352" marT="735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105%</a:t>
                      </a:r>
                    </a:p>
                  </a:txBody>
                  <a:tcPr marL="7352" marR="7352" marT="7352" marB="0" anchor="ctr">
                    <a:lnL>
                      <a:noFill/>
                    </a:lnL>
                    <a:lnR>
                      <a:noFill/>
                    </a:lnR>
                    <a:lnT>
                      <a:noFill/>
                    </a:lnT>
                    <a:lnB w="12700" cap="flat" cmpd="sng" algn="ctr">
                      <a:solidFill>
                        <a:srgbClr val="000000"/>
                      </a:solidFill>
                      <a:prstDash val="solid"/>
                      <a:round/>
                      <a:headEnd type="none" w="med" len="med"/>
                      <a:tailEnd type="none" w="med" len="med"/>
                    </a:lnB>
                  </a:tcPr>
                </a:tc>
              </a:tr>
              <a:tr h="198727">
                <a:tc>
                  <a:txBody>
                    <a:bodyPr/>
                    <a:lstStyle/>
                    <a:p>
                      <a:pPr algn="ctr" fontAlgn="ctr"/>
                      <a:r>
                        <a:rPr lang="en-US" sz="1400" b="1" i="0" u="none" strike="noStrike">
                          <a:solidFill>
                            <a:srgbClr val="000000"/>
                          </a:solidFill>
                          <a:effectLst/>
                          <a:latin typeface="Arial" panose="020B0604020202020204" pitchFamily="34" charset="0"/>
                        </a:rPr>
                        <a:t>Overall </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-0.4%</a:t>
                      </a:r>
                    </a:p>
                  </a:txBody>
                  <a:tcPr marL="7352" marR="7352" marT="735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-3.6%</a:t>
                      </a:r>
                    </a:p>
                  </a:txBody>
                  <a:tcPr marL="7352" marR="7352" marT="735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-3.6%</a:t>
                      </a:r>
                    </a:p>
                  </a:txBody>
                  <a:tcPr marL="7352" marR="7352" marT="735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8727">
                <a:tc>
                  <a:txBody>
                    <a:bodyPr/>
                    <a:lstStyle/>
                    <a:p>
                      <a:pPr algn="ctr" fontAlgn="ctr"/>
                      <a:r>
                        <a:rPr lang="en-US" sz="1400" b="0" i="0" u="none" strike="noStrike">
                          <a:solidFill>
                            <a:srgbClr val="000000"/>
                          </a:solidFill>
                          <a:effectLst/>
                          <a:latin typeface="Arial" panose="020B0604020202020204" pitchFamily="34" charset="0"/>
                        </a:rPr>
                        <a:t>Class F (optional)</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-1.2%</a:t>
                      </a:r>
                    </a:p>
                  </a:txBody>
                  <a:tcPr marL="7352" marR="7352" marT="735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-8.2%</a:t>
                      </a:r>
                    </a:p>
                  </a:txBody>
                  <a:tcPr marL="7352" marR="7352" marT="735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7352" marR="7352" marT="735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103%</a:t>
                      </a:r>
                    </a:p>
                  </a:txBody>
                  <a:tcPr marL="7352" marR="7352" marT="735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768787115"/>
              </p:ext>
            </p:extLst>
          </p:nvPr>
        </p:nvGraphicFramePr>
        <p:xfrm>
          <a:off x="1793742" y="4151814"/>
          <a:ext cx="5994104" cy="2451735"/>
        </p:xfrm>
        <a:graphic>
          <a:graphicData uri="http://schemas.openxmlformats.org/drawingml/2006/table">
            <a:tbl>
              <a:tblPr/>
              <a:tblGrid>
                <a:gridCol w="1411389"/>
                <a:gridCol w="916543"/>
                <a:gridCol w="916543"/>
                <a:gridCol w="916543"/>
                <a:gridCol w="916543"/>
                <a:gridCol w="916543"/>
              </a:tblGrid>
              <a:tr h="219374">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9374">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Over JEM3.0rc1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9374">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19374">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-4.5%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-6.5%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r>
              <a:tr h="219374">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-4.1%</a:t>
                      </a:r>
                    </a:p>
                  </a:txBody>
                  <a:tcPr marL="9525" marR="9525" marT="9525"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-3.2%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a:noFill/>
                    </a:lnL>
                    <a:lnR>
                      <a:noFill/>
                    </a:lnR>
                    <a:lnT>
                      <a:noFill/>
                    </a:lnT>
                    <a:lnB>
                      <a:noFill/>
                    </a:lnB>
                  </a:tcPr>
                </a:tc>
              </a:tr>
              <a:tr h="219374">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-3.4%</a:t>
                      </a:r>
                    </a:p>
                  </a:txBody>
                  <a:tcPr marL="9525" marR="9525" marT="9525"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-2.3%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9525" marR="9525" marT="9525" marB="0" anchor="ctr">
                    <a:lnL>
                      <a:noFill/>
                    </a:lnL>
                    <a:lnR>
                      <a:noFill/>
                    </a:lnR>
                    <a:lnT>
                      <a:noFill/>
                    </a:lnT>
                    <a:lnB>
                      <a:noFill/>
                    </a:lnB>
                  </a:tcPr>
                </a:tc>
              </a:tr>
              <a:tr h="219374">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-1.9%</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9525" marR="9525" marT="9525" marB="0" anchor="ctr">
                    <a:lnL>
                      <a:noFill/>
                    </a:lnL>
                    <a:lnR>
                      <a:noFill/>
                    </a:lnR>
                    <a:lnT>
                      <a:noFill/>
                    </a:lnT>
                    <a:lnB>
                      <a:noFill/>
                    </a:lnB>
                  </a:tcPr>
                </a:tc>
              </a:tr>
              <a:tr h="219374">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-1.6%</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95%</a:t>
                      </a:r>
                    </a:p>
                  </a:txBody>
                  <a:tcPr marL="9525" marR="9525" marT="9525" marB="0" anchor="ctr">
                    <a:lnL>
                      <a:noFill/>
                    </a:lnL>
                    <a:lnR>
                      <a:noFill/>
                    </a:lnR>
                    <a:lnT>
                      <a:noFill/>
                    </a:lnT>
                    <a:lnB>
                      <a:noFill/>
                    </a:lnB>
                  </a:tcPr>
                </a:tc>
              </a:tr>
              <a:tr h="219374">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r>
              <a:tr h="219374">
                <a:tc>
                  <a:txBody>
                    <a:bodyPr/>
                    <a:lstStyle/>
                    <a:p>
                      <a:pPr algn="ctr" fontAlgn="ctr"/>
                      <a:r>
                        <a:rPr lang="en-US" sz="1400" b="1" i="0" u="none" strike="noStrike">
                          <a:solidFill>
                            <a:srgbClr val="000000"/>
                          </a:solidFill>
                          <a:effectLst/>
                          <a:latin typeface="Arial" panose="020B0604020202020204" pitchFamily="34" charset="0"/>
                        </a:rPr>
                        <a:t>Overall (Ref)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-3.1%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-3.0%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374">
                <a:tc>
                  <a:txBody>
                    <a:bodyPr/>
                    <a:lstStyle/>
                    <a:p>
                      <a:pPr algn="ctr" fontAlgn="ctr"/>
                      <a:r>
                        <a:rPr lang="en-US" sz="1400" b="0" i="0" u="none" strike="noStrike">
                          <a:solidFill>
                            <a:srgbClr val="000000"/>
                          </a:solidFill>
                          <a:effectLst/>
                          <a:latin typeface="Arial" panose="020B0604020202020204" pitchFamily="34" charset="0"/>
                        </a:rPr>
                        <a:t>Class F (optional)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-6.9%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-7.8%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66304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2609945"/>
          </a:xfrm>
        </p:spPr>
        <p:txBody>
          <a:bodyPr/>
          <a:lstStyle/>
          <a:p>
            <a:r>
              <a:rPr lang="en-US" sz="2000" dirty="0" smtClean="0"/>
              <a:t>Three enhanced LM methods are proposed</a:t>
            </a:r>
          </a:p>
          <a:p>
            <a:pPr lvl="1"/>
            <a:r>
              <a:rPr lang="en-US" sz="1800" dirty="0"/>
              <a:t>Multi-model LM (MMLM) method </a:t>
            </a:r>
          </a:p>
          <a:p>
            <a:pPr lvl="1"/>
            <a:r>
              <a:rPr lang="en-US" sz="1800" dirty="0"/>
              <a:t>Multi-filter LM (MFLM) method </a:t>
            </a:r>
          </a:p>
          <a:p>
            <a:pPr lvl="1"/>
            <a:r>
              <a:rPr lang="en-US" sz="1800" dirty="0"/>
              <a:t>LM-Angular combined prediction (LAP) mode</a:t>
            </a:r>
          </a:p>
          <a:p>
            <a:r>
              <a:rPr lang="en-US" sz="2000" dirty="0" smtClean="0"/>
              <a:t>0.4</a:t>
            </a:r>
            <a:r>
              <a:rPr lang="en-US" sz="2000" dirty="0"/>
              <a:t>%, 3.6% and 3.6% BD rate savings on Y, </a:t>
            </a:r>
            <a:r>
              <a:rPr lang="en-US" sz="2000" dirty="0" err="1"/>
              <a:t>Cb</a:t>
            </a:r>
            <a:r>
              <a:rPr lang="en-US" sz="2000" dirty="0"/>
              <a:t> and Cr components respectively for All Intra (AI) configuration with 103% encoding </a:t>
            </a:r>
            <a:r>
              <a:rPr lang="en-US" sz="2000" dirty="0" smtClean="0"/>
              <a:t>time</a:t>
            </a:r>
          </a:p>
          <a:p>
            <a:r>
              <a:rPr lang="en-CA" sz="2000" dirty="0" smtClean="0"/>
              <a:t>0.3%, 3.1%, 3.0% </a:t>
            </a:r>
            <a:r>
              <a:rPr lang="en-CA" sz="2000" dirty="0"/>
              <a:t>BD rate savings on Y, </a:t>
            </a:r>
            <a:r>
              <a:rPr lang="en-CA" sz="2000" dirty="0" err="1"/>
              <a:t>Cb</a:t>
            </a:r>
            <a:r>
              <a:rPr lang="en-CA" sz="2000" dirty="0"/>
              <a:t> and Cr components respectively for Random Access (RA) configuration with 102% encoding </a:t>
            </a:r>
            <a:r>
              <a:rPr lang="en-CA" sz="2000" dirty="0" smtClean="0"/>
              <a:t>time</a:t>
            </a:r>
            <a:endParaRPr lang="en-US" sz="2000" dirty="0"/>
          </a:p>
        </p:txBody>
      </p:sp>
      <p:sp>
        <p:nvSpPr>
          <p:cNvPr id="3" name="Title 2"/>
          <p:cNvSpPr>
            <a:spLocks noGrp="1"/>
          </p:cNvSpPr>
          <p:nvPr>
            <p:ph type="title"/>
          </p:nvPr>
        </p:nvSpPr>
        <p:spPr/>
        <p:txBody>
          <a:bodyPr/>
          <a:lstStyle/>
          <a:p>
            <a:r>
              <a:rPr lang="en-US" dirty="0" smtClean="0"/>
              <a:t>Summary</a:t>
            </a:r>
            <a:endParaRPr lang="en-US" dirty="0"/>
          </a:p>
        </p:txBody>
      </p:sp>
      <p:sp>
        <p:nvSpPr>
          <p:cNvPr id="4" name="Text Placeholder 3"/>
          <p:cNvSpPr>
            <a:spLocks noGrp="1"/>
          </p:cNvSpPr>
          <p:nvPr>
            <p:ph type="body" idx="13"/>
          </p:nvPr>
        </p:nvSpPr>
        <p:spPr/>
        <p:txBody>
          <a:bodyPr/>
          <a:lstStyle/>
          <a:p>
            <a:endParaRPr lang="en-US"/>
          </a:p>
        </p:txBody>
      </p:sp>
    </p:spTree>
    <p:extLst>
      <p:ext uri="{BB962C8B-B14F-4D97-AF65-F5344CB8AC3E}">
        <p14:creationId xmlns:p14="http://schemas.microsoft.com/office/powerpoint/2010/main" val="782573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07" y="1392661"/>
            <a:ext cx="4873786" cy="332399"/>
          </a:xfrm>
        </p:spPr>
        <p:txBody>
          <a:bodyPr/>
          <a:lstStyle/>
          <a:p>
            <a:pPr marL="0" indent="0" algn="ctr">
              <a:buNone/>
            </a:pPr>
            <a:r>
              <a:rPr lang="en-US" sz="1800" dirty="0" smtClean="0"/>
              <a:t>Results of </a:t>
            </a:r>
            <a:r>
              <a:rPr lang="en-US" sz="1800" dirty="0"/>
              <a:t>Multi-model LM (MMLM) method </a:t>
            </a:r>
          </a:p>
        </p:txBody>
      </p:sp>
      <p:sp>
        <p:nvSpPr>
          <p:cNvPr id="3" name="Title 2"/>
          <p:cNvSpPr>
            <a:spLocks noGrp="1"/>
          </p:cNvSpPr>
          <p:nvPr>
            <p:ph type="title"/>
          </p:nvPr>
        </p:nvSpPr>
        <p:spPr/>
        <p:txBody>
          <a:bodyPr/>
          <a:lstStyle/>
          <a:p>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086176129"/>
              </p:ext>
            </p:extLst>
          </p:nvPr>
        </p:nvGraphicFramePr>
        <p:xfrm>
          <a:off x="1802858" y="1814639"/>
          <a:ext cx="5840588" cy="1889760"/>
        </p:xfrm>
        <a:graphic>
          <a:graphicData uri="http://schemas.openxmlformats.org/drawingml/2006/table">
            <a:tbl>
              <a:tblPr firstRow="1" firstCol="1" bandRow="1"/>
              <a:tblGrid>
                <a:gridCol w="1444434"/>
                <a:gridCol w="691729"/>
                <a:gridCol w="1008610"/>
                <a:gridCol w="1008610"/>
                <a:gridCol w="877979"/>
                <a:gridCol w="809226"/>
              </a:tblGrid>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rgbClr val="000000"/>
                          </a:solidFill>
                          <a:effectLst/>
                          <a:latin typeface="Arial" panose="020B0604020202020204" pitchFamily="34" charset="0"/>
                          <a:ea typeface="Times New Roman" panose="02020603050405020304" pitchFamily="18" charset="0"/>
                        </a:rPr>
                        <a:t>All Intra Main 10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-0.74%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-3.80%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-4.66%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-0.20%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-1.64%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-1.80%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-0.11%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-1.59%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-1.11%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99%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-0.33%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-2.09%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-2.13%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-0.12%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-1.56%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-1.43%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-0.34%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-0.52%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 </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-0.26%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-1.89%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-1.96%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 (optional)</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-0.51%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-2.62%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-2.77%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dirty="0">
                          <a:solidFill>
                            <a:srgbClr val="000000"/>
                          </a:solidFill>
                          <a:effectLst/>
                          <a:latin typeface="Arial" panose="020B0604020202020204" pitchFamily="34" charset="0"/>
                          <a:ea typeface="Times New Roman" panose="02020603050405020304" pitchFamily="18" charset="0"/>
                        </a:rPr>
                        <a:t>102%</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Content Placeholder 1"/>
          <p:cNvSpPr txBox="1">
            <a:spLocks/>
          </p:cNvSpPr>
          <p:nvPr/>
        </p:nvSpPr>
        <p:spPr>
          <a:xfrm>
            <a:off x="1669420" y="4077627"/>
            <a:ext cx="6107464" cy="332399"/>
          </a:xfrm>
          <a:prstGeom prst="rect">
            <a:avLst/>
          </a:prstGeom>
        </p:spPr>
        <p:txBody>
          <a:bodyPr vert="horz" wrap="square" lIns="68580" tIns="34290" rIns="68580" bIns="34290" rtlCol="0">
            <a:spAutoFit/>
          </a:bodyPr>
          <a:lstStyle>
            <a:lvl1pPr marL="257175" indent="-257175" algn="l" defTabSz="685800" rtl="0" eaLnBrk="1" latinLnBrk="0" hangingPunct="1">
              <a:lnSpc>
                <a:spcPct val="95000"/>
              </a:lnSpc>
              <a:spcBef>
                <a:spcPct val="20000"/>
              </a:spcBef>
              <a:buFontTx/>
              <a:buBlip>
                <a:blip r:embed="rId2"/>
              </a:buBlip>
              <a:defRPr lang="en-US" sz="2400" kern="120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lgn="l" defTabSz="685800" rtl="0" eaLnBrk="1" latinLnBrk="0" hangingPunct="1">
              <a:lnSpc>
                <a:spcPct val="95000"/>
              </a:lnSpc>
              <a:spcBef>
                <a:spcPct val="20000"/>
              </a:spcBef>
              <a:buClr>
                <a:schemeClr val="accent5"/>
              </a:buClr>
              <a:buFont typeface="Qualcomm Regular" pitchFamily="34" charset="0"/>
              <a:buChar char="−"/>
              <a:defRPr lang="en-US" sz="1100" kern="1200" baseline="0">
                <a:solidFill>
                  <a:prstClr val="black">
                    <a:lumMod val="75000"/>
                    <a:lumOff val="25000"/>
                  </a:prstClr>
                </a:solidFill>
                <a:latin typeface="Qualcomm Regular" pitchFamily="34" charset="0"/>
                <a:ea typeface="+mn-ea"/>
                <a:cs typeface="Arial" pitchFamily="34" charset="0"/>
              </a:defRPr>
            </a:lvl5pPr>
            <a:lvl6pPr marL="1628775" indent="0" algn="l" defTabSz="685800" rtl="0" eaLnBrk="1" latinLnBrk="0" hangingPunct="1">
              <a:spcBef>
                <a:spcPct val="20000"/>
              </a:spcBef>
              <a:buFont typeface="Arial" pitchFamily="34" charset="0"/>
              <a:buNone/>
              <a:defRPr sz="12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1800" dirty="0"/>
              <a:t>Results of Multi-model LM (MMLM) and Multi-filter LM (MFLM</a:t>
            </a:r>
            <a:r>
              <a:rPr lang="en-US" sz="1800" dirty="0" smtClean="0"/>
              <a:t>)</a:t>
            </a:r>
            <a:endParaRPr lang="en-US" sz="1800" dirty="0"/>
          </a:p>
        </p:txBody>
      </p:sp>
      <p:graphicFrame>
        <p:nvGraphicFramePr>
          <p:cNvPr id="13" name="Table 12"/>
          <p:cNvGraphicFramePr>
            <a:graphicFrameLocks noGrp="1"/>
          </p:cNvGraphicFramePr>
          <p:nvPr>
            <p:extLst>
              <p:ext uri="{D42A27DB-BD31-4B8C-83A1-F6EECF244321}">
                <p14:modId xmlns:p14="http://schemas.microsoft.com/office/powerpoint/2010/main" val="1462327912"/>
              </p:ext>
            </p:extLst>
          </p:nvPr>
        </p:nvGraphicFramePr>
        <p:xfrm>
          <a:off x="1802858" y="4410026"/>
          <a:ext cx="5840588" cy="1889760"/>
        </p:xfrm>
        <a:graphic>
          <a:graphicData uri="http://schemas.openxmlformats.org/drawingml/2006/table">
            <a:tbl>
              <a:tblPr firstRow="1" firstCol="1" bandRow="1"/>
              <a:tblGrid>
                <a:gridCol w="1467880"/>
                <a:gridCol w="668283"/>
                <a:gridCol w="1008610"/>
                <a:gridCol w="1008610"/>
                <a:gridCol w="877979"/>
                <a:gridCol w="809226"/>
              </a:tblGrid>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rgbClr val="000000"/>
                          </a:solidFill>
                          <a:effectLst/>
                          <a:latin typeface="Arial" panose="020B0604020202020204" pitchFamily="34" charset="0"/>
                          <a:ea typeface="Times New Roman" panose="02020603050405020304" pitchFamily="18" charset="0"/>
                        </a:rPr>
                        <a:t>All Intra Main 10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-1.04%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-4.60%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-7.56%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-0.23%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-3.11%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-3.19%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-0.12%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-2.66%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-1.76%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-0.31%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-2.65%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-2.47%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-0.12%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-1.84%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-1.41%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-0.44%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-0.56%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 </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-0.31%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-2.64%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-2.87%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 (optional)</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-1.13%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-7.97%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-10.04%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41395033"/>
      </p:ext>
    </p:extLst>
  </p:cSld>
  <p:clrMapOvr>
    <a:masterClrMapping/>
  </p:clrMapOvr>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13250</TotalTime>
  <Words>926</Words>
  <Application>Microsoft Office PowerPoint</Application>
  <PresentationFormat>On-screen Show (4:3)</PresentationFormat>
  <Paragraphs>261</Paragraphs>
  <Slides>9</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4</vt:i4>
      </vt:variant>
      <vt:variant>
        <vt:lpstr>Slide Titles</vt:lpstr>
      </vt:variant>
      <vt:variant>
        <vt:i4>9</vt:i4>
      </vt:variant>
    </vt:vector>
  </HeadingPairs>
  <TitlesOfParts>
    <vt:vector size="21" baseType="lpstr">
      <vt:lpstr>Arial</vt:lpstr>
      <vt:lpstr>Calibre Regular</vt:lpstr>
      <vt:lpstr>Courier New</vt:lpstr>
      <vt:lpstr>Qualcomm Office Bold</vt:lpstr>
      <vt:lpstr>Qualcomm Office Regular</vt:lpstr>
      <vt:lpstr>Qualcomm Regular</vt:lpstr>
      <vt:lpstr>Times New Roman</vt:lpstr>
      <vt:lpstr>Blank</vt:lpstr>
      <vt:lpstr>Equation</vt:lpstr>
      <vt:lpstr>Visio</vt:lpstr>
      <vt:lpstr>Visio.Drawing.11</vt:lpstr>
      <vt:lpstr>Equation.DSMT4</vt:lpstr>
      <vt:lpstr>Enhanced Cross-component Linear Model Intra-prediction</vt:lpstr>
      <vt:lpstr>Introduction</vt:lpstr>
      <vt:lpstr>Proposed</vt:lpstr>
      <vt:lpstr>Multi-model LM (MMLM)</vt:lpstr>
      <vt:lpstr>Multi-filter LM (MFLM) method </vt:lpstr>
      <vt:lpstr>LM-Angular combined prediction (LAP) mode</vt:lpstr>
      <vt:lpstr>Experimental Results </vt:lpstr>
      <vt:lpstr>Summary</vt:lpstr>
      <vt:lpstr>PowerPoint Presentation</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Chen, Jianle</cp:lastModifiedBy>
  <cp:revision>59</cp:revision>
  <dcterms:created xsi:type="dcterms:W3CDTF">2014-06-16T15:47:53Z</dcterms:created>
  <dcterms:modified xsi:type="dcterms:W3CDTF">2016-10-17T09:10:03Z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140384961</vt:i4>
  </property>
  <property fmtid="{D5CDD505-2E9C-101B-9397-08002B2CF9AE}" pid="3" name="_NewReviewCycle">
    <vt:lpwstr/>
  </property>
  <property fmtid="{D5CDD505-2E9C-101B-9397-08002B2CF9AE}" pid="4" name="_EmailSubject">
    <vt:lpwstr>Proposal draft</vt:lpwstr>
  </property>
  <property fmtid="{D5CDD505-2E9C-101B-9397-08002B2CF9AE}" pid="5" name="_AuthorEmail">
    <vt:lpwstr>zhangkai@qti.qualcomm.com</vt:lpwstr>
  </property>
  <property fmtid="{D5CDD505-2E9C-101B-9397-08002B2CF9AE}" pid="6" name="_AuthorEmailDisplayName">
    <vt:lpwstr>Zhang, Kai</vt:lpwstr>
  </property>
  <property fmtid="{D5CDD505-2E9C-101B-9397-08002B2CF9AE}" pid="7" name="_PreviousAdHocReviewCycleID">
    <vt:i4>-639521647</vt:i4>
  </property>
</Properties>
</file>