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8"/>
  </p:notesMasterIdLst>
  <p:handoutMasterIdLst>
    <p:handoutMasterId r:id="rId19"/>
  </p:handoutMasterIdLst>
  <p:sldIdLst>
    <p:sldId id="272" r:id="rId9"/>
    <p:sldId id="298" r:id="rId10"/>
    <p:sldId id="302" r:id="rId11"/>
    <p:sldId id="301" r:id="rId12"/>
    <p:sldId id="306" r:id="rId13"/>
    <p:sldId id="308" r:id="rId14"/>
    <p:sldId id="309" r:id="rId15"/>
    <p:sldId id="312" r:id="rId16"/>
    <p:sldId id="297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3D3D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06862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936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JVET-D0105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JVET-D0105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JVET-D0105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JVET-D0105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2016/10/15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2016/10/15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/>
            <a:r>
              <a:rPr lang="en-CA" dirty="0" smtClean="0"/>
              <a:t>Hung-</a:t>
            </a:r>
            <a:r>
              <a:rPr lang="en-CA" dirty="0" err="1" smtClean="0"/>
              <a:t>Chih</a:t>
            </a:r>
            <a:r>
              <a:rPr lang="en-CA" dirty="0" smtClean="0"/>
              <a:t> Lin, </a:t>
            </a:r>
            <a:r>
              <a:rPr lang="en-CA" dirty="0" err="1" smtClean="0"/>
              <a:t>Jian</a:t>
            </a:r>
            <a:r>
              <a:rPr lang="en-CA" dirty="0" smtClean="0"/>
              <a:t>-Liang Lin, </a:t>
            </a:r>
            <a:endParaRPr lang="en-US" dirty="0" smtClean="0"/>
          </a:p>
          <a:p>
            <a:r>
              <a:rPr lang="en-CA" dirty="0" err="1" smtClean="0"/>
              <a:t>Shen</a:t>
            </a:r>
            <a:r>
              <a:rPr lang="en-CA" dirty="0" smtClean="0"/>
              <a:t>-Kai Chang, Chi-Cheng Ju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AHG8: An Alternative Arrangement for Cube Format </a:t>
            </a:r>
            <a:br>
              <a:rPr lang="en-CA" dirty="0" smtClean="0"/>
            </a:br>
            <a:r>
              <a:rPr lang="en-CA" dirty="0" smtClean="0"/>
              <a:t>(</a:t>
            </a:r>
            <a:r>
              <a:rPr lang="en-CA" smtClean="0"/>
              <a:t>Double-cross Layout</a:t>
            </a:r>
            <a:r>
              <a:rPr lang="en-CA" dirty="0" smtClean="0"/>
              <a:t>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Two layout arrangements for the cube format are studied:</a:t>
            </a:r>
          </a:p>
          <a:p>
            <a:pPr lvl="1"/>
            <a:r>
              <a:rPr lang="en-US" sz="2900" dirty="0" smtClean="0">
                <a:solidFill>
                  <a:srgbClr val="0070C0"/>
                </a:solidFill>
              </a:rPr>
              <a:t>T-shape layout</a:t>
            </a:r>
          </a:p>
          <a:p>
            <a:pPr lvl="1"/>
            <a:r>
              <a:rPr lang="en-US" sz="2900" dirty="0" smtClean="0">
                <a:solidFill>
                  <a:srgbClr val="0070C0"/>
                </a:solidFill>
              </a:rPr>
              <a:t>Proposed double-cross layout</a:t>
            </a:r>
          </a:p>
          <a:p>
            <a:r>
              <a:rPr lang="en-US" dirty="0" smtClean="0"/>
              <a:t>Both two layouts have </a:t>
            </a:r>
            <a:r>
              <a:rPr lang="en-US" dirty="0" smtClean="0">
                <a:solidFill>
                  <a:srgbClr val="FF0000"/>
                </a:solidFill>
              </a:rPr>
              <a:t>no discontinuous edge</a:t>
            </a:r>
            <a:r>
              <a:rPr lang="en-US" dirty="0" smtClean="0"/>
              <a:t> between any of two connected cube faces.</a:t>
            </a:r>
          </a:p>
          <a:p>
            <a:r>
              <a:rPr lang="en-US" dirty="0" smtClean="0"/>
              <a:t>Both have to fill blank area to form a video frame for encoding. </a:t>
            </a:r>
          </a:p>
          <a:p>
            <a:r>
              <a:rPr lang="en-US" dirty="0" smtClean="0"/>
              <a:t>Compared to T-shape, the double-cross layout 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Reduces 33% </a:t>
            </a:r>
            <a:r>
              <a:rPr lang="en-US" dirty="0" smtClean="0"/>
              <a:t>memory</a:t>
            </a:r>
          </a:p>
          <a:p>
            <a:pPr lvl="1"/>
            <a:r>
              <a:rPr lang="en-US" dirty="0" smtClean="0"/>
              <a:t>More friendly for the 360VR streaming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T-shape Layout vs. Double-cross Layout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sz="2400" dirty="0" smtClean="0"/>
              <a:t>No any discontinuous edge</a:t>
            </a:r>
          </a:p>
          <a:p>
            <a:r>
              <a:rPr lang="en-CA" sz="2400" dirty="0" smtClean="0"/>
              <a:t>Necessary blank area: area of 6 faces</a:t>
            </a:r>
          </a:p>
          <a:p>
            <a:r>
              <a:rPr lang="en-CA" sz="2400" dirty="0" smtClean="0">
                <a:solidFill>
                  <a:srgbClr val="0070C0"/>
                </a:solidFill>
              </a:rPr>
              <a:t>Layout size: 4x3</a:t>
            </a:r>
            <a:endParaRPr lang="en-US" sz="2400" dirty="0" smtClean="0">
              <a:solidFill>
                <a:srgbClr val="0070C0"/>
              </a:solidFill>
            </a:endParaRPr>
          </a:p>
          <a:p>
            <a:endParaRPr lang="en-CA" sz="2400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495800" cy="4203368"/>
          </a:xfrm>
        </p:spPr>
        <p:txBody>
          <a:bodyPr/>
          <a:lstStyle/>
          <a:p>
            <a:r>
              <a:rPr lang="en-CA" sz="2400" dirty="0" smtClean="0"/>
              <a:t>No any discontinuous edge</a:t>
            </a:r>
          </a:p>
          <a:p>
            <a:r>
              <a:rPr lang="en-CA" sz="2400" dirty="0" smtClean="0"/>
              <a:t>Necessary blank area is minimum: area of 2 faces</a:t>
            </a:r>
          </a:p>
          <a:p>
            <a:r>
              <a:rPr lang="en-CA" sz="2400" dirty="0" smtClean="0">
                <a:solidFill>
                  <a:srgbClr val="0070C0"/>
                </a:solidFill>
              </a:rPr>
              <a:t>Layout size: 4x2 </a:t>
            </a:r>
            <a:r>
              <a:rPr lang="en-CA" sz="2000" dirty="0" smtClean="0"/>
              <a:t>(33% reduction)</a:t>
            </a:r>
            <a:endParaRPr lang="en-CA" sz="2400" dirty="0" smtClean="0"/>
          </a:p>
          <a:p>
            <a:r>
              <a:rPr lang="en-CA" sz="2400" dirty="0" smtClean="0"/>
              <a:t>Composed of </a:t>
            </a:r>
            <a:r>
              <a:rPr lang="en-US" sz="2400" dirty="0" smtClean="0"/>
              <a:t>two </a:t>
            </a:r>
            <a:r>
              <a:rPr lang="en-US" sz="2400" dirty="0" err="1" smtClean="0"/>
              <a:t>hemicubes</a:t>
            </a:r>
            <a:endParaRPr lang="en-US" sz="2400" dirty="0" smtClean="0"/>
          </a:p>
          <a:p>
            <a:endParaRPr lang="en-CA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圖片 31" descr="T:\01_JVET\cubic_t\bicyclist_vr_25p_3840x1920_3840x2880x8_cf11.bmp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960440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圖片 30" descr="T:\01_JVET\cubic_d\bi1.bmp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3888432" cy="201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360VR Content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19728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360VR video content can be visualized by the combination of two hemispheres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Front view</a:t>
            </a:r>
            <a:r>
              <a:rPr lang="en-US" dirty="0" smtClean="0"/>
              <a:t> hemisphere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Rear view </a:t>
            </a:r>
            <a:r>
              <a:rPr lang="en-US" dirty="0" smtClean="0"/>
              <a:t>hemisphere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1547664" y="4005064"/>
          <a:ext cx="6359616" cy="2088232"/>
        </p:xfrm>
        <a:graphic>
          <a:graphicData uri="http://schemas.openxmlformats.org/presentationml/2006/ole">
            <p:oleObj spid="_x0000_s4104" name="Bitmap Image" r:id="rId3" imgW="6380952" imgH="2085714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360VR Content Representation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507288" cy="4476822"/>
          </a:xfrm>
        </p:spPr>
        <p:txBody>
          <a:bodyPr/>
          <a:lstStyle/>
          <a:p>
            <a:r>
              <a:rPr lang="en-US" altLang="zh-TW" dirty="0" smtClean="0"/>
              <a:t>Divided into 2 </a:t>
            </a:r>
            <a:r>
              <a:rPr lang="en-US" altLang="zh-TW" dirty="0" err="1" smtClean="0"/>
              <a:t>hemicubes</a:t>
            </a:r>
            <a:endParaRPr lang="en-US" altLang="zh-TW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altLang="zh-TW" dirty="0" smtClean="0"/>
              <a:t>Side-by-side arrangement of the two </a:t>
            </a:r>
            <a:r>
              <a:rPr lang="en-US" altLang="zh-TW" dirty="0" err="1" smtClean="0"/>
              <a:t>hemicubes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圖片 35" descr="C:\Users\mtk03581\Desktop\圖片7.emf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3744416" cy="2181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4653136"/>
            <a:ext cx="4320000" cy="2160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2412000" y="4652063"/>
            <a:ext cx="2160000" cy="2160000"/>
            <a:chOff x="2412000" y="4652063"/>
            <a:chExt cx="2160000" cy="2160000"/>
          </a:xfrm>
        </p:grpSpPr>
        <p:sp>
          <p:nvSpPr>
            <p:cNvPr id="6" name="矩形 5"/>
            <p:cNvSpPr/>
            <p:nvPr/>
          </p:nvSpPr>
          <p:spPr>
            <a:xfrm>
              <a:off x="2952000" y="4652063"/>
              <a:ext cx="1080000" cy="540000"/>
            </a:xfrm>
            <a:prstGeom prst="rect">
              <a:avLst/>
            </a:prstGeom>
            <a:solidFill>
              <a:srgbClr val="0000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52000" y="6272063"/>
              <a:ext cx="1080000" cy="540000"/>
            </a:xfrm>
            <a:prstGeom prst="rect">
              <a:avLst/>
            </a:prstGeom>
            <a:solidFill>
              <a:srgbClr val="0000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412000" y="5192063"/>
              <a:ext cx="2160000" cy="1080000"/>
            </a:xfrm>
            <a:prstGeom prst="rect">
              <a:avLst/>
            </a:prstGeom>
            <a:solidFill>
              <a:srgbClr val="0000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4572000" y="4652063"/>
            <a:ext cx="2160000" cy="2160000"/>
            <a:chOff x="4572000" y="4652063"/>
            <a:chExt cx="2160000" cy="2160000"/>
          </a:xfrm>
        </p:grpSpPr>
        <p:sp>
          <p:nvSpPr>
            <p:cNvPr id="15" name="矩形 14"/>
            <p:cNvSpPr/>
            <p:nvPr/>
          </p:nvSpPr>
          <p:spPr>
            <a:xfrm>
              <a:off x="5112000" y="4652063"/>
              <a:ext cx="1080000" cy="5400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112000" y="6272063"/>
              <a:ext cx="1080000" cy="5400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572000" y="5192063"/>
              <a:ext cx="2160000" cy="10800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直線接點 8"/>
          <p:cNvCxnSpPr>
            <a:endCxn id="5" idx="2"/>
          </p:cNvCxnSpPr>
          <p:nvPr/>
        </p:nvCxnSpPr>
        <p:spPr>
          <a:xfrm>
            <a:off x="4572000" y="4437112"/>
            <a:ext cx="0" cy="2376024"/>
          </a:xfrm>
          <a:prstGeom prst="line">
            <a:avLst/>
          </a:prstGeom>
          <a:ln w="41275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3232955" y="4346143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Tile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5392955" y="4346143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Tile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Streaming Application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565187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Divide the double-cross layout into two frame partitions: </a:t>
            </a:r>
            <a:r>
              <a:rPr lang="en-US" altLang="zh-TW" dirty="0" smtClean="0">
                <a:solidFill>
                  <a:srgbClr val="0070C0"/>
                </a:solidFill>
              </a:rPr>
              <a:t>front </a:t>
            </a:r>
            <a:r>
              <a:rPr lang="en-US" altLang="zh-TW" dirty="0" smtClean="0"/>
              <a:t>and </a:t>
            </a:r>
            <a:r>
              <a:rPr lang="en-US" altLang="zh-TW" dirty="0" smtClean="0">
                <a:solidFill>
                  <a:srgbClr val="0070C0"/>
                </a:solidFill>
              </a:rPr>
              <a:t>rear views</a:t>
            </a:r>
          </a:p>
          <a:p>
            <a:pPr lvl="1"/>
            <a:r>
              <a:rPr lang="en-CA" altLang="zh-TW" dirty="0" smtClean="0"/>
              <a:t>Decoder could </a:t>
            </a:r>
            <a:r>
              <a:rPr lang="en-CA" altLang="zh-TW" dirty="0" smtClean="0">
                <a:solidFill>
                  <a:srgbClr val="0070C0"/>
                </a:solidFill>
              </a:rPr>
              <a:t>partially decode </a:t>
            </a:r>
            <a:r>
              <a:rPr lang="en-CA" altLang="zh-TW" dirty="0" smtClean="0"/>
              <a:t>the front/rear view, or</a:t>
            </a:r>
            <a:endParaRPr lang="en-US" altLang="zh-TW" dirty="0" smtClean="0"/>
          </a:p>
          <a:p>
            <a:pPr lvl="1"/>
            <a:r>
              <a:rPr lang="en-CA" altLang="zh-TW" dirty="0" smtClean="0"/>
              <a:t>Encoded bit-stream can be </a:t>
            </a:r>
            <a:r>
              <a:rPr lang="en-CA" altLang="zh-TW" dirty="0" smtClean="0">
                <a:solidFill>
                  <a:srgbClr val="0070C0"/>
                </a:solidFill>
              </a:rPr>
              <a:t>partially sent</a:t>
            </a:r>
            <a:r>
              <a:rPr lang="en-CA" altLang="zh-TW" dirty="0" smtClean="0"/>
              <a:t> and received</a:t>
            </a:r>
          </a:p>
          <a:p>
            <a:r>
              <a:rPr lang="en-CA" altLang="zh-TW" dirty="0" smtClean="0"/>
              <a:t>With some constrained encoding settings</a:t>
            </a:r>
          </a:p>
          <a:p>
            <a:pPr lvl="1"/>
            <a:r>
              <a:rPr lang="en-US" altLang="zh-TW" dirty="0" smtClean="0">
                <a:solidFill>
                  <a:srgbClr val="0070C0"/>
                </a:solidFill>
              </a:rPr>
              <a:t>In-loop filter </a:t>
            </a:r>
            <a:r>
              <a:rPr lang="en-US" altLang="zh-TW" dirty="0" smtClean="0"/>
              <a:t>control is disabled when across partition boundary</a:t>
            </a:r>
            <a:endParaRPr lang="zh-TW" altLang="zh-TW" dirty="0" smtClean="0"/>
          </a:p>
          <a:p>
            <a:pPr lvl="1"/>
            <a:r>
              <a:rPr lang="en-US" altLang="zh-TW" dirty="0" smtClean="0">
                <a:solidFill>
                  <a:srgbClr val="0070C0"/>
                </a:solidFill>
              </a:rPr>
              <a:t>Motion compensation</a:t>
            </a:r>
            <a:r>
              <a:rPr lang="en-US" altLang="zh-TW" dirty="0" smtClean="0"/>
              <a:t> should not access the other frame partition</a:t>
            </a:r>
            <a:endParaRPr lang="zh-TW" altLang="zh-TW" dirty="0" smtClean="0"/>
          </a:p>
          <a:p>
            <a:pPr lvl="1"/>
            <a:r>
              <a:rPr lang="en-US" altLang="zh-TW" dirty="0" smtClean="0"/>
              <a:t>Periodic IDR frame allows user to switch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Results of double-cross layout compared to the T-shape layout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996952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-0.12%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-0.26%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-0.32%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0.40%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0.55%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0.35%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-0.07%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-0.08%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0.01%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-0.66%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-0.43%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-0.19%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-0.11%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-0.21%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-0.22%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0.08%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0.25%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0.19%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0.41%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0.43%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0.35%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0.40%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-0.31%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-0.26%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-0.12%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-0.64%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-0.50%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0.01%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0.06%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0.21%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0.26%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0.05%</a:t>
                      </a:r>
                      <a:endParaRPr lang="zh-TW" sz="2000" b="1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0.13%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0.20%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</a:rPr>
                        <a:t>Anchor: T-shape layout; Tested: Double-cross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altLang="zh-TW" dirty="0" smtClean="0"/>
              <a:t>Analyze the memory usage and the compression efficiency between the T-shape and the proposed double-cross layout.</a:t>
            </a:r>
          </a:p>
          <a:p>
            <a:r>
              <a:rPr lang="en-US" altLang="zh-TW" dirty="0" smtClean="0"/>
              <a:t>Both have no discontinuous edge within the layout.</a:t>
            </a:r>
          </a:p>
          <a:p>
            <a:r>
              <a:rPr lang="en-CA" altLang="zh-TW" dirty="0" smtClean="0"/>
              <a:t>The memory size of the double-cross layout is only about 66% of the T-shape.</a:t>
            </a:r>
          </a:p>
          <a:p>
            <a:r>
              <a:rPr lang="en-CA" altLang="zh-TW" dirty="0" smtClean="0"/>
              <a:t>The double-cross layout is </a:t>
            </a:r>
            <a:r>
              <a:rPr lang="en-US" altLang="zh-TW" dirty="0" smtClean="0"/>
              <a:t>more appropriate</a:t>
            </a:r>
            <a:r>
              <a:rPr lang="en-CA" altLang="zh-TW" dirty="0" smtClean="0"/>
              <a:t> for 360VR streaming applications.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723</TotalTime>
  <Words>439</Words>
  <Application>Microsoft Office PowerPoint</Application>
  <PresentationFormat>On-screen Show (4:3)</PresentationFormat>
  <Paragraphs>121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Bitmap Image</vt:lpstr>
      <vt:lpstr>AHG8: An Alternative Arrangement for Cube Format  (Double-cross Layout)</vt:lpstr>
      <vt:lpstr>Overall Summary</vt:lpstr>
      <vt:lpstr>T-shape Layout vs. Double-cross Layout</vt:lpstr>
      <vt:lpstr>360VR Content Representation</vt:lpstr>
      <vt:lpstr>360VR Content Representation (cont.)</vt:lpstr>
      <vt:lpstr>Streaming Application</vt:lpstr>
      <vt:lpstr>Experimental Results </vt:lpstr>
      <vt:lpstr>Conclusions</vt:lpstr>
      <vt:lpstr>Slide 9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97</cp:revision>
  <dcterms:created xsi:type="dcterms:W3CDTF">2014-03-11T04:25:26Z</dcterms:created>
  <dcterms:modified xsi:type="dcterms:W3CDTF">2016-10-15T02:00:09Z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