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66" r:id="rId4"/>
    <p:sldId id="267" r:id="rId5"/>
    <p:sldId id="268" r:id="rId6"/>
    <p:sldId id="275" r:id="rId7"/>
    <p:sldId id="283" r:id="rId8"/>
    <p:sldId id="276" r:id="rId9"/>
    <p:sldId id="272" r:id="rId10"/>
    <p:sldId id="273" r:id="rId11"/>
    <p:sldId id="274" r:id="rId12"/>
    <p:sldId id="277" r:id="rId13"/>
    <p:sldId id="278" r:id="rId14"/>
    <p:sldId id="279" r:id="rId15"/>
    <p:sldId id="280" r:id="rId16"/>
    <p:sldId id="281" r:id="rId17"/>
    <p:sldId id="271" r:id="rId18"/>
    <p:sldId id="284" r:id="rId19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507">
          <p15:clr>
            <a:srgbClr val="A4A3A4"/>
          </p15:clr>
        </p15:guide>
        <p15:guide id="4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564" y="-84"/>
      </p:cViewPr>
      <p:guideLst>
        <p:guide orient="horz" pos="1620"/>
        <p:guide pos="2880"/>
        <p:guide pos="5507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Experiment on polyphase subsampled sequence coding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Emmanuel Thomas</a:t>
            </a:r>
          </a:p>
        </p:txBody>
      </p:sp>
      <p:sp>
        <p:nvSpPr>
          <p:cNvPr id="5" name="Tijdelijke aanduiding voor dianummer 4" hidden="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F07F6-6E14-D248-825A-817D385E6DD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7981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Experiment on polyphase subsampled sequence coding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0DFCB-F95E-074F-A87F-3B454C487C1D}" type="datetimeFigureOut">
              <a:rPr lang="nl-NL" smtClean="0"/>
              <a:t>15-10-2016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Emmanuel Thomas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4D591-63B3-884E-AA10-ECC4233D929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43240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2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66" y="1344920"/>
            <a:ext cx="57847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479395"/>
            <a:ext cx="9143993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0749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Targ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0" y="4873481"/>
            <a:ext cx="9144000" cy="2709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63"/>
          <a:stretch/>
        </p:blipFill>
        <p:spPr>
          <a:xfrm>
            <a:off x="-1" y="-3117"/>
            <a:ext cx="9144000" cy="168586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DCC88FC6-561E-4487-BC3F-78FC0FF937B7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3"/>
          </p:nvPr>
        </p:nvSpPr>
        <p:spPr>
          <a:xfrm>
            <a:off x="423863" y="1682750"/>
            <a:ext cx="8301037" cy="3184525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4"/>
          </p:nvPr>
        </p:nvSpPr>
        <p:spPr>
          <a:xfrm>
            <a:off x="8778410" y="4910400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3" name="Rechthoek 2"/>
          <p:cNvSpPr/>
          <p:nvPr userDrawn="1"/>
        </p:nvSpPr>
        <p:spPr>
          <a:xfrm>
            <a:off x="-7200" y="1682750"/>
            <a:ext cx="9158400" cy="3190731"/>
          </a:xfrm>
          <a:prstGeom prst="rect">
            <a:avLst/>
          </a:prstGeom>
          <a:noFill/>
          <a:ln w="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75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Afbeelding 7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1" name="Rechthoek 160"/>
          <p:cNvSpPr/>
          <p:nvPr userDrawn="1"/>
        </p:nvSpPr>
        <p:spPr>
          <a:xfrm>
            <a:off x="753546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2" name="Afbeelding 16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896184"/>
            <a:ext cx="30314" cy="110356"/>
          </a:xfrm>
          <a:prstGeom prst="rect">
            <a:avLst/>
          </a:prstGeom>
        </p:spPr>
      </p:pic>
      <p:sp>
        <p:nvSpPr>
          <p:cNvPr id="163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7616708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4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7617460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5" name="Rechthoek 164"/>
          <p:cNvSpPr/>
          <p:nvPr userDrawn="1"/>
        </p:nvSpPr>
        <p:spPr>
          <a:xfrm>
            <a:off x="1837737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6" name="Afbeelding 16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896184"/>
            <a:ext cx="30314" cy="110356"/>
          </a:xfrm>
          <a:prstGeom prst="rect">
            <a:avLst/>
          </a:prstGeom>
        </p:spPr>
      </p:pic>
      <p:sp>
        <p:nvSpPr>
          <p:cNvPr id="167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19137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8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19145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9" name="Rechthoek 168"/>
          <p:cNvSpPr/>
          <p:nvPr userDrawn="1"/>
        </p:nvSpPr>
        <p:spPr>
          <a:xfrm>
            <a:off x="3262169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0" name="Afbeelding 16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896184"/>
            <a:ext cx="30314" cy="110356"/>
          </a:xfrm>
          <a:prstGeom prst="rect">
            <a:avLst/>
          </a:prstGeom>
        </p:spPr>
      </p:pic>
      <p:sp>
        <p:nvSpPr>
          <p:cNvPr id="171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3336489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72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3337241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73" name="Rechthoek 172"/>
          <p:cNvSpPr/>
          <p:nvPr userDrawn="1"/>
        </p:nvSpPr>
        <p:spPr>
          <a:xfrm>
            <a:off x="4686601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4" name="Afbeelding 17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896184"/>
            <a:ext cx="30314" cy="110356"/>
          </a:xfrm>
          <a:prstGeom prst="rect">
            <a:avLst/>
          </a:prstGeom>
        </p:spPr>
      </p:pic>
      <p:sp>
        <p:nvSpPr>
          <p:cNvPr id="175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476111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76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476186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77" name="Rechthoek 176"/>
          <p:cNvSpPr/>
          <p:nvPr userDrawn="1"/>
        </p:nvSpPr>
        <p:spPr>
          <a:xfrm>
            <a:off x="6111033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8" name="Afbeelding 17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896184"/>
            <a:ext cx="30314" cy="110356"/>
          </a:xfrm>
          <a:prstGeom prst="rect">
            <a:avLst/>
          </a:prstGeom>
        </p:spPr>
      </p:pic>
      <p:sp>
        <p:nvSpPr>
          <p:cNvPr id="179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18478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0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18553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1" name="Rechthoek 180"/>
          <p:cNvSpPr/>
          <p:nvPr userDrawn="1"/>
        </p:nvSpPr>
        <p:spPr>
          <a:xfrm>
            <a:off x="41330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2" name="Afbeelding 1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2259070"/>
            <a:ext cx="30314" cy="110356"/>
          </a:xfrm>
          <a:prstGeom prst="rect">
            <a:avLst/>
          </a:prstGeom>
        </p:spPr>
      </p:pic>
      <p:sp>
        <p:nvSpPr>
          <p:cNvPr id="183" name="Tijdelijke aanduiding voor afbeelding 157"/>
          <p:cNvSpPr>
            <a:spLocks noGrp="1"/>
          </p:cNvSpPr>
          <p:nvPr>
            <p:ph type="pic" sz="quarter" idx="22"/>
          </p:nvPr>
        </p:nvSpPr>
        <p:spPr>
          <a:xfrm>
            <a:off x="4913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4" name="Tijdelijke aanduiding voor tekst 159"/>
          <p:cNvSpPr>
            <a:spLocks noGrp="1"/>
          </p:cNvSpPr>
          <p:nvPr>
            <p:ph type="body" sz="quarter" idx="23" hasCustomPrompt="1"/>
          </p:nvPr>
        </p:nvSpPr>
        <p:spPr>
          <a:xfrm>
            <a:off x="4921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5" name="Rechthoek 184"/>
          <p:cNvSpPr/>
          <p:nvPr userDrawn="1"/>
        </p:nvSpPr>
        <p:spPr>
          <a:xfrm>
            <a:off x="753546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6" name="Afbeelding 18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2259070"/>
            <a:ext cx="30314" cy="110356"/>
          </a:xfrm>
          <a:prstGeom prst="rect">
            <a:avLst/>
          </a:prstGeom>
        </p:spPr>
      </p:pic>
      <p:sp>
        <p:nvSpPr>
          <p:cNvPr id="187" name="Tijdelijke aanduiding voor afbeelding 157"/>
          <p:cNvSpPr>
            <a:spLocks noGrp="1"/>
          </p:cNvSpPr>
          <p:nvPr>
            <p:ph type="pic" sz="quarter" idx="24"/>
          </p:nvPr>
        </p:nvSpPr>
        <p:spPr>
          <a:xfrm>
            <a:off x="7616708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8" name="Tijdelijke aanduiding voor tekst 159"/>
          <p:cNvSpPr>
            <a:spLocks noGrp="1"/>
          </p:cNvSpPr>
          <p:nvPr>
            <p:ph type="body" sz="quarter" idx="25" hasCustomPrompt="1"/>
          </p:nvPr>
        </p:nvSpPr>
        <p:spPr>
          <a:xfrm>
            <a:off x="7617460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9" name="Rechthoek 188"/>
          <p:cNvSpPr/>
          <p:nvPr userDrawn="1"/>
        </p:nvSpPr>
        <p:spPr>
          <a:xfrm>
            <a:off x="1837737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0" name="Afbeelding 18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2259070"/>
            <a:ext cx="30314" cy="110356"/>
          </a:xfrm>
          <a:prstGeom prst="rect">
            <a:avLst/>
          </a:prstGeom>
        </p:spPr>
      </p:pic>
      <p:sp>
        <p:nvSpPr>
          <p:cNvPr id="191" name="Tijdelijke aanduiding voor afbeelding 157"/>
          <p:cNvSpPr>
            <a:spLocks noGrp="1"/>
          </p:cNvSpPr>
          <p:nvPr>
            <p:ph type="pic" sz="quarter" idx="26"/>
          </p:nvPr>
        </p:nvSpPr>
        <p:spPr>
          <a:xfrm>
            <a:off x="19137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2" name="Tijdelijke aanduiding voor tekst 159"/>
          <p:cNvSpPr>
            <a:spLocks noGrp="1"/>
          </p:cNvSpPr>
          <p:nvPr>
            <p:ph type="body" sz="quarter" idx="27" hasCustomPrompt="1"/>
          </p:nvPr>
        </p:nvSpPr>
        <p:spPr>
          <a:xfrm>
            <a:off x="19145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93" name="Rechthoek 192"/>
          <p:cNvSpPr/>
          <p:nvPr userDrawn="1"/>
        </p:nvSpPr>
        <p:spPr>
          <a:xfrm>
            <a:off x="3262169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4" name="Afbeelding 19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2259070"/>
            <a:ext cx="30314" cy="110356"/>
          </a:xfrm>
          <a:prstGeom prst="rect">
            <a:avLst/>
          </a:prstGeom>
        </p:spPr>
      </p:pic>
      <p:sp>
        <p:nvSpPr>
          <p:cNvPr id="195" name="Tijdelijke aanduiding voor afbeelding 157"/>
          <p:cNvSpPr>
            <a:spLocks noGrp="1"/>
          </p:cNvSpPr>
          <p:nvPr>
            <p:ph type="pic" sz="quarter" idx="28"/>
          </p:nvPr>
        </p:nvSpPr>
        <p:spPr>
          <a:xfrm>
            <a:off x="3336489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6" name="Tijdelijke aanduiding voor tekst 159"/>
          <p:cNvSpPr>
            <a:spLocks noGrp="1"/>
          </p:cNvSpPr>
          <p:nvPr>
            <p:ph type="body" sz="quarter" idx="29" hasCustomPrompt="1"/>
          </p:nvPr>
        </p:nvSpPr>
        <p:spPr>
          <a:xfrm>
            <a:off x="3337241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97" name="Rechthoek 196"/>
          <p:cNvSpPr/>
          <p:nvPr userDrawn="1"/>
        </p:nvSpPr>
        <p:spPr>
          <a:xfrm>
            <a:off x="4686601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8" name="Afbeelding 19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2259070"/>
            <a:ext cx="30314" cy="110356"/>
          </a:xfrm>
          <a:prstGeom prst="rect">
            <a:avLst/>
          </a:prstGeom>
        </p:spPr>
      </p:pic>
      <p:sp>
        <p:nvSpPr>
          <p:cNvPr id="199" name="Tijdelijke aanduiding voor afbeelding 157"/>
          <p:cNvSpPr>
            <a:spLocks noGrp="1"/>
          </p:cNvSpPr>
          <p:nvPr>
            <p:ph type="pic" sz="quarter" idx="30"/>
          </p:nvPr>
        </p:nvSpPr>
        <p:spPr>
          <a:xfrm>
            <a:off x="476111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0" name="Tijdelijke aanduiding voor tekst 159"/>
          <p:cNvSpPr>
            <a:spLocks noGrp="1"/>
          </p:cNvSpPr>
          <p:nvPr>
            <p:ph type="body" sz="quarter" idx="31" hasCustomPrompt="1"/>
          </p:nvPr>
        </p:nvSpPr>
        <p:spPr>
          <a:xfrm>
            <a:off x="476186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1" name="Rechthoek 200"/>
          <p:cNvSpPr/>
          <p:nvPr userDrawn="1"/>
        </p:nvSpPr>
        <p:spPr>
          <a:xfrm>
            <a:off x="6111033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2" name="Afbeelding 20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2259070"/>
            <a:ext cx="30314" cy="110356"/>
          </a:xfrm>
          <a:prstGeom prst="rect">
            <a:avLst/>
          </a:prstGeom>
        </p:spPr>
      </p:pic>
      <p:sp>
        <p:nvSpPr>
          <p:cNvPr id="203" name="Tijdelijke aanduiding voor afbeelding 157"/>
          <p:cNvSpPr>
            <a:spLocks noGrp="1"/>
          </p:cNvSpPr>
          <p:nvPr>
            <p:ph type="pic" sz="quarter" idx="32"/>
          </p:nvPr>
        </p:nvSpPr>
        <p:spPr>
          <a:xfrm>
            <a:off x="618478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4" name="Tijdelijke aanduiding voor tekst 159"/>
          <p:cNvSpPr>
            <a:spLocks noGrp="1"/>
          </p:cNvSpPr>
          <p:nvPr>
            <p:ph type="body" sz="quarter" idx="33" hasCustomPrompt="1"/>
          </p:nvPr>
        </p:nvSpPr>
        <p:spPr>
          <a:xfrm>
            <a:off x="618553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5" name="Rechthoek 204"/>
          <p:cNvSpPr/>
          <p:nvPr userDrawn="1"/>
        </p:nvSpPr>
        <p:spPr>
          <a:xfrm>
            <a:off x="41330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6" name="Afbeelding 20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723" y="3616630"/>
            <a:ext cx="30314" cy="110356"/>
          </a:xfrm>
          <a:prstGeom prst="rect">
            <a:avLst/>
          </a:prstGeom>
        </p:spPr>
      </p:pic>
      <p:sp>
        <p:nvSpPr>
          <p:cNvPr id="207" name="Tijdelijke aanduiding voor afbeelding 157"/>
          <p:cNvSpPr>
            <a:spLocks noGrp="1"/>
          </p:cNvSpPr>
          <p:nvPr>
            <p:ph type="pic" sz="quarter" idx="34"/>
          </p:nvPr>
        </p:nvSpPr>
        <p:spPr>
          <a:xfrm>
            <a:off x="4913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8" name="Tijdelijke aanduiding voor tekst 159"/>
          <p:cNvSpPr>
            <a:spLocks noGrp="1"/>
          </p:cNvSpPr>
          <p:nvPr>
            <p:ph type="body" sz="quarter" idx="35" hasCustomPrompt="1"/>
          </p:nvPr>
        </p:nvSpPr>
        <p:spPr>
          <a:xfrm>
            <a:off x="4921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9" name="Rechthoek 208"/>
          <p:cNvSpPr/>
          <p:nvPr userDrawn="1"/>
        </p:nvSpPr>
        <p:spPr>
          <a:xfrm>
            <a:off x="753546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0" name="Afbeelding 20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058" y="3616630"/>
            <a:ext cx="30314" cy="110356"/>
          </a:xfrm>
          <a:prstGeom prst="rect">
            <a:avLst/>
          </a:prstGeom>
        </p:spPr>
      </p:pic>
      <p:sp>
        <p:nvSpPr>
          <p:cNvPr id="211" name="Tijdelijke aanduiding voor afbeelding 157"/>
          <p:cNvSpPr>
            <a:spLocks noGrp="1"/>
          </p:cNvSpPr>
          <p:nvPr>
            <p:ph type="pic" sz="quarter" idx="36"/>
          </p:nvPr>
        </p:nvSpPr>
        <p:spPr>
          <a:xfrm>
            <a:off x="7616708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12" name="Tijdelijke aanduiding voor tekst 159"/>
          <p:cNvSpPr>
            <a:spLocks noGrp="1"/>
          </p:cNvSpPr>
          <p:nvPr>
            <p:ph type="body" sz="quarter" idx="37" hasCustomPrompt="1"/>
          </p:nvPr>
        </p:nvSpPr>
        <p:spPr>
          <a:xfrm>
            <a:off x="7617460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13" name="Rechthoek 212"/>
          <p:cNvSpPr/>
          <p:nvPr userDrawn="1"/>
        </p:nvSpPr>
        <p:spPr>
          <a:xfrm>
            <a:off x="1837737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4" name="Afbeelding 2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123" y="3616630"/>
            <a:ext cx="30314" cy="110356"/>
          </a:xfrm>
          <a:prstGeom prst="rect">
            <a:avLst/>
          </a:prstGeom>
        </p:spPr>
      </p:pic>
      <p:sp>
        <p:nvSpPr>
          <p:cNvPr id="215" name="Tijdelijke aanduiding voor afbeelding 157"/>
          <p:cNvSpPr>
            <a:spLocks noGrp="1"/>
          </p:cNvSpPr>
          <p:nvPr>
            <p:ph type="pic" sz="quarter" idx="38"/>
          </p:nvPr>
        </p:nvSpPr>
        <p:spPr>
          <a:xfrm>
            <a:off x="19137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16" name="Tijdelijke aanduiding voor tekst 159"/>
          <p:cNvSpPr>
            <a:spLocks noGrp="1"/>
          </p:cNvSpPr>
          <p:nvPr>
            <p:ph type="body" sz="quarter" idx="39" hasCustomPrompt="1"/>
          </p:nvPr>
        </p:nvSpPr>
        <p:spPr>
          <a:xfrm>
            <a:off x="19145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17" name="Rechthoek 216"/>
          <p:cNvSpPr/>
          <p:nvPr userDrawn="1"/>
        </p:nvSpPr>
        <p:spPr>
          <a:xfrm>
            <a:off x="3262169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8" name="Afbeelding 2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839" y="3616630"/>
            <a:ext cx="30314" cy="110356"/>
          </a:xfrm>
          <a:prstGeom prst="rect">
            <a:avLst/>
          </a:prstGeom>
        </p:spPr>
      </p:pic>
      <p:sp>
        <p:nvSpPr>
          <p:cNvPr id="219" name="Tijdelijke aanduiding voor afbeelding 157"/>
          <p:cNvSpPr>
            <a:spLocks noGrp="1"/>
          </p:cNvSpPr>
          <p:nvPr>
            <p:ph type="pic" sz="quarter" idx="40"/>
          </p:nvPr>
        </p:nvSpPr>
        <p:spPr>
          <a:xfrm>
            <a:off x="3336489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0" name="Tijdelijke aanduiding voor tekst 159"/>
          <p:cNvSpPr>
            <a:spLocks noGrp="1"/>
          </p:cNvSpPr>
          <p:nvPr>
            <p:ph type="body" sz="quarter" idx="41" hasCustomPrompt="1"/>
          </p:nvPr>
        </p:nvSpPr>
        <p:spPr>
          <a:xfrm>
            <a:off x="3337241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21" name="Rechthoek 220"/>
          <p:cNvSpPr/>
          <p:nvPr userDrawn="1"/>
        </p:nvSpPr>
        <p:spPr>
          <a:xfrm>
            <a:off x="4686601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2" name="Afbeelding 22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463" y="3616630"/>
            <a:ext cx="30314" cy="110356"/>
          </a:xfrm>
          <a:prstGeom prst="rect">
            <a:avLst/>
          </a:prstGeom>
        </p:spPr>
      </p:pic>
      <p:sp>
        <p:nvSpPr>
          <p:cNvPr id="223" name="Tijdelijke aanduiding voor afbeelding 157"/>
          <p:cNvSpPr>
            <a:spLocks noGrp="1"/>
          </p:cNvSpPr>
          <p:nvPr>
            <p:ph type="pic" sz="quarter" idx="42"/>
          </p:nvPr>
        </p:nvSpPr>
        <p:spPr>
          <a:xfrm>
            <a:off x="476111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4" name="Tijdelijke aanduiding voor tekst 159"/>
          <p:cNvSpPr>
            <a:spLocks noGrp="1"/>
          </p:cNvSpPr>
          <p:nvPr>
            <p:ph type="body" sz="quarter" idx="43" hasCustomPrompt="1"/>
          </p:nvPr>
        </p:nvSpPr>
        <p:spPr>
          <a:xfrm>
            <a:off x="476186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25" name="Rechthoek 224"/>
          <p:cNvSpPr/>
          <p:nvPr userDrawn="1"/>
        </p:nvSpPr>
        <p:spPr>
          <a:xfrm>
            <a:off x="6111033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6" name="Afbeelding 22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133" y="3616630"/>
            <a:ext cx="30314" cy="110356"/>
          </a:xfrm>
          <a:prstGeom prst="rect">
            <a:avLst/>
          </a:prstGeom>
        </p:spPr>
      </p:pic>
      <p:sp>
        <p:nvSpPr>
          <p:cNvPr id="227" name="Tijdelijke aanduiding voor afbeelding 157"/>
          <p:cNvSpPr>
            <a:spLocks noGrp="1"/>
          </p:cNvSpPr>
          <p:nvPr>
            <p:ph type="pic" sz="quarter" idx="44"/>
          </p:nvPr>
        </p:nvSpPr>
        <p:spPr>
          <a:xfrm>
            <a:off x="618478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8" name="Tijdelijke aanduiding voor tekst 159"/>
          <p:cNvSpPr>
            <a:spLocks noGrp="1"/>
          </p:cNvSpPr>
          <p:nvPr>
            <p:ph type="body" sz="quarter" idx="45" hasCustomPrompt="1"/>
          </p:nvPr>
        </p:nvSpPr>
        <p:spPr>
          <a:xfrm>
            <a:off x="618553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46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47"/>
          </p:nvPr>
        </p:nvSpPr>
        <p:spPr/>
        <p:txBody>
          <a:bodyPr/>
          <a:lstStyle/>
          <a:p>
            <a:fld id="{551EC9CE-D392-4F57-9FCE-06ACAEBEA059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</p:spTree>
    <p:extLst>
      <p:ext uri="{BB962C8B-B14F-4D97-AF65-F5344CB8AC3E}">
        <p14:creationId xmlns:p14="http://schemas.microsoft.com/office/powerpoint/2010/main" val="16988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25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99" name="Rechthoek 98"/>
          <p:cNvSpPr/>
          <p:nvPr userDrawn="1"/>
        </p:nvSpPr>
        <p:spPr>
          <a:xfrm>
            <a:off x="32835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0" name="Afbeelding 9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25" y="896184"/>
            <a:ext cx="30314" cy="110356"/>
          </a:xfrm>
          <a:prstGeom prst="rect">
            <a:avLst/>
          </a:prstGeom>
        </p:spPr>
      </p:pic>
      <p:sp>
        <p:nvSpPr>
          <p:cNvPr id="101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33615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2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33623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03" name="Rechthoek 102"/>
          <p:cNvSpPr/>
          <p:nvPr userDrawn="1"/>
        </p:nvSpPr>
        <p:spPr>
          <a:xfrm>
            <a:off x="61664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4" name="Afbeelding 10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125" y="896184"/>
            <a:ext cx="30314" cy="110356"/>
          </a:xfrm>
          <a:prstGeom prst="rect">
            <a:avLst/>
          </a:prstGeom>
        </p:spPr>
      </p:pic>
      <p:sp>
        <p:nvSpPr>
          <p:cNvPr id="105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62444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6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62452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07" name="Rechthoek 106"/>
          <p:cNvSpPr/>
          <p:nvPr userDrawn="1"/>
        </p:nvSpPr>
        <p:spPr>
          <a:xfrm>
            <a:off x="4133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8" name="Afbeelding 10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025" y="2867082"/>
            <a:ext cx="30314" cy="110356"/>
          </a:xfrm>
          <a:prstGeom prst="rect">
            <a:avLst/>
          </a:prstGeom>
        </p:spPr>
      </p:pic>
      <p:sp>
        <p:nvSpPr>
          <p:cNvPr id="109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4913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0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4921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11" name="Rechthoek 110"/>
          <p:cNvSpPr/>
          <p:nvPr userDrawn="1"/>
        </p:nvSpPr>
        <p:spPr>
          <a:xfrm>
            <a:off x="32835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2" name="Afbeelding 1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25" y="2867082"/>
            <a:ext cx="30314" cy="110356"/>
          </a:xfrm>
          <a:prstGeom prst="rect">
            <a:avLst/>
          </a:prstGeom>
        </p:spPr>
      </p:pic>
      <p:sp>
        <p:nvSpPr>
          <p:cNvPr id="113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33615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4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33623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15" name="Rechthoek 114"/>
          <p:cNvSpPr/>
          <p:nvPr userDrawn="1"/>
        </p:nvSpPr>
        <p:spPr>
          <a:xfrm>
            <a:off x="61664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6" name="Afbeelding 1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125" y="2867082"/>
            <a:ext cx="30314" cy="110356"/>
          </a:xfrm>
          <a:prstGeom prst="rect">
            <a:avLst/>
          </a:prstGeom>
        </p:spPr>
      </p:pic>
      <p:sp>
        <p:nvSpPr>
          <p:cNvPr id="117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2444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8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2452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fld id="{F0E8E372-6192-464D-966E-0CA10146864B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</p:spTree>
    <p:extLst>
      <p:ext uri="{BB962C8B-B14F-4D97-AF65-F5344CB8AC3E}">
        <p14:creationId xmlns:p14="http://schemas.microsoft.com/office/powerpoint/2010/main" val="359106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2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83016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</p:spTree>
    <p:extLst>
      <p:ext uri="{BB962C8B-B14F-4D97-AF65-F5344CB8AC3E}">
        <p14:creationId xmlns:p14="http://schemas.microsoft.com/office/powerpoint/2010/main" val="36084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0" y="1682750"/>
            <a:ext cx="9144000" cy="318524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GB" dirty="0"/>
              <a:t>Insert image here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ECFE90EE-EAA2-46E4-AE0A-1C2EDD506B8F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443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39492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A4A5C25B-5EEF-460B-8563-B45EE608C4D3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2" hasCustomPrompt="1"/>
          </p:nvPr>
        </p:nvSpPr>
        <p:spPr>
          <a:xfrm>
            <a:off x="4773600" y="1746249"/>
            <a:ext cx="3949200" cy="3020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42856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18"/>
            <a:ext cx="9143999" cy="5149736"/>
          </a:xfrm>
          <a:prstGeom prst="rect">
            <a:avLst/>
          </a:prstGeom>
        </p:spPr>
      </p:pic>
      <p:grpSp>
        <p:nvGrpSpPr>
          <p:cNvPr id="3" name="Groep 2"/>
          <p:cNvGrpSpPr/>
          <p:nvPr userDrawn="1"/>
        </p:nvGrpSpPr>
        <p:grpSpPr>
          <a:xfrm>
            <a:off x="401387" y="678180"/>
            <a:ext cx="41656" cy="2134859"/>
            <a:chOff x="401387" y="678180"/>
            <a:chExt cx="41656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 descr="timeline_pijl_wit.pn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387" y="2660639"/>
              <a:ext cx="41656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29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295"/>
            <a:ext cx="9143999" cy="205989"/>
          </a:xfrm>
          <a:prstGeom prst="rect">
            <a:avLst/>
          </a:prstGeom>
        </p:spPr>
      </p:pic>
      <p:grpSp>
        <p:nvGrpSpPr>
          <p:cNvPr id="9" name="Groep 8"/>
          <p:cNvGrpSpPr/>
          <p:nvPr userDrawn="1"/>
        </p:nvGrpSpPr>
        <p:grpSpPr>
          <a:xfrm>
            <a:off x="401578" y="678180"/>
            <a:ext cx="41274" cy="2134859"/>
            <a:chOff x="401578" y="678180"/>
            <a:chExt cx="41274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578" y="2660639"/>
              <a:ext cx="41274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630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 descr="timeline_pijl_wi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99" y="1344920"/>
            <a:ext cx="58382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79395"/>
            <a:ext cx="9144000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0757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>
              <a:defRPr lang="nl-NL" sz="550" b="1">
                <a:latin typeface="Arial" pitchFamily="34" charset="0"/>
                <a:cs typeface="Arial" pitchFamily="34" charset="0"/>
              </a:defRPr>
            </a:lvl1pPr>
          </a:lstStyle>
          <a:p>
            <a:fld id="{33D2ECB6-4678-4110-A2E5-00A9A928913E}" type="slidenum">
              <a:rPr lang="en-GB" smtClean="0"/>
              <a:pPr/>
              <a:t>‹#›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jdelijke aanduiding voor titel 1"/>
          <p:cNvSpPr>
            <a:spLocks noGrp="1"/>
          </p:cNvSpPr>
          <p:nvPr>
            <p:ph type="title"/>
          </p:nvPr>
        </p:nvSpPr>
        <p:spPr>
          <a:xfrm>
            <a:off x="423136" y="898300"/>
            <a:ext cx="83016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3136" y="1746250"/>
            <a:ext cx="8301600" cy="308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"/>
          </p:nvPr>
        </p:nvSpPr>
        <p:spPr>
          <a:xfrm>
            <a:off x="7168896" y="4867200"/>
            <a:ext cx="1556004" cy="1692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lang="nl-NL" sz="550" b="1" smtClean="0">
                <a:latin typeface="Arial" pitchFamily="34" charset="0"/>
                <a:cs typeface="Arial" pitchFamily="34" charset="0"/>
              </a:defRPr>
            </a:lvl1pPr>
          </a:lstStyle>
          <a:p>
            <a:fld id="{15C9501B-970B-4D5B-8A94-9A87DC4C88AA}" type="datetimeFigureOut">
              <a:rPr lang="en-GB" smtClean="0"/>
              <a:pPr/>
              <a:t>15/10/2016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56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63" r:id="rId3"/>
    <p:sldLayoutId id="2147483650" r:id="rId4"/>
    <p:sldLayoutId id="2147483652" r:id="rId5"/>
    <p:sldLayoutId id="2147483661" r:id="rId6"/>
    <p:sldLayoutId id="2147483658" r:id="rId7"/>
    <p:sldLayoutId id="2147483651" r:id="rId8"/>
    <p:sldLayoutId id="2147483653" r:id="rId9"/>
    <p:sldLayoutId id="2147483659" r:id="rId10"/>
    <p:sldLayoutId id="2147483662" r:id="rId11"/>
    <p:sldLayoutId id="2147483654" r:id="rId12"/>
    <p:sldLayoutId id="2147483655" r:id="rId13"/>
    <p:sldLayoutId id="2147483656" r:id="rId14"/>
    <p:sldLayoutId id="2147483660" r:id="rId15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2300" b="0" kern="1200" cap="all" spc="0" baseline="0">
          <a:solidFill>
            <a:schemeClr val="tx2"/>
          </a:solidFill>
          <a:latin typeface="Arial Black"/>
          <a:ea typeface="+mj-ea"/>
          <a:cs typeface="Arial Black"/>
        </a:defRPr>
      </a:lvl1pPr>
    </p:titleStyle>
    <p:bodyStyle>
      <a:lvl1pPr marL="1778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1pPr>
      <a:lvl2pPr marL="5397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2pPr>
      <a:lvl3pPr marL="9842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14351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1885950" indent="-18415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://www.techradar.com/news/photography-video-capture/cameras/non-low-pass-filters-explained-goodbye-to-anti-aliasing-1160397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://www.pcworld.com/article/2990895/hardware/the-state-of-4k-gaming-what-you-need-to-know-from-pricing-to-performance-needs.html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Subjective quality analysis of </a:t>
            </a:r>
            <a:r>
              <a:rPr lang="en-US" b="1" dirty="0" err="1"/>
              <a:t>polyphase</a:t>
            </a:r>
            <a:r>
              <a:rPr lang="en-US" b="1" dirty="0"/>
              <a:t> subsampled sequences</a:t>
            </a:r>
            <a:r>
              <a:rPr lang="en-US" dirty="0">
                <a:latin typeface="Arial Black" panose="020B0A04020102020204" pitchFamily="34" charset="0"/>
              </a:rPr>
              <a:t/>
            </a:r>
            <a:br>
              <a:rPr lang="en-US" dirty="0">
                <a:latin typeface="Arial Black" panose="020B0A04020102020204" pitchFamily="34" charset="0"/>
              </a:rPr>
            </a:br>
            <a:r>
              <a:rPr lang="en-US" sz="1200" cap="none" dirty="0" smtClean="0">
                <a:latin typeface="Arial" panose="020B0604020202020204" pitchFamily="34" charset="0"/>
              </a:rPr>
              <a:t>JVET-D0034 </a:t>
            </a:r>
            <a:r>
              <a:rPr lang="en-US" sz="1200" cap="none" dirty="0">
                <a:latin typeface="Arial" panose="020B0604020202020204" pitchFamily="34" charset="0"/>
              </a:rPr>
              <a:t>| Emmanuel Thomas</a:t>
            </a:r>
            <a:endParaRPr lang="en-GB" sz="1200" cap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93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Class </a:t>
            </a:r>
            <a:r>
              <a:rPr lang="nl-NL" dirty="0" smtClean="0"/>
              <a:t>E </a:t>
            </a:r>
            <a:r>
              <a:rPr lang="nl-NL" dirty="0"/>
              <a:t>- </a:t>
            </a:r>
            <a:r>
              <a:rPr lang="nl-NL" dirty="0" smtClean="0"/>
              <a:t>Johny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10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719" y="1405974"/>
            <a:ext cx="59436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47075" y="2195365"/>
            <a:ext cx="2350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1280x720</a:t>
            </a:r>
          </a:p>
          <a:p>
            <a:endParaRPr lang="nl-NL" dirty="0"/>
          </a:p>
          <a:p>
            <a:r>
              <a:rPr lang="nl-NL" dirty="0" smtClean="0"/>
              <a:t>Typical aliasing artefact on the suit</a:t>
            </a:r>
            <a:endParaRPr lang="nl-NL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t="50000" r="55951"/>
          <a:stretch/>
        </p:blipFill>
        <p:spPr bwMode="auto">
          <a:xfrm>
            <a:off x="3375048" y="1169507"/>
            <a:ext cx="2768295" cy="2670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0160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Class D - </a:t>
            </a:r>
            <a:r>
              <a:rPr lang="nl-NL" dirty="0" smtClean="0"/>
              <a:t>BasketballPass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11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 descr="C:\Users\DLE632BL\Documents\Emmanuel\MPEG_116\subjective_analysis_of_polyphase_subsampled_sequences\img\BasketballPass_416x240_50_tfp.yuv_0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12" y="1446744"/>
            <a:ext cx="5455256" cy="314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7075" y="2195365"/>
            <a:ext cx="2350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416x240</a:t>
            </a:r>
          </a:p>
          <a:p>
            <a:endParaRPr lang="nl-NL" dirty="0"/>
          </a:p>
          <a:p>
            <a:r>
              <a:rPr lang="nl-NL" dirty="0" smtClean="0"/>
              <a:t>Jagged lines</a:t>
            </a:r>
          </a:p>
          <a:p>
            <a:endParaRPr lang="nl-NL" dirty="0"/>
          </a:p>
          <a:p>
            <a:r>
              <a:rPr lang="nl-NL" dirty="0" smtClean="0"/>
              <a:t>Moiré on clothes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30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Class C </a:t>
            </a:r>
            <a:r>
              <a:rPr lang="nl-NL" dirty="0"/>
              <a:t>- </a:t>
            </a:r>
            <a:r>
              <a:rPr lang="nl-NL" dirty="0" smtClean="0"/>
              <a:t>BQMall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12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312" y="1446744"/>
            <a:ext cx="5455255" cy="314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7075" y="2195365"/>
            <a:ext cx="2350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832x480</a:t>
            </a:r>
          </a:p>
          <a:p>
            <a:endParaRPr lang="nl-NL" dirty="0"/>
          </a:p>
          <a:p>
            <a:r>
              <a:rPr lang="nl-NL" dirty="0" smtClean="0"/>
              <a:t>Jagged lines</a:t>
            </a:r>
          </a:p>
          <a:p>
            <a:endParaRPr lang="nl-NL" dirty="0"/>
          </a:p>
          <a:p>
            <a:r>
              <a:rPr lang="nl-NL" dirty="0" smtClean="0"/>
              <a:t>Moiré on clothes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32374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Class B </a:t>
            </a:r>
            <a:r>
              <a:rPr lang="nl-NL" dirty="0"/>
              <a:t>- </a:t>
            </a:r>
            <a:r>
              <a:rPr lang="nl-NL" dirty="0" smtClean="0"/>
              <a:t>BQTerrace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13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312" y="1486085"/>
            <a:ext cx="5455255" cy="306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7075" y="2195365"/>
            <a:ext cx="2350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1920x1080</a:t>
            </a:r>
          </a:p>
          <a:p>
            <a:endParaRPr lang="nl-NL" dirty="0"/>
          </a:p>
          <a:p>
            <a:r>
              <a:rPr lang="nl-NL" dirty="0" smtClean="0"/>
              <a:t>Aliasing </a:t>
            </a:r>
            <a:r>
              <a:rPr lang="nl-NL" dirty="0" smtClean="0"/>
              <a:t>artefacts </a:t>
            </a:r>
            <a:r>
              <a:rPr lang="nl-NL" dirty="0" smtClean="0"/>
              <a:t>on the building facade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44040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Class A1</a:t>
            </a:r>
            <a:r>
              <a:rPr lang="nl-NL" dirty="0"/>
              <a:t> - </a:t>
            </a:r>
            <a:r>
              <a:rPr lang="nl-NL" dirty="0" smtClean="0"/>
              <a:t>ToddlerFountain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14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312" y="1581978"/>
            <a:ext cx="5455255" cy="287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7075" y="2195365"/>
            <a:ext cx="2350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4096x2160</a:t>
            </a:r>
          </a:p>
          <a:p>
            <a:endParaRPr lang="nl-NL" dirty="0"/>
          </a:p>
          <a:p>
            <a:r>
              <a:rPr lang="nl-NL" dirty="0" smtClean="0"/>
              <a:t>One aliasing </a:t>
            </a:r>
            <a:r>
              <a:rPr lang="nl-NL" dirty="0" smtClean="0"/>
              <a:t>artefacts </a:t>
            </a:r>
            <a:r>
              <a:rPr lang="nl-NL" dirty="0" smtClean="0"/>
              <a:t>on the rain drain</a:t>
            </a:r>
            <a:endParaRPr lang="nl-NL" dirty="0"/>
          </a:p>
        </p:txBody>
      </p:sp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2" y="3245819"/>
            <a:ext cx="3621094" cy="996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748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Class A2 </a:t>
            </a:r>
            <a:r>
              <a:rPr lang="nl-NL" dirty="0"/>
              <a:t>- </a:t>
            </a:r>
            <a:r>
              <a:rPr lang="nl-NL" dirty="0" smtClean="0"/>
              <a:t>Daylightroad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15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789" y="1581978"/>
            <a:ext cx="5114300" cy="287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7075" y="2195365"/>
            <a:ext cx="2350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3840x2160</a:t>
            </a:r>
          </a:p>
          <a:p>
            <a:endParaRPr lang="nl-NL" dirty="0"/>
          </a:p>
          <a:p>
            <a:pPr hangingPunct="0"/>
            <a:r>
              <a:rPr lang="en-US" dirty="0" err="1" smtClean="0"/>
              <a:t>Artefact</a:t>
            </a:r>
            <a:r>
              <a:rPr lang="en-US" dirty="0" smtClean="0"/>
              <a:t> on the </a:t>
            </a:r>
            <a:r>
              <a:rPr lang="en-US" dirty="0"/>
              <a:t>power line cables.</a:t>
            </a:r>
            <a:endParaRPr lang="nl-NL" dirty="0"/>
          </a:p>
        </p:txBody>
      </p:sp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7" y="1377219"/>
            <a:ext cx="3045786" cy="1156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42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Sumary table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16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255161"/>
              </p:ext>
            </p:extLst>
          </p:nvPr>
        </p:nvGraphicFramePr>
        <p:xfrm>
          <a:off x="426300" y="1437276"/>
          <a:ext cx="8300100" cy="3299333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859890"/>
                <a:gridCol w="1937243"/>
                <a:gridCol w="2174627"/>
                <a:gridCol w="1665000"/>
                <a:gridCol w="1663340"/>
              </a:tblGrid>
              <a:tr h="5050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Original sequence resolution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Aliasing </a:t>
                      </a:r>
                      <a:r>
                        <a:rPr lang="en-US" sz="1400" dirty="0" err="1" smtClean="0">
                          <a:effectLst/>
                        </a:rPr>
                        <a:t>artefact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presence in tested sequences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Object nature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Artifact visibility when present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15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A1, A2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3840x2160, 4096x2160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4/8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natural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2 artificial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low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76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B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1920x1080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5/5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 </a:t>
                      </a:r>
                      <a:r>
                        <a:rPr lang="en-US" sz="1400" dirty="0" smtClean="0">
                          <a:effectLst/>
                        </a:rPr>
                        <a:t>natural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medium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5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C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832x480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4/4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natural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high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25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E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1280x720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3/3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natural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medium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506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F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832x480, 1024x768, 1280x720</a:t>
                      </a:r>
                      <a:endParaRPr lang="nl-NL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1/1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1 </a:t>
                      </a:r>
                      <a:r>
                        <a:rPr lang="en-US" sz="1400" dirty="0" smtClean="0">
                          <a:effectLst/>
                        </a:rPr>
                        <a:t>artificial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high</a:t>
                      </a:r>
                      <a:endParaRPr lang="nl-NL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480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200" y="1746000"/>
            <a:ext cx="8301600" cy="3021263"/>
          </a:xfrm>
        </p:spPr>
        <p:txBody>
          <a:bodyPr/>
          <a:lstStyle/>
          <a:p>
            <a:r>
              <a:rPr lang="en-GB" dirty="0" smtClean="0"/>
              <a:t>The presence of aliasing decreases as the resolution increases in the subsampled </a:t>
            </a:r>
            <a:r>
              <a:rPr lang="en-GB" dirty="0" smtClean="0"/>
              <a:t>sequences :</a:t>
            </a:r>
            <a:endParaRPr lang="en-GB" dirty="0" smtClean="0"/>
          </a:p>
          <a:p>
            <a:pPr lvl="1"/>
            <a:r>
              <a:rPr lang="en-GB" dirty="0" smtClean="0"/>
              <a:t>Since </a:t>
            </a:r>
            <a:r>
              <a:rPr lang="en-GB" dirty="0" smtClean="0"/>
              <a:t>the subsampling algorithm remains one out of two pixels in both </a:t>
            </a:r>
            <a:r>
              <a:rPr lang="en-GB" dirty="0"/>
              <a:t>directions, </a:t>
            </a:r>
            <a:r>
              <a:rPr lang="en-GB" dirty="0" smtClean="0"/>
              <a:t>the </a:t>
            </a:r>
            <a:r>
              <a:rPr lang="en-GB" dirty="0" err="1"/>
              <a:t>susbampling</a:t>
            </a:r>
            <a:r>
              <a:rPr lang="en-GB" dirty="0"/>
              <a:t> frequency increases as the spatial resolution goes </a:t>
            </a:r>
            <a:r>
              <a:rPr lang="en-GB" dirty="0" smtClean="0"/>
              <a:t>up</a:t>
            </a:r>
            <a:r>
              <a:rPr lang="en-GB" dirty="0" smtClean="0"/>
              <a:t>.</a:t>
            </a:r>
            <a:endParaRPr lang="en-GB" dirty="0" smtClean="0"/>
          </a:p>
          <a:p>
            <a:pPr lvl="1"/>
            <a:r>
              <a:rPr lang="en-GB" dirty="0" smtClean="0"/>
              <a:t>By increasing the subsampling frequency, the chances of causing aliasing are then lower</a:t>
            </a:r>
            <a:r>
              <a:rPr lang="en-GB" dirty="0" smtClean="0"/>
              <a:t>.</a:t>
            </a:r>
          </a:p>
          <a:p>
            <a:pPr lvl="1"/>
            <a:r>
              <a:rPr lang="en-GB" dirty="0"/>
              <a:t>Some subsampled 4K sequences don’t exhibit any visual </a:t>
            </a:r>
            <a:r>
              <a:rPr lang="en-GB" dirty="0" smtClean="0"/>
              <a:t>artefact</a:t>
            </a:r>
            <a:r>
              <a:rPr lang="en-GB" dirty="0"/>
              <a:t>.</a:t>
            </a:r>
            <a:endParaRPr lang="en-GB" dirty="0" smtClean="0"/>
          </a:p>
          <a:p>
            <a:endParaRPr lang="en-GB" dirty="0"/>
          </a:p>
          <a:p>
            <a:r>
              <a:rPr lang="en-GB" dirty="0" err="1" smtClean="0"/>
              <a:t>Polyphase</a:t>
            </a:r>
            <a:r>
              <a:rPr lang="en-GB" dirty="0" smtClean="0"/>
              <a:t> subsampling can </a:t>
            </a:r>
            <a:r>
              <a:rPr lang="en-GB" dirty="0" smtClean="0"/>
              <a:t>address the following issues  :</a:t>
            </a:r>
            <a:endParaRPr lang="en-GB" dirty="0" smtClean="0"/>
          </a:p>
          <a:p>
            <a:pPr lvl="1"/>
            <a:r>
              <a:rPr lang="en-GB" dirty="0"/>
              <a:t>R</a:t>
            </a:r>
            <a:r>
              <a:rPr lang="en-GB" dirty="0" smtClean="0"/>
              <a:t>obust transmission</a:t>
            </a:r>
          </a:p>
          <a:p>
            <a:pPr lvl="1"/>
            <a:r>
              <a:rPr lang="en-GB" dirty="0" smtClean="0"/>
              <a:t>Simultaneous broadcast of different </a:t>
            </a:r>
            <a:r>
              <a:rPr lang="en-GB" dirty="0" smtClean="0"/>
              <a:t>resolutions (8K/4K)</a:t>
            </a:r>
            <a:endParaRPr lang="en-GB" dirty="0" smtClean="0"/>
          </a:p>
          <a:p>
            <a:pPr lvl="1"/>
            <a:r>
              <a:rPr lang="en-GB" dirty="0" smtClean="0"/>
              <a:t>Increasing memory usage with ultra high resolution video (4K and higher)</a:t>
            </a:r>
          </a:p>
          <a:p>
            <a:endParaRPr lang="en-GB" dirty="0" smtClean="0"/>
          </a:p>
          <a:p>
            <a:r>
              <a:rPr lang="en-GB" dirty="0" smtClean="0"/>
              <a:t>We recommend to start on EE to address the above issues.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17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</p:spTree>
    <p:extLst>
      <p:ext uri="{BB962C8B-B14F-4D97-AF65-F5344CB8AC3E}">
        <p14:creationId xmlns:p14="http://schemas.microsoft.com/office/powerpoint/2010/main" val="1486034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24800" y="2574796"/>
            <a:ext cx="8301600" cy="720000"/>
          </a:xfrm>
        </p:spPr>
        <p:txBody>
          <a:bodyPr/>
          <a:lstStyle/>
          <a:p>
            <a:pPr algn="ctr"/>
            <a:r>
              <a:rPr lang="nl-NL" dirty="0" smtClean="0"/>
              <a:t>Thank you 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18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412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marL="342900" indent="-342900">
              <a:buFont typeface="+mj-lt"/>
              <a:buAutoNum type="arabicPeriod"/>
            </a:pPr>
            <a:endParaRPr lang="en-GB" sz="2000" b="1" dirty="0">
              <a:solidFill>
                <a:schemeClr val="tx2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2000" b="1" dirty="0">
                <a:solidFill>
                  <a:schemeClr val="tx2"/>
                </a:solidFill>
              </a:rPr>
              <a:t>R</a:t>
            </a:r>
            <a:r>
              <a:rPr lang="en-GB" sz="2000" dirty="0"/>
              <a:t>eminder of polyphaser decomposition </a:t>
            </a:r>
            <a:r>
              <a:rPr lang="en-GB" sz="2000" dirty="0" smtClean="0"/>
              <a:t>technique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2000" b="1" dirty="0">
                <a:solidFill>
                  <a:schemeClr val="tx2"/>
                </a:solidFill>
              </a:rPr>
              <a:t>A</a:t>
            </a:r>
            <a:r>
              <a:rPr lang="en-GB" sz="2000" dirty="0" smtClean="0"/>
              <a:t>liasing phenomenon and spatial resolution</a:t>
            </a:r>
            <a:endParaRPr lang="en-GB" sz="2000" dirty="0"/>
          </a:p>
          <a:p>
            <a:pPr marL="342900" indent="-342900">
              <a:buFont typeface="+mj-lt"/>
              <a:buAutoNum type="arabicPeriod"/>
            </a:pPr>
            <a:r>
              <a:rPr lang="en-GB" sz="2000" b="1" dirty="0" smtClean="0">
                <a:solidFill>
                  <a:schemeClr val="tx2"/>
                </a:solidFill>
              </a:rPr>
              <a:t>V</a:t>
            </a:r>
            <a:r>
              <a:rPr lang="en-GB" sz="2000" dirty="0" smtClean="0"/>
              <a:t>isual quality of </a:t>
            </a:r>
            <a:r>
              <a:rPr lang="en-GB" sz="2000" dirty="0" err="1" smtClean="0"/>
              <a:t>polyphased</a:t>
            </a:r>
            <a:r>
              <a:rPr lang="en-GB" sz="2000" dirty="0" smtClean="0"/>
              <a:t> subsampled sequences</a:t>
            </a:r>
            <a:endParaRPr lang="en-GB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27A38660-F6FF-479A-BA90-404F3108FB52}" type="slidenum">
              <a:rPr lang="en-GB" smtClean="0"/>
              <a:t>2</a:t>
            </a:fld>
            <a:r>
              <a:rPr lang="en-GB" dirty="0"/>
              <a:t> | Experiment on </a:t>
            </a:r>
            <a:r>
              <a:rPr lang="en-GB" dirty="0" err="1"/>
              <a:t>polyphase</a:t>
            </a:r>
            <a:r>
              <a:rPr lang="en-GB" dirty="0"/>
              <a:t> subsampled sequence coding</a:t>
            </a:r>
          </a:p>
        </p:txBody>
      </p:sp>
    </p:spTree>
    <p:extLst>
      <p:ext uri="{BB962C8B-B14F-4D97-AF65-F5344CB8AC3E}">
        <p14:creationId xmlns:p14="http://schemas.microsoft.com/office/powerpoint/2010/main" val="3199585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polyphase</a:t>
            </a:r>
            <a:r>
              <a:rPr lang="en-GB" dirty="0"/>
              <a:t> decomposition technique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3</a:t>
            </a:fld>
            <a:r>
              <a:rPr lang="en-GB"/>
              <a:t> | Experiment on polyphase subsampled sequence coding</a:t>
            </a:r>
            <a:endParaRPr lang="en-GB" dirty="0"/>
          </a:p>
        </p:txBody>
      </p:sp>
      <p:sp>
        <p:nvSpPr>
          <p:cNvPr id="140" name="Flowchart: Connector 139"/>
          <p:cNvSpPr/>
          <p:nvPr/>
        </p:nvSpPr>
        <p:spPr>
          <a:xfrm>
            <a:off x="466806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1" name="Flowchart: Connector 140"/>
          <p:cNvSpPr/>
          <p:nvPr/>
        </p:nvSpPr>
        <p:spPr>
          <a:xfrm>
            <a:off x="788539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2" name="Flowchart: Connector 141"/>
          <p:cNvSpPr/>
          <p:nvPr/>
        </p:nvSpPr>
        <p:spPr>
          <a:xfrm>
            <a:off x="1110272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3" name="Flowchart: Connector 142"/>
          <p:cNvSpPr/>
          <p:nvPr/>
        </p:nvSpPr>
        <p:spPr>
          <a:xfrm>
            <a:off x="1432006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4" name="Flowchart: Connector 143"/>
          <p:cNvSpPr/>
          <p:nvPr/>
        </p:nvSpPr>
        <p:spPr>
          <a:xfrm>
            <a:off x="466806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5" name="Flowchart: Connector 144"/>
          <p:cNvSpPr/>
          <p:nvPr/>
        </p:nvSpPr>
        <p:spPr>
          <a:xfrm>
            <a:off x="788539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6" name="Flowchart: Connector 145"/>
          <p:cNvSpPr/>
          <p:nvPr/>
        </p:nvSpPr>
        <p:spPr>
          <a:xfrm>
            <a:off x="1110272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7" name="Flowchart: Connector 146"/>
          <p:cNvSpPr/>
          <p:nvPr/>
        </p:nvSpPr>
        <p:spPr>
          <a:xfrm>
            <a:off x="1432006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8" name="Flowchart: Connector 147"/>
          <p:cNvSpPr/>
          <p:nvPr/>
        </p:nvSpPr>
        <p:spPr>
          <a:xfrm>
            <a:off x="466806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9" name="Flowchart: Connector 148"/>
          <p:cNvSpPr/>
          <p:nvPr/>
        </p:nvSpPr>
        <p:spPr>
          <a:xfrm>
            <a:off x="788539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0" name="Flowchart: Connector 149"/>
          <p:cNvSpPr/>
          <p:nvPr/>
        </p:nvSpPr>
        <p:spPr>
          <a:xfrm>
            <a:off x="1110272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1" name="Flowchart: Connector 150"/>
          <p:cNvSpPr/>
          <p:nvPr/>
        </p:nvSpPr>
        <p:spPr>
          <a:xfrm>
            <a:off x="1432006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2" name="Flowchart: Connector 151"/>
          <p:cNvSpPr/>
          <p:nvPr/>
        </p:nvSpPr>
        <p:spPr>
          <a:xfrm>
            <a:off x="466806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3" name="Flowchart: Connector 152"/>
          <p:cNvSpPr/>
          <p:nvPr/>
        </p:nvSpPr>
        <p:spPr>
          <a:xfrm>
            <a:off x="788539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4" name="Flowchart: Connector 153"/>
          <p:cNvSpPr/>
          <p:nvPr/>
        </p:nvSpPr>
        <p:spPr>
          <a:xfrm>
            <a:off x="1110272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5" name="Flowchart: Connector 154"/>
          <p:cNvSpPr/>
          <p:nvPr/>
        </p:nvSpPr>
        <p:spPr>
          <a:xfrm>
            <a:off x="1432006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ysClr val="windowText" lastClr="000000">
                  <a:shade val="51000"/>
                  <a:satMod val="130000"/>
                </a:sysClr>
              </a:gs>
              <a:gs pos="80000">
                <a:sysClr val="windowText" lastClr="000000">
                  <a:shade val="93000"/>
                  <a:satMod val="130000"/>
                </a:sysClr>
              </a:gs>
              <a:gs pos="100000">
                <a:sysClr val="windowText" lastClr="000000">
                  <a:shade val="94000"/>
                  <a:satMod val="135000"/>
                </a:sysClr>
              </a:gs>
            </a:gsLst>
            <a:lin ang="16200000" scaled="0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6" name="Flowchart: Connector 155"/>
          <p:cNvSpPr/>
          <p:nvPr/>
        </p:nvSpPr>
        <p:spPr>
          <a:xfrm>
            <a:off x="2432131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649EC9">
                  <a:shade val="51000"/>
                  <a:satMod val="130000"/>
                </a:srgbClr>
              </a:gs>
              <a:gs pos="80000">
                <a:srgbClr val="649EC9">
                  <a:shade val="93000"/>
                  <a:satMod val="130000"/>
                </a:srgbClr>
              </a:gs>
              <a:gs pos="100000">
                <a:srgbClr val="649EC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649EC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7" name="Flowchart: Connector 156"/>
          <p:cNvSpPr/>
          <p:nvPr/>
        </p:nvSpPr>
        <p:spPr>
          <a:xfrm>
            <a:off x="2753864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CB1325">
                  <a:shade val="51000"/>
                  <a:satMod val="130000"/>
                </a:srgbClr>
              </a:gs>
              <a:gs pos="80000">
                <a:srgbClr val="CB1325">
                  <a:shade val="93000"/>
                  <a:satMod val="130000"/>
                </a:srgbClr>
              </a:gs>
              <a:gs pos="100000">
                <a:srgbClr val="CB132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B132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8" name="Flowchart: Connector 157"/>
          <p:cNvSpPr/>
          <p:nvPr/>
        </p:nvSpPr>
        <p:spPr>
          <a:xfrm>
            <a:off x="3075597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649EC9">
                  <a:shade val="51000"/>
                  <a:satMod val="130000"/>
                </a:srgbClr>
              </a:gs>
              <a:gs pos="80000">
                <a:srgbClr val="649EC9">
                  <a:shade val="93000"/>
                  <a:satMod val="130000"/>
                </a:srgbClr>
              </a:gs>
              <a:gs pos="100000">
                <a:srgbClr val="649EC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649EC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9" name="Flowchart: Connector 158"/>
          <p:cNvSpPr/>
          <p:nvPr/>
        </p:nvSpPr>
        <p:spPr>
          <a:xfrm>
            <a:off x="3397331" y="29128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CB1325">
                  <a:shade val="51000"/>
                  <a:satMod val="130000"/>
                </a:srgbClr>
              </a:gs>
              <a:gs pos="80000">
                <a:srgbClr val="CB1325">
                  <a:shade val="93000"/>
                  <a:satMod val="130000"/>
                </a:srgbClr>
              </a:gs>
              <a:gs pos="100000">
                <a:srgbClr val="CB132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B132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0" name="Flowchart: Connector 159"/>
          <p:cNvSpPr/>
          <p:nvPr/>
        </p:nvSpPr>
        <p:spPr>
          <a:xfrm>
            <a:off x="2432131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93A800">
                  <a:shade val="51000"/>
                  <a:satMod val="130000"/>
                </a:srgbClr>
              </a:gs>
              <a:gs pos="80000">
                <a:srgbClr val="93A800">
                  <a:shade val="93000"/>
                  <a:satMod val="130000"/>
                </a:srgbClr>
              </a:gs>
              <a:gs pos="100000">
                <a:srgbClr val="93A8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3A8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1" name="Flowchart: Connector 160"/>
          <p:cNvSpPr/>
          <p:nvPr/>
        </p:nvSpPr>
        <p:spPr>
          <a:xfrm>
            <a:off x="2753864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ED8000">
                  <a:shade val="51000"/>
                  <a:satMod val="130000"/>
                </a:srgbClr>
              </a:gs>
              <a:gs pos="80000">
                <a:srgbClr val="ED8000">
                  <a:shade val="93000"/>
                  <a:satMod val="130000"/>
                </a:srgbClr>
              </a:gs>
              <a:gs pos="100000">
                <a:srgbClr val="ED8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D8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2" name="Flowchart: Connector 161"/>
          <p:cNvSpPr/>
          <p:nvPr/>
        </p:nvSpPr>
        <p:spPr>
          <a:xfrm>
            <a:off x="3075597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93A800">
                  <a:shade val="51000"/>
                  <a:satMod val="130000"/>
                </a:srgbClr>
              </a:gs>
              <a:gs pos="80000">
                <a:srgbClr val="93A800">
                  <a:shade val="93000"/>
                  <a:satMod val="130000"/>
                </a:srgbClr>
              </a:gs>
              <a:gs pos="100000">
                <a:srgbClr val="93A8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3A8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3" name="Flowchart: Connector 162"/>
          <p:cNvSpPr/>
          <p:nvPr/>
        </p:nvSpPr>
        <p:spPr>
          <a:xfrm>
            <a:off x="3397331" y="3179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ED8000">
                  <a:shade val="51000"/>
                  <a:satMod val="130000"/>
                </a:srgbClr>
              </a:gs>
              <a:gs pos="80000">
                <a:srgbClr val="ED8000">
                  <a:shade val="93000"/>
                  <a:satMod val="130000"/>
                </a:srgbClr>
              </a:gs>
              <a:gs pos="100000">
                <a:srgbClr val="ED8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D8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4" name="Flowchart: Connector 163"/>
          <p:cNvSpPr/>
          <p:nvPr/>
        </p:nvSpPr>
        <p:spPr>
          <a:xfrm>
            <a:off x="2432131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649EC9">
                  <a:shade val="51000"/>
                  <a:satMod val="130000"/>
                </a:srgbClr>
              </a:gs>
              <a:gs pos="80000">
                <a:srgbClr val="649EC9">
                  <a:shade val="93000"/>
                  <a:satMod val="130000"/>
                </a:srgbClr>
              </a:gs>
              <a:gs pos="100000">
                <a:srgbClr val="649EC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649EC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5" name="Flowchart: Connector 164"/>
          <p:cNvSpPr/>
          <p:nvPr/>
        </p:nvSpPr>
        <p:spPr>
          <a:xfrm>
            <a:off x="2753864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CB1325">
                  <a:shade val="51000"/>
                  <a:satMod val="130000"/>
                </a:srgbClr>
              </a:gs>
              <a:gs pos="80000">
                <a:srgbClr val="CB1325">
                  <a:shade val="93000"/>
                  <a:satMod val="130000"/>
                </a:srgbClr>
              </a:gs>
              <a:gs pos="100000">
                <a:srgbClr val="CB132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B132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6" name="Flowchart: Connector 165"/>
          <p:cNvSpPr/>
          <p:nvPr/>
        </p:nvSpPr>
        <p:spPr>
          <a:xfrm>
            <a:off x="3075597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649EC9">
                  <a:shade val="51000"/>
                  <a:satMod val="130000"/>
                </a:srgbClr>
              </a:gs>
              <a:gs pos="80000">
                <a:srgbClr val="649EC9">
                  <a:shade val="93000"/>
                  <a:satMod val="130000"/>
                </a:srgbClr>
              </a:gs>
              <a:gs pos="100000">
                <a:srgbClr val="649EC9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649EC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7" name="Flowchart: Connector 166"/>
          <p:cNvSpPr/>
          <p:nvPr/>
        </p:nvSpPr>
        <p:spPr>
          <a:xfrm>
            <a:off x="3397331" y="34335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CB1325">
                  <a:shade val="51000"/>
                  <a:satMod val="130000"/>
                </a:srgbClr>
              </a:gs>
              <a:gs pos="80000">
                <a:srgbClr val="CB1325">
                  <a:shade val="93000"/>
                  <a:satMod val="130000"/>
                </a:srgbClr>
              </a:gs>
              <a:gs pos="100000">
                <a:srgbClr val="CB132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B132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8" name="Flowchart: Connector 167"/>
          <p:cNvSpPr/>
          <p:nvPr/>
        </p:nvSpPr>
        <p:spPr>
          <a:xfrm>
            <a:off x="2432131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93A800">
                  <a:shade val="51000"/>
                  <a:satMod val="130000"/>
                </a:srgbClr>
              </a:gs>
              <a:gs pos="80000">
                <a:srgbClr val="93A800">
                  <a:shade val="93000"/>
                  <a:satMod val="130000"/>
                </a:srgbClr>
              </a:gs>
              <a:gs pos="100000">
                <a:srgbClr val="93A8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3A8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9" name="Flowchart: Connector 168"/>
          <p:cNvSpPr/>
          <p:nvPr/>
        </p:nvSpPr>
        <p:spPr>
          <a:xfrm>
            <a:off x="2753864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ED8000">
                  <a:shade val="51000"/>
                  <a:satMod val="130000"/>
                </a:srgbClr>
              </a:gs>
              <a:gs pos="80000">
                <a:srgbClr val="ED8000">
                  <a:shade val="93000"/>
                  <a:satMod val="130000"/>
                </a:srgbClr>
              </a:gs>
              <a:gs pos="100000">
                <a:srgbClr val="ED8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D8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0" name="Flowchart: Connector 169"/>
          <p:cNvSpPr/>
          <p:nvPr/>
        </p:nvSpPr>
        <p:spPr>
          <a:xfrm>
            <a:off x="3075597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93A800">
                  <a:shade val="51000"/>
                  <a:satMod val="130000"/>
                </a:srgbClr>
              </a:gs>
              <a:gs pos="80000">
                <a:srgbClr val="93A800">
                  <a:shade val="93000"/>
                  <a:satMod val="130000"/>
                </a:srgbClr>
              </a:gs>
              <a:gs pos="100000">
                <a:srgbClr val="93A8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93A8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1" name="Flowchart: Connector 170"/>
          <p:cNvSpPr/>
          <p:nvPr/>
        </p:nvSpPr>
        <p:spPr>
          <a:xfrm>
            <a:off x="3397331" y="3700215"/>
            <a:ext cx="158588" cy="152400"/>
          </a:xfrm>
          <a:prstGeom prst="flowChartConnector">
            <a:avLst/>
          </a:prstGeom>
          <a:gradFill rotWithShape="1">
            <a:gsLst>
              <a:gs pos="0">
                <a:srgbClr val="ED8000">
                  <a:shade val="51000"/>
                  <a:satMod val="130000"/>
                </a:srgbClr>
              </a:gs>
              <a:gs pos="80000">
                <a:srgbClr val="ED8000">
                  <a:shade val="93000"/>
                  <a:satMod val="130000"/>
                </a:srgbClr>
              </a:gs>
              <a:gs pos="100000">
                <a:srgbClr val="ED80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D80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72" name="Group 171"/>
          <p:cNvGrpSpPr/>
          <p:nvPr/>
        </p:nvGrpSpPr>
        <p:grpSpPr>
          <a:xfrm>
            <a:off x="4373113" y="2357190"/>
            <a:ext cx="480322" cy="419100"/>
            <a:chOff x="4763638" y="2667000"/>
            <a:chExt cx="480322" cy="419100"/>
          </a:xfrm>
        </p:grpSpPr>
        <p:sp>
          <p:nvSpPr>
            <p:cNvPr id="173" name="Flowchart: Connector 172"/>
            <p:cNvSpPr/>
            <p:nvPr/>
          </p:nvSpPr>
          <p:spPr>
            <a:xfrm>
              <a:off x="4763638" y="26670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649EC9">
                    <a:shade val="51000"/>
                    <a:satMod val="130000"/>
                  </a:srgbClr>
                </a:gs>
                <a:gs pos="80000">
                  <a:srgbClr val="649EC9">
                    <a:shade val="93000"/>
                    <a:satMod val="130000"/>
                  </a:srgbClr>
                </a:gs>
                <a:gs pos="100000">
                  <a:srgbClr val="649EC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49EC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4" name="Flowchart: Connector 173"/>
            <p:cNvSpPr/>
            <p:nvPr/>
          </p:nvSpPr>
          <p:spPr>
            <a:xfrm>
              <a:off x="5085372" y="26670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649EC9">
                    <a:shade val="51000"/>
                    <a:satMod val="130000"/>
                  </a:srgbClr>
                </a:gs>
                <a:gs pos="80000">
                  <a:srgbClr val="649EC9">
                    <a:shade val="93000"/>
                    <a:satMod val="130000"/>
                  </a:srgbClr>
                </a:gs>
                <a:gs pos="100000">
                  <a:srgbClr val="649EC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49EC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5" name="Flowchart: Connector 174"/>
            <p:cNvSpPr/>
            <p:nvPr/>
          </p:nvSpPr>
          <p:spPr>
            <a:xfrm>
              <a:off x="4763638" y="29337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649EC9">
                    <a:shade val="51000"/>
                    <a:satMod val="130000"/>
                  </a:srgbClr>
                </a:gs>
                <a:gs pos="80000">
                  <a:srgbClr val="649EC9">
                    <a:shade val="93000"/>
                    <a:satMod val="130000"/>
                  </a:srgbClr>
                </a:gs>
                <a:gs pos="100000">
                  <a:srgbClr val="649EC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49EC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6" name="Flowchart: Connector 175"/>
            <p:cNvSpPr/>
            <p:nvPr/>
          </p:nvSpPr>
          <p:spPr>
            <a:xfrm>
              <a:off x="5085372" y="29337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649EC9">
                    <a:shade val="51000"/>
                    <a:satMod val="130000"/>
                  </a:srgbClr>
                </a:gs>
                <a:gs pos="80000">
                  <a:srgbClr val="649EC9">
                    <a:shade val="93000"/>
                    <a:satMod val="130000"/>
                  </a:srgbClr>
                </a:gs>
                <a:gs pos="100000">
                  <a:srgbClr val="649EC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49EC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4373113" y="2939273"/>
            <a:ext cx="480322" cy="419100"/>
            <a:chOff x="4763638" y="3308350"/>
            <a:chExt cx="480322" cy="419100"/>
          </a:xfrm>
        </p:grpSpPr>
        <p:sp>
          <p:nvSpPr>
            <p:cNvPr id="178" name="Flowchart: Connector 177"/>
            <p:cNvSpPr/>
            <p:nvPr/>
          </p:nvSpPr>
          <p:spPr>
            <a:xfrm>
              <a:off x="4763638" y="33083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CB1325">
                    <a:shade val="51000"/>
                    <a:satMod val="130000"/>
                  </a:srgbClr>
                </a:gs>
                <a:gs pos="80000">
                  <a:srgbClr val="CB1325">
                    <a:shade val="93000"/>
                    <a:satMod val="130000"/>
                  </a:srgbClr>
                </a:gs>
                <a:gs pos="100000">
                  <a:srgbClr val="CB132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B132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9" name="Flowchart: Connector 178"/>
            <p:cNvSpPr/>
            <p:nvPr/>
          </p:nvSpPr>
          <p:spPr>
            <a:xfrm>
              <a:off x="5085372" y="33083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CB1325">
                    <a:shade val="51000"/>
                    <a:satMod val="130000"/>
                  </a:srgbClr>
                </a:gs>
                <a:gs pos="80000">
                  <a:srgbClr val="CB1325">
                    <a:shade val="93000"/>
                    <a:satMod val="130000"/>
                  </a:srgbClr>
                </a:gs>
                <a:gs pos="100000">
                  <a:srgbClr val="CB132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B132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0" name="Flowchart: Connector 179"/>
            <p:cNvSpPr/>
            <p:nvPr/>
          </p:nvSpPr>
          <p:spPr>
            <a:xfrm>
              <a:off x="4763638" y="35750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CB1325">
                    <a:shade val="51000"/>
                    <a:satMod val="130000"/>
                  </a:srgbClr>
                </a:gs>
                <a:gs pos="80000">
                  <a:srgbClr val="CB1325">
                    <a:shade val="93000"/>
                    <a:satMod val="130000"/>
                  </a:srgbClr>
                </a:gs>
                <a:gs pos="100000">
                  <a:srgbClr val="CB132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B132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1" name="Flowchart: Connector 180"/>
            <p:cNvSpPr/>
            <p:nvPr/>
          </p:nvSpPr>
          <p:spPr>
            <a:xfrm>
              <a:off x="5085372" y="35750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CB1325">
                    <a:shade val="51000"/>
                    <a:satMod val="130000"/>
                  </a:srgbClr>
                </a:gs>
                <a:gs pos="80000">
                  <a:srgbClr val="CB1325">
                    <a:shade val="93000"/>
                    <a:satMod val="130000"/>
                  </a:srgbClr>
                </a:gs>
                <a:gs pos="100000">
                  <a:srgbClr val="CB132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B132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4373113" y="3521356"/>
            <a:ext cx="480322" cy="419100"/>
            <a:chOff x="4763638" y="3771900"/>
            <a:chExt cx="480322" cy="419100"/>
          </a:xfrm>
        </p:grpSpPr>
        <p:sp>
          <p:nvSpPr>
            <p:cNvPr id="183" name="Flowchart: Connector 182"/>
            <p:cNvSpPr/>
            <p:nvPr/>
          </p:nvSpPr>
          <p:spPr>
            <a:xfrm>
              <a:off x="4763638" y="37719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ED8000">
                    <a:shade val="51000"/>
                    <a:satMod val="130000"/>
                  </a:srgbClr>
                </a:gs>
                <a:gs pos="80000">
                  <a:srgbClr val="ED8000">
                    <a:shade val="93000"/>
                    <a:satMod val="130000"/>
                  </a:srgbClr>
                </a:gs>
                <a:gs pos="100000">
                  <a:srgbClr val="ED80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D80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4" name="Flowchart: Connector 183"/>
            <p:cNvSpPr/>
            <p:nvPr/>
          </p:nvSpPr>
          <p:spPr>
            <a:xfrm>
              <a:off x="5085372" y="37719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ED8000">
                    <a:shade val="51000"/>
                    <a:satMod val="130000"/>
                  </a:srgbClr>
                </a:gs>
                <a:gs pos="80000">
                  <a:srgbClr val="ED8000">
                    <a:shade val="93000"/>
                    <a:satMod val="130000"/>
                  </a:srgbClr>
                </a:gs>
                <a:gs pos="100000">
                  <a:srgbClr val="ED80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D80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5" name="Flowchart: Connector 184"/>
            <p:cNvSpPr/>
            <p:nvPr/>
          </p:nvSpPr>
          <p:spPr>
            <a:xfrm>
              <a:off x="4763638" y="40386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ED8000">
                    <a:shade val="51000"/>
                    <a:satMod val="130000"/>
                  </a:srgbClr>
                </a:gs>
                <a:gs pos="80000">
                  <a:srgbClr val="ED8000">
                    <a:shade val="93000"/>
                    <a:satMod val="130000"/>
                  </a:srgbClr>
                </a:gs>
                <a:gs pos="100000">
                  <a:srgbClr val="ED80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D80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6" name="Flowchart: Connector 185"/>
            <p:cNvSpPr/>
            <p:nvPr/>
          </p:nvSpPr>
          <p:spPr>
            <a:xfrm>
              <a:off x="5085372" y="403860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ED8000">
                    <a:shade val="51000"/>
                    <a:satMod val="130000"/>
                  </a:srgbClr>
                </a:gs>
                <a:gs pos="80000">
                  <a:srgbClr val="ED8000">
                    <a:shade val="93000"/>
                    <a:satMod val="130000"/>
                  </a:srgbClr>
                </a:gs>
                <a:gs pos="100000">
                  <a:srgbClr val="ED80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D80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373113" y="4103440"/>
            <a:ext cx="480322" cy="419100"/>
            <a:chOff x="4763638" y="4184650"/>
            <a:chExt cx="480322" cy="419100"/>
          </a:xfrm>
        </p:grpSpPr>
        <p:sp>
          <p:nvSpPr>
            <p:cNvPr id="188" name="Flowchart: Connector 187"/>
            <p:cNvSpPr/>
            <p:nvPr/>
          </p:nvSpPr>
          <p:spPr>
            <a:xfrm>
              <a:off x="4763638" y="41846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93A800">
                    <a:shade val="51000"/>
                    <a:satMod val="130000"/>
                  </a:srgbClr>
                </a:gs>
                <a:gs pos="80000">
                  <a:srgbClr val="93A800">
                    <a:shade val="93000"/>
                    <a:satMod val="130000"/>
                  </a:srgbClr>
                </a:gs>
                <a:gs pos="100000">
                  <a:srgbClr val="93A8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3A8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9" name="Flowchart: Connector 188"/>
            <p:cNvSpPr/>
            <p:nvPr/>
          </p:nvSpPr>
          <p:spPr>
            <a:xfrm>
              <a:off x="5085372" y="41846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93A800">
                    <a:shade val="51000"/>
                    <a:satMod val="130000"/>
                  </a:srgbClr>
                </a:gs>
                <a:gs pos="80000">
                  <a:srgbClr val="93A800">
                    <a:shade val="93000"/>
                    <a:satMod val="130000"/>
                  </a:srgbClr>
                </a:gs>
                <a:gs pos="100000">
                  <a:srgbClr val="93A8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3A8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0" name="Flowchart: Connector 189"/>
            <p:cNvSpPr/>
            <p:nvPr/>
          </p:nvSpPr>
          <p:spPr>
            <a:xfrm>
              <a:off x="4763638" y="44513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93A800">
                    <a:shade val="51000"/>
                    <a:satMod val="130000"/>
                  </a:srgbClr>
                </a:gs>
                <a:gs pos="80000">
                  <a:srgbClr val="93A800">
                    <a:shade val="93000"/>
                    <a:satMod val="130000"/>
                  </a:srgbClr>
                </a:gs>
                <a:gs pos="100000">
                  <a:srgbClr val="93A8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3A8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91" name="Flowchart: Connector 190"/>
            <p:cNvSpPr/>
            <p:nvPr/>
          </p:nvSpPr>
          <p:spPr>
            <a:xfrm>
              <a:off x="5085372" y="4451350"/>
              <a:ext cx="158588" cy="152400"/>
            </a:xfrm>
            <a:prstGeom prst="flowChartConnector">
              <a:avLst/>
            </a:prstGeom>
            <a:gradFill rotWithShape="1">
              <a:gsLst>
                <a:gs pos="0">
                  <a:srgbClr val="93A800">
                    <a:shade val="51000"/>
                    <a:satMod val="130000"/>
                  </a:srgbClr>
                </a:gs>
                <a:gs pos="80000">
                  <a:srgbClr val="93A800">
                    <a:shade val="93000"/>
                    <a:satMod val="130000"/>
                  </a:srgbClr>
                </a:gs>
                <a:gs pos="100000">
                  <a:srgbClr val="93A8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3A8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cxnSp>
        <p:nvCxnSpPr>
          <p:cNvPr id="192" name="Straight Arrow Connector 191"/>
          <p:cNvCxnSpPr/>
          <p:nvPr/>
        </p:nvCxnSpPr>
        <p:spPr>
          <a:xfrm>
            <a:off x="1717675" y="3433515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3" name="Straight Arrow Connector 192"/>
          <p:cNvCxnSpPr/>
          <p:nvPr/>
        </p:nvCxnSpPr>
        <p:spPr>
          <a:xfrm>
            <a:off x="3660775" y="3420815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4" name="Straight Arrow Connector 193"/>
          <p:cNvCxnSpPr/>
          <p:nvPr/>
        </p:nvCxnSpPr>
        <p:spPr>
          <a:xfrm>
            <a:off x="4975225" y="2620715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5" name="Straight Arrow Connector 194"/>
          <p:cNvCxnSpPr/>
          <p:nvPr/>
        </p:nvCxnSpPr>
        <p:spPr>
          <a:xfrm>
            <a:off x="4975225" y="3181632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6" name="Straight Arrow Connector 195"/>
          <p:cNvCxnSpPr/>
          <p:nvPr/>
        </p:nvCxnSpPr>
        <p:spPr>
          <a:xfrm>
            <a:off x="4975225" y="3742549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7" name="Straight Arrow Connector 196"/>
          <p:cNvCxnSpPr/>
          <p:nvPr/>
        </p:nvCxnSpPr>
        <p:spPr>
          <a:xfrm>
            <a:off x="4975225" y="4303465"/>
            <a:ext cx="635000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98" name="Rectangle 197"/>
          <p:cNvSpPr/>
          <p:nvPr/>
        </p:nvSpPr>
        <p:spPr>
          <a:xfrm>
            <a:off x="5610225" y="2357190"/>
            <a:ext cx="847725" cy="216535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vert="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Encoding</a:t>
            </a:r>
          </a:p>
        </p:txBody>
      </p:sp>
      <p:cxnSp>
        <p:nvCxnSpPr>
          <p:cNvPr id="199" name="Straight Arrow Connector 198"/>
          <p:cNvCxnSpPr>
            <a:stCxn id="198" idx="3"/>
          </p:cNvCxnSpPr>
          <p:nvPr/>
        </p:nvCxnSpPr>
        <p:spPr>
          <a:xfrm>
            <a:off x="6457950" y="3439865"/>
            <a:ext cx="562322" cy="0"/>
          </a:xfrm>
          <a:prstGeom prst="straightConnector1">
            <a:avLst/>
          </a:prstGeom>
          <a:noFill/>
          <a:ln w="25400" cap="flat" cmpd="sng" algn="ctr">
            <a:solidFill>
              <a:sysClr val="windowText" lastClr="000000"/>
            </a:solidFill>
            <a:prstDash val="solid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200" name="Rectangle 199"/>
          <p:cNvSpPr/>
          <p:nvPr/>
        </p:nvSpPr>
        <p:spPr>
          <a:xfrm>
            <a:off x="7058024" y="3027115"/>
            <a:ext cx="1495425" cy="787400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Bitstream</a:t>
            </a: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01" name="Group 200"/>
          <p:cNvGrpSpPr/>
          <p:nvPr/>
        </p:nvGrpSpPr>
        <p:grpSpPr>
          <a:xfrm>
            <a:off x="7067548" y="3368955"/>
            <a:ext cx="1466846" cy="361951"/>
            <a:chOff x="7067548" y="2459565"/>
            <a:chExt cx="1466846" cy="361951"/>
          </a:xfrm>
        </p:grpSpPr>
        <p:sp>
          <p:nvSpPr>
            <p:cNvPr id="202" name="Rectangle 201"/>
            <p:cNvSpPr/>
            <p:nvPr/>
          </p:nvSpPr>
          <p:spPr>
            <a:xfrm>
              <a:off x="7067548" y="2459565"/>
              <a:ext cx="361951" cy="361951"/>
            </a:xfrm>
            <a:prstGeom prst="rect">
              <a:avLst/>
            </a:prstGeom>
            <a:gradFill rotWithShape="1">
              <a:gsLst>
                <a:gs pos="0">
                  <a:srgbClr val="649EC9">
                    <a:shade val="51000"/>
                    <a:satMod val="130000"/>
                  </a:srgbClr>
                </a:gs>
                <a:gs pos="80000">
                  <a:srgbClr val="649EC9">
                    <a:shade val="93000"/>
                    <a:satMod val="130000"/>
                  </a:srgbClr>
                </a:gs>
                <a:gs pos="100000">
                  <a:srgbClr val="649EC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649EC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7443785" y="2459565"/>
              <a:ext cx="361951" cy="361951"/>
            </a:xfrm>
            <a:prstGeom prst="rect">
              <a:avLst/>
            </a:prstGeom>
            <a:gradFill rotWithShape="1">
              <a:gsLst>
                <a:gs pos="0">
                  <a:srgbClr val="CB1325">
                    <a:shade val="51000"/>
                    <a:satMod val="130000"/>
                  </a:srgbClr>
                </a:gs>
                <a:gs pos="80000">
                  <a:srgbClr val="CB1325">
                    <a:shade val="93000"/>
                    <a:satMod val="130000"/>
                  </a:srgbClr>
                </a:gs>
                <a:gs pos="100000">
                  <a:srgbClr val="CB132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B132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7810496" y="2459565"/>
              <a:ext cx="361951" cy="361951"/>
            </a:xfrm>
            <a:prstGeom prst="rect">
              <a:avLst/>
            </a:prstGeom>
            <a:gradFill rotWithShape="1">
              <a:gsLst>
                <a:gs pos="0">
                  <a:srgbClr val="ED8000">
                    <a:shade val="51000"/>
                    <a:satMod val="130000"/>
                  </a:srgbClr>
                </a:gs>
                <a:gs pos="80000">
                  <a:srgbClr val="ED8000">
                    <a:shade val="93000"/>
                    <a:satMod val="130000"/>
                  </a:srgbClr>
                </a:gs>
                <a:gs pos="100000">
                  <a:srgbClr val="ED80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ED80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8172443" y="2459565"/>
              <a:ext cx="361951" cy="361951"/>
            </a:xfrm>
            <a:prstGeom prst="rect">
              <a:avLst/>
            </a:prstGeom>
            <a:gradFill rotWithShape="1">
              <a:gsLst>
                <a:gs pos="0">
                  <a:srgbClr val="93A800">
                    <a:shade val="51000"/>
                    <a:satMod val="130000"/>
                  </a:srgbClr>
                </a:gs>
                <a:gs pos="80000">
                  <a:srgbClr val="93A800">
                    <a:shade val="93000"/>
                    <a:satMod val="130000"/>
                  </a:srgbClr>
                </a:gs>
                <a:gs pos="100000">
                  <a:srgbClr val="93A8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3A8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42665" y="1780788"/>
            <a:ext cx="163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Original frame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079156" y="1517019"/>
            <a:ext cx="16722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Polyphase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decomposition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857801" y="1538131"/>
            <a:ext cx="15055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4 low-res</a:t>
            </a:r>
          </a:p>
          <a:p>
            <a:pPr algn="ctr"/>
            <a:r>
              <a:rPr lang="en-GB" dirty="0"/>
              <a:t> components</a:t>
            </a:r>
          </a:p>
        </p:txBody>
      </p:sp>
    </p:spTree>
    <p:extLst>
      <p:ext uri="{BB962C8B-B14F-4D97-AF65-F5344CB8AC3E}">
        <p14:creationId xmlns:p14="http://schemas.microsoft.com/office/powerpoint/2010/main" val="289647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Temporal </a:t>
            </a:r>
            <a:r>
              <a:rPr lang="en-GB" dirty="0" smtClean="0"/>
              <a:t>multiplexing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4</a:t>
            </a:fld>
            <a:r>
              <a:rPr lang="en-GB" dirty="0"/>
              <a:t> | Experiment on </a:t>
            </a:r>
            <a:r>
              <a:rPr lang="en-US" dirty="0" err="1" smtClean="0"/>
              <a:t>polyphase</a:t>
            </a:r>
            <a:r>
              <a:rPr lang="en-GB" dirty="0" smtClean="0"/>
              <a:t> </a:t>
            </a:r>
            <a:r>
              <a:rPr lang="en-GB" dirty="0"/>
              <a:t>subsampled sequence coding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28" y="1278929"/>
            <a:ext cx="4343484" cy="368420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6043448" y="4593021"/>
            <a:ext cx="73572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047185" y="4199321"/>
            <a:ext cx="1495425" cy="668673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encoder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44359" y="434899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7223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Temporal </a:t>
            </a:r>
            <a:r>
              <a:rPr lang="en-GB" dirty="0" smtClean="0"/>
              <a:t>multiplexing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Polyphase</a:t>
            </a:r>
            <a:r>
              <a:rPr lang="en-GB" dirty="0" smtClean="0"/>
              <a:t> subsampling followed by temporal frame packing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5</a:t>
            </a:fld>
            <a:r>
              <a:rPr lang="en-GB"/>
              <a:t> | Experiment on polyphase subsampled sequence coding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808" y="2523395"/>
            <a:ext cx="1981200" cy="114300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199" y="2790953"/>
            <a:ext cx="1053663" cy="607883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862" y="2790953"/>
            <a:ext cx="1053663" cy="607883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525" y="2790953"/>
            <a:ext cx="1053663" cy="607883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536" y="2790953"/>
            <a:ext cx="1053663" cy="607883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16" name="Straight Arrow Connector 15"/>
          <p:cNvCxnSpPr/>
          <p:nvPr/>
        </p:nvCxnSpPr>
        <p:spPr>
          <a:xfrm>
            <a:off x="2982614" y="3094894"/>
            <a:ext cx="73572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776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Evolution of Aliasing in other domains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nl-NL" b="1" dirty="0" smtClean="0"/>
              <a:t>Camera </a:t>
            </a:r>
            <a:r>
              <a:rPr lang="nl-NL" b="1" dirty="0" smtClean="0"/>
              <a:t>manufacturing </a:t>
            </a:r>
            <a:r>
              <a:rPr lang="nl-NL" dirty="0" smtClean="0"/>
              <a:t>– Disparition of low-pass filtering in front of sensors</a:t>
            </a:r>
          </a:p>
          <a:p>
            <a:pPr lvl="1">
              <a:spcAft>
                <a:spcPts val="600"/>
              </a:spcAft>
            </a:pPr>
            <a:r>
              <a:rPr lang="nl-NL" dirty="0" smtClean="0"/>
              <a:t>“</a:t>
            </a:r>
            <a:r>
              <a:rPr lang="en-US" dirty="0" smtClean="0"/>
              <a:t>the </a:t>
            </a:r>
            <a:r>
              <a:rPr lang="en-US" dirty="0"/>
              <a:t>pixel density of sensors has become so high that there are fewer and fewer patterns that we are likely to photograph that have a high enough frequency to cause moiré </a:t>
            </a:r>
            <a:r>
              <a:rPr lang="en-US" dirty="0" smtClean="0"/>
              <a:t>patterning</a:t>
            </a:r>
            <a:r>
              <a:rPr lang="nl-NL" dirty="0" smtClean="0"/>
              <a:t>” (</a:t>
            </a:r>
            <a:r>
              <a:rPr lang="nl-NL" dirty="0" smtClean="0">
                <a:hlinkClick r:id="rId2"/>
              </a:rPr>
              <a:t>http</a:t>
            </a:r>
            <a:r>
              <a:rPr lang="nl-NL" dirty="0">
                <a:hlinkClick r:id="rId2"/>
              </a:rPr>
              <a:t>://</a:t>
            </a:r>
            <a:r>
              <a:rPr lang="nl-NL" dirty="0" smtClean="0">
                <a:hlinkClick r:id="rId2"/>
              </a:rPr>
              <a:t>www.techradar.com/news/photography-video-capture/cameras/non-low-pass-filters-explained-goodbye-to-anti-aliasing-1160397</a:t>
            </a:r>
            <a:r>
              <a:rPr lang="nl-NL" dirty="0" smtClean="0"/>
              <a:t>)</a:t>
            </a:r>
          </a:p>
          <a:p>
            <a:pPr lvl="1">
              <a:spcAft>
                <a:spcPts val="600"/>
              </a:spcAft>
            </a:pPr>
            <a:r>
              <a:rPr lang="nl-NL" dirty="0"/>
              <a:t>So far cameras had a low pass filtering in front of the sensor to avoid moiré effect.</a:t>
            </a:r>
          </a:p>
          <a:p>
            <a:pPr lvl="1">
              <a:spcAft>
                <a:spcPts val="600"/>
              </a:spcAft>
            </a:pPr>
            <a:r>
              <a:rPr lang="nl-NL" dirty="0"/>
              <a:t>But many 4K cameras no longer have such a low-pass filtering</a:t>
            </a:r>
            <a:r>
              <a:rPr lang="nl-NL" dirty="0" smtClean="0"/>
              <a:t>.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6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sp>
        <p:nvSpPr>
          <p:cNvPr id="5" name="AutoShape 2" descr="Non low pass filters explained Goodbye to anti aliasing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6" name="AutoShape 4" descr="Non low pass filters explained Goodbye to anti aliasing 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6" descr="Non low pass filters explained Goodbye to anti aliasing 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5" r="20887"/>
          <a:stretch/>
        </p:blipFill>
        <p:spPr>
          <a:xfrm>
            <a:off x="6266045" y="3288613"/>
            <a:ext cx="1841023" cy="1747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918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Evolution of Aliasing in other domains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nl-NL" b="1" dirty="0" smtClean="0"/>
              <a:t>Video games </a:t>
            </a:r>
            <a:r>
              <a:rPr lang="nl-NL" dirty="0" smtClean="0"/>
              <a:t>– Anti-aliasing for 4K and higher resolutions yields limited improvements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“The </a:t>
            </a:r>
            <a:r>
              <a:rPr lang="en-US" dirty="0"/>
              <a:t>need for antialiasing is diminished </a:t>
            </a:r>
            <a:r>
              <a:rPr lang="en-US" dirty="0" smtClean="0"/>
              <a:t>at ultra-high </a:t>
            </a:r>
            <a:r>
              <a:rPr lang="en-US" dirty="0"/>
              <a:t>resolutions like 4K, especially on </a:t>
            </a:r>
            <a:r>
              <a:rPr lang="en-US" dirty="0" smtClean="0"/>
              <a:t>smaller displays </a:t>
            </a:r>
            <a:r>
              <a:rPr lang="en-US" dirty="0"/>
              <a:t>where the pixels are more </a:t>
            </a:r>
            <a:r>
              <a:rPr lang="en-US" dirty="0" smtClean="0"/>
              <a:t>densely </a:t>
            </a:r>
            <a:r>
              <a:rPr lang="en-US" dirty="0"/>
              <a:t>packed, but it will still improve image </a:t>
            </a:r>
            <a:r>
              <a:rPr lang="en-US" dirty="0" smtClean="0"/>
              <a:t>quality</a:t>
            </a:r>
            <a:r>
              <a:rPr lang="en-US" dirty="0" smtClean="0"/>
              <a:t>.” (</a:t>
            </a:r>
            <a:r>
              <a:rPr lang="nl-NL" dirty="0" smtClean="0">
                <a:hlinkClick r:id="rId2"/>
              </a:rPr>
              <a:t>http</a:t>
            </a:r>
            <a:r>
              <a:rPr lang="nl-NL" dirty="0">
                <a:hlinkClick r:id="rId2"/>
              </a:rPr>
              <a:t>://</a:t>
            </a:r>
            <a:r>
              <a:rPr lang="nl-NL" dirty="0" smtClean="0">
                <a:hlinkClick r:id="rId2"/>
              </a:rPr>
              <a:t>www.pcworld.com/article/2990895/hardware/the-state-of-4k-gaming-what-you-need-to-know-from-pricing-to-performance-needs.html</a:t>
            </a:r>
            <a:r>
              <a:rPr lang="nl-NL" dirty="0"/>
              <a:t>)</a:t>
            </a:r>
            <a:endParaRPr lang="nl-NL" dirty="0" smtClean="0"/>
          </a:p>
          <a:p>
            <a:pPr lvl="1">
              <a:spcAft>
                <a:spcPts val="600"/>
              </a:spcAft>
            </a:pPr>
            <a:r>
              <a:rPr lang="nl-NL" dirty="0"/>
              <a:t>Anti-aliasing techniques have been essential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when </a:t>
            </a:r>
            <a:r>
              <a:rPr lang="nl-NL" dirty="0"/>
              <a:t>rendering video games.</a:t>
            </a:r>
          </a:p>
          <a:p>
            <a:pPr lvl="1">
              <a:spcAft>
                <a:spcPts val="600"/>
              </a:spcAft>
            </a:pPr>
            <a:r>
              <a:rPr lang="nl-NL" dirty="0"/>
              <a:t>But with higher output resolution and higher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pixel density, </a:t>
            </a:r>
            <a:r>
              <a:rPr lang="nl-NL" dirty="0" smtClean="0"/>
              <a:t>artefacts </a:t>
            </a:r>
            <a:r>
              <a:rPr lang="nl-NL" dirty="0"/>
              <a:t>due to aliasing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occurs </a:t>
            </a:r>
            <a:r>
              <a:rPr lang="nl-NL" dirty="0"/>
              <a:t>less and if present are averaged by 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/>
              <a:t>the </a:t>
            </a:r>
            <a:r>
              <a:rPr lang="nl-NL" dirty="0"/>
              <a:t>human eye </a:t>
            </a:r>
            <a:r>
              <a:rPr lang="nl-NL" dirty="0" smtClean="0"/>
              <a:t>at </a:t>
            </a:r>
            <a:r>
              <a:rPr lang="nl-NL" dirty="0"/>
              <a:t>a cerain viewing distance</a:t>
            </a:r>
            <a:r>
              <a:rPr lang="nl-NL" dirty="0" smtClean="0"/>
              <a:t>.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7</a:t>
            </a:fld>
            <a:r>
              <a:rPr lang="en-GB" dirty="0" smtClean="0"/>
              <a:t> | Experiment on </a:t>
            </a:r>
            <a:r>
              <a:rPr lang="en-GB" dirty="0" err="1" smtClean="0"/>
              <a:t>polyphase</a:t>
            </a:r>
            <a:r>
              <a:rPr lang="en-GB" dirty="0" smtClean="0"/>
              <a:t> subsampled sequence coding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090" y="2871662"/>
            <a:ext cx="3814846" cy="2145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439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Report on visual quality</a:t>
            </a:r>
            <a:endParaRPr lang="nl-NL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contribution JVET-D0034 provides the complete sets of snapshots for all classes.</a:t>
            </a:r>
          </a:p>
          <a:p>
            <a:endParaRPr lang="en-US" dirty="0" smtClean="0"/>
          </a:p>
          <a:p>
            <a:r>
              <a:rPr lang="en-US" dirty="0" smtClean="0"/>
              <a:t>The goal is to visually assess the presence of </a:t>
            </a:r>
            <a:r>
              <a:rPr lang="en-US" dirty="0" err="1" smtClean="0"/>
              <a:t>artefacts</a:t>
            </a:r>
            <a:r>
              <a:rPr lang="en-US" dirty="0" smtClean="0"/>
              <a:t> due to aliasing in sequences produced by a </a:t>
            </a:r>
            <a:r>
              <a:rPr lang="en-US" dirty="0" err="1" smtClean="0"/>
              <a:t>polyphase</a:t>
            </a:r>
            <a:r>
              <a:rPr lang="en-US" dirty="0" smtClean="0"/>
              <a:t> subsampling.</a:t>
            </a:r>
          </a:p>
          <a:p>
            <a:endParaRPr lang="en-US" dirty="0"/>
          </a:p>
          <a:p>
            <a:r>
              <a:rPr lang="en-US" dirty="0" smtClean="0"/>
              <a:t>The following is overview of the worst case for each class of JVET test sequences.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8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549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Class F - </a:t>
            </a:r>
            <a:r>
              <a:rPr lang="nl-NL" dirty="0" smtClean="0"/>
              <a:t>SlideEditing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528C6DB-2848-409B-AE92-D181D805E2FA}" type="slidenum">
              <a:rPr lang="en-GB" smtClean="0"/>
              <a:pPr/>
              <a:t>9</a:t>
            </a:fld>
            <a:r>
              <a:rPr lang="en-GB" smtClean="0"/>
              <a:t> | Experiment on polyphase subsampled sequence coding</a:t>
            </a:r>
            <a:endParaRPr lang="en-GB" dirty="0"/>
          </a:p>
        </p:txBody>
      </p:sp>
      <p:pic>
        <p:nvPicPr>
          <p:cNvPr id="1026" name="Picture 2" descr="SlideEditing_1280x720_30_tf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32" y="1405974"/>
            <a:ext cx="5946775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47075" y="2195365"/>
            <a:ext cx="2350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1280x720</a:t>
            </a:r>
          </a:p>
          <a:p>
            <a:endParaRPr lang="nl-NL" dirty="0"/>
          </a:p>
          <a:p>
            <a:r>
              <a:rPr lang="nl-NL" dirty="0" smtClean="0"/>
              <a:t>Combination of low resolution and sharp edges.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707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NO">
  <a:themeElements>
    <a:clrScheme name="Aangepast 2">
      <a:dk1>
        <a:sysClr val="windowText" lastClr="000000"/>
      </a:dk1>
      <a:lt1>
        <a:sysClr val="window" lastClr="FFFFFF"/>
      </a:lt1>
      <a:dk2>
        <a:srgbClr val="71A4C3"/>
      </a:dk2>
      <a:lt2>
        <a:srgbClr val="9C9C9C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71A4C3"/>
      </a:hlink>
      <a:folHlink>
        <a:srgbClr val="71A4C3"/>
      </a:folHlink>
    </a:clrScheme>
    <a:fontScheme name="TN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TNO_16_9</Template>
  <TotalTime>526</TotalTime>
  <Words>632</Words>
  <Application>Microsoft Office PowerPoint</Application>
  <PresentationFormat>On-screen Show (16:9)</PresentationFormat>
  <Paragraphs>129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TNO</vt:lpstr>
      <vt:lpstr>Subjective quality analysis of polyphase subsampled sequences JVET-D0034 | Emmanuel Thomas</vt:lpstr>
      <vt:lpstr>outline</vt:lpstr>
      <vt:lpstr>polyphase decomposition technique</vt:lpstr>
      <vt:lpstr>Temporal multiplexing</vt:lpstr>
      <vt:lpstr>Temporal multiplexing</vt:lpstr>
      <vt:lpstr>Evolution of Aliasing in other domains</vt:lpstr>
      <vt:lpstr>Evolution of Aliasing in other domains</vt:lpstr>
      <vt:lpstr>Report on visual quality</vt:lpstr>
      <vt:lpstr>Class F - SlideEditing</vt:lpstr>
      <vt:lpstr>Class E - Johny</vt:lpstr>
      <vt:lpstr>Class D - BasketballPass</vt:lpstr>
      <vt:lpstr>Class C - BQMall</vt:lpstr>
      <vt:lpstr>Class B - BQTerrace</vt:lpstr>
      <vt:lpstr>Class A1 - ToddlerFountain</vt:lpstr>
      <vt:lpstr>Class A2 - Daylightroad</vt:lpstr>
      <vt:lpstr>Sumary table</vt:lpstr>
      <vt:lpstr>Discussion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 on polyphase subsampled sequence coding Emmanuel Thomas</dc:title>
  <dc:creator>Emmanuel Thomas</dc:creator>
  <cp:lastModifiedBy>DLE632BL</cp:lastModifiedBy>
  <cp:revision>58</cp:revision>
  <dcterms:created xsi:type="dcterms:W3CDTF">2016-05-28T10:18:52Z</dcterms:created>
  <dcterms:modified xsi:type="dcterms:W3CDTF">2016-10-15T09:04:15Z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TNO_169</vt:lpwstr>
  </property>
  <property fmtid="{D5CDD505-2E9C-101B-9397-08002B2CF9AE}" pid="3" name="do_LanguageID">
    <vt:lpwstr>2057</vt:lpwstr>
  </property>
  <property fmtid="{D5CDD505-2E9C-101B-9397-08002B2CF9AE}" pid="4" name="do_Title">
    <vt:lpwstr>Experiment on polyphase subsampled sequence coding</vt:lpwstr>
  </property>
  <property fmtid="{D5CDD505-2E9C-101B-9397-08002B2CF9AE}" pid="5" name="do_Subtitle">
    <vt:lpwstr>JVET-C0032</vt:lpwstr>
  </property>
  <property fmtid="{D5CDD505-2E9C-101B-9397-08002B2CF9AE}" pid="6" name="do_Speaker">
    <vt:lpwstr>Emmanuel Thomas</vt:lpwstr>
  </property>
  <property fmtid="{D5CDD505-2E9C-101B-9397-08002B2CF9AE}" pid="7" name="do_Date">
    <vt:lpwstr>False</vt:lpwstr>
  </property>
  <property fmtid="{D5CDD505-2E9C-101B-9397-08002B2CF9AE}" pid="8" name="do_DateHandout">
    <vt:lpwstr>False</vt:lpwstr>
  </property>
  <property fmtid="{D5CDD505-2E9C-101B-9397-08002B2CF9AE}" pid="9" name="do_DateValue">
    <vt:lpwstr>28-05-2016</vt:lpwstr>
  </property>
  <property fmtid="{D5CDD505-2E9C-101B-9397-08002B2CF9AE}" pid="10" name="do_SlideNumber">
    <vt:lpwstr>True</vt:lpwstr>
  </property>
  <property fmtid="{D5CDD505-2E9C-101B-9397-08002B2CF9AE}" pid="11" name="do_SlideNumberHandout">
    <vt:lpwstr>False</vt:lpwstr>
  </property>
  <property fmtid="{D5CDD505-2E9C-101B-9397-08002B2CF9AE}" pid="12" name="do_Language">
    <vt:lpwstr>2057</vt:lpwstr>
  </property>
</Properties>
</file>