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4"/>
    <p:sldMasterId id="2147483767" r:id="rId5"/>
  </p:sldMasterIdLst>
  <p:notesMasterIdLst>
    <p:notesMasterId r:id="rId20"/>
  </p:notesMasterIdLst>
  <p:handoutMasterIdLst>
    <p:handoutMasterId r:id="rId21"/>
  </p:handoutMasterIdLst>
  <p:sldIdLst>
    <p:sldId id="256" r:id="rId6"/>
    <p:sldId id="278" r:id="rId7"/>
    <p:sldId id="280" r:id="rId8"/>
    <p:sldId id="282" r:id="rId9"/>
    <p:sldId id="283" r:id="rId10"/>
    <p:sldId id="284" r:id="rId11"/>
    <p:sldId id="285" r:id="rId12"/>
    <p:sldId id="286" r:id="rId13"/>
    <p:sldId id="287" r:id="rId14"/>
    <p:sldId id="292" r:id="rId15"/>
    <p:sldId id="289" r:id="rId16"/>
    <p:sldId id="288" r:id="rId17"/>
    <p:sldId id="291" r:id="rId18"/>
    <p:sldId id="290" r:id="rId19"/>
  </p:sldIdLst>
  <p:sldSz cx="9144000" cy="5143500" type="screen16x9"/>
  <p:notesSz cx="6858000" cy="9144000"/>
  <p:custDataLst>
    <p:tags r:id="rId22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56"/>
            <p14:sldId id="278"/>
            <p14:sldId id="280"/>
            <p14:sldId id="282"/>
            <p14:sldId id="283"/>
            <p14:sldId id="284"/>
            <p14:sldId id="285"/>
            <p14:sldId id="286"/>
            <p14:sldId id="287"/>
            <p14:sldId id="292"/>
            <p14:sldId id="289"/>
            <p14:sldId id="288"/>
            <p14:sldId id="291"/>
            <p14:sldId id="290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595959"/>
    <a:srgbClr val="FFDC00"/>
    <a:srgbClr val="4BB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88" autoAdjust="0"/>
    <p:restoredTop sz="95681" autoAdjust="0"/>
  </p:normalViewPr>
  <p:slideViewPr>
    <p:cSldViewPr>
      <p:cViewPr varScale="1">
        <p:scale>
          <a:sx n="112" d="100"/>
          <a:sy n="112" d="100"/>
        </p:scale>
        <p:origin x="-90" y="-132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276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14/10/2016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smtClean="0"/>
              <a:t>Click to edit Master text styles</a:t>
            </a:r>
          </a:p>
          <a:p>
            <a:pPr lvl="1"/>
            <a:r>
              <a:rPr lang="en-GB" altLang="en-US" dirty="0" smtClean="0"/>
              <a:t>Second level</a:t>
            </a:r>
          </a:p>
          <a:p>
            <a:pPr lvl="2"/>
            <a:r>
              <a:rPr lang="en-GB" altLang="en-US" dirty="0" smtClean="0"/>
              <a:t>Third level</a:t>
            </a:r>
          </a:p>
          <a:p>
            <a:pPr lvl="3"/>
            <a:r>
              <a:rPr lang="en-GB" altLang="en-US" dirty="0" smtClean="0"/>
              <a:t>Fourth level</a:t>
            </a:r>
          </a:p>
          <a:p>
            <a:pPr lvl="4"/>
            <a:r>
              <a:rPr lang="en-GB" alt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1241923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6604807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969146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5855385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36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509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1631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4860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5762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9560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034240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023153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124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6000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9141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6661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5699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632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656231" y="446722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4707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656231" y="446722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5940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/>
          <a:p>
            <a:r>
              <a:rPr lang="fr-FR" sz="6600" dirty="0" err="1">
                <a:solidFill>
                  <a:srgbClr val="FF6600"/>
                </a:solidFill>
                <a:latin typeface="Helvetica 35 Thin" pitchFamily="34" charset="0"/>
                <a:ea typeface="+mj-ea"/>
                <a:cs typeface="+mj-cs"/>
              </a:rPr>
              <a:t>Sign</a:t>
            </a:r>
            <a:r>
              <a:rPr lang="fr-FR" sz="6600" dirty="0">
                <a:solidFill>
                  <a:srgbClr val="FF6600"/>
                </a:solidFill>
                <a:latin typeface="Helvetica 35 Thin" pitchFamily="34" charset="0"/>
                <a:ea typeface="+mj-ea"/>
                <a:cs typeface="+mj-cs"/>
              </a:rPr>
              <a:t> </a:t>
            </a:r>
            <a:r>
              <a:rPr lang="fr-FR" sz="6600" dirty="0" err="1" smtClean="0">
                <a:solidFill>
                  <a:srgbClr val="FF6600"/>
                </a:solidFill>
                <a:latin typeface="Helvetica 35 Thin" pitchFamily="34" charset="0"/>
                <a:ea typeface="+mj-ea"/>
                <a:cs typeface="+mj-cs"/>
              </a:rPr>
              <a:t>Prediction</a:t>
            </a:r>
            <a:endParaRPr lang="fr-FR" sz="6600" dirty="0" smtClean="0">
              <a:solidFill>
                <a:srgbClr val="FF6600"/>
              </a:solidFill>
              <a:latin typeface="Helvetica 35 Thin" pitchFamily="34" charset="0"/>
              <a:ea typeface="+mj-ea"/>
              <a:cs typeface="+mj-cs"/>
            </a:endParaRPr>
          </a:p>
          <a:p>
            <a:r>
              <a:rPr lang="fr-FR" sz="1800" dirty="0" smtClean="0"/>
              <a:t>Felix Henry, Gordon </a:t>
            </a:r>
            <a:r>
              <a:rPr lang="fr-FR" sz="1800" dirty="0" err="1" smtClean="0"/>
              <a:t>Clare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9108313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sp>
        <p:nvSpPr>
          <p:cNvPr id="6" name="Espace réservé du contenu 3"/>
          <p:cNvSpPr txBox="1">
            <a:spLocks/>
          </p:cNvSpPr>
          <p:nvPr/>
        </p:nvSpPr>
        <p:spPr>
          <a:xfrm>
            <a:off x="304800" y="742950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400" dirty="0" smtClean="0">
                <a:solidFill>
                  <a:prstClr val="black"/>
                </a:solidFill>
              </a:rPr>
              <a:t>We propose to add this tool to the next version of the JEM.</a:t>
            </a:r>
            <a:endParaRPr lang="en-US" sz="1900" dirty="0">
              <a:solidFill>
                <a:prstClr val="black"/>
              </a:solidFill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2211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fr-FR" sz="6600" dirty="0" smtClean="0">
              <a:solidFill>
                <a:srgbClr val="FF6600"/>
              </a:solidFill>
              <a:latin typeface="Helvetica 35 Thin" pitchFamily="34" charset="0"/>
              <a:ea typeface="+mj-ea"/>
              <a:cs typeface="+mj-cs"/>
            </a:endParaRPr>
          </a:p>
          <a:p>
            <a:pPr marL="0" lvl="0" indent="0">
              <a:buNone/>
            </a:pPr>
            <a:r>
              <a:rPr lang="fr-FR" sz="6600" dirty="0" err="1" smtClean="0">
                <a:solidFill>
                  <a:srgbClr val="FF6600"/>
                </a:solidFill>
                <a:latin typeface="Helvetica 35 Thin" pitchFamily="34" charset="0"/>
                <a:ea typeface="+mj-ea"/>
                <a:cs typeface="+mj-cs"/>
              </a:rPr>
              <a:t>Thank</a:t>
            </a:r>
            <a:r>
              <a:rPr lang="fr-FR" sz="6600" dirty="0" smtClean="0">
                <a:solidFill>
                  <a:srgbClr val="FF6600"/>
                </a:solidFill>
                <a:latin typeface="Helvetica 35 Thin" pitchFamily="34" charset="0"/>
                <a:ea typeface="+mj-ea"/>
                <a:cs typeface="+mj-cs"/>
              </a:rPr>
              <a:t> </a:t>
            </a:r>
            <a:r>
              <a:rPr lang="fr-FR" sz="6600" dirty="0" err="1">
                <a:solidFill>
                  <a:srgbClr val="FF6600"/>
                </a:solidFill>
                <a:latin typeface="Helvetica 35 Thin" pitchFamily="34" charset="0"/>
                <a:ea typeface="+mj-ea"/>
                <a:cs typeface="+mj-cs"/>
              </a:rPr>
              <a:t>you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733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Interaction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Sign</a:t>
            </a:r>
            <a:r>
              <a:rPr lang="fr-FR" dirty="0" smtClean="0"/>
              <a:t> Data </a:t>
            </a:r>
            <a:r>
              <a:rPr lang="fr-FR" dirty="0" err="1" smtClean="0"/>
              <a:t>Hiding</a:t>
            </a:r>
            <a:endParaRPr lang="fr-FR" dirty="0" smtClean="0"/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400" dirty="0">
                <a:solidFill>
                  <a:prstClr val="black"/>
                </a:solidFill>
              </a:rPr>
              <a:t>Sign Prediction simply avoids </a:t>
            </a:r>
            <a:r>
              <a:rPr lang="en-US" sz="2400" dirty="0" smtClean="0">
                <a:solidFill>
                  <a:prstClr val="black"/>
                </a:solidFill>
              </a:rPr>
              <a:t>using any </a:t>
            </a:r>
            <a:r>
              <a:rPr lang="en-US" sz="2400" dirty="0">
                <a:solidFill>
                  <a:prstClr val="black"/>
                </a:solidFill>
              </a:rPr>
              <a:t>sign hidden with SDH, and predicts </a:t>
            </a:r>
            <a:r>
              <a:rPr lang="en-US" sz="2400" dirty="0" smtClean="0">
                <a:solidFill>
                  <a:prstClr val="black"/>
                </a:solidFill>
              </a:rPr>
              <a:t>using others</a:t>
            </a:r>
            <a:endParaRPr lang="en-US" sz="2400" dirty="0">
              <a:solidFill>
                <a:prstClr val="black"/>
              </a:solidFill>
            </a:endParaRPr>
          </a:p>
          <a:p>
            <a:pPr lvl="1"/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15118"/>
              </p:ext>
            </p:extLst>
          </p:nvPr>
        </p:nvGraphicFramePr>
        <p:xfrm>
          <a:off x="762000" y="1504950"/>
          <a:ext cx="3741924" cy="3162293"/>
        </p:xfrm>
        <a:graphic>
          <a:graphicData uri="http://schemas.openxmlformats.org/drawingml/2006/table">
            <a:tbl>
              <a:tblPr/>
              <a:tblGrid>
                <a:gridCol w="881084"/>
                <a:gridCol w="572168"/>
                <a:gridCol w="572168"/>
                <a:gridCol w="572168"/>
                <a:gridCol w="572168"/>
                <a:gridCol w="572168"/>
              </a:tblGrid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(parallel), SDH=0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(parallel), SDH=0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81600" y="1809750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Results with SDH turned off both in reference and </a:t>
            </a:r>
            <a:r>
              <a:rPr lang="en-US" dirty="0" err="1" smtClean="0"/>
              <a:t>SignPred</a:t>
            </a:r>
            <a:r>
              <a:rPr lang="en-US" dirty="0" smtClean="0"/>
              <a:t>=4.</a:t>
            </a:r>
          </a:p>
          <a:p>
            <a:r>
              <a:rPr lang="en-US" dirty="0" smtClean="0"/>
              <a:t>(disregard timings)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5665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Qualcomm’s</a:t>
            </a:r>
            <a:r>
              <a:rPr lang="fr-FR" dirty="0" smtClean="0"/>
              <a:t> QTBT Encoder Patch</a:t>
            </a:r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72925"/>
              </p:ext>
            </p:extLst>
          </p:nvPr>
        </p:nvGraphicFramePr>
        <p:xfrm>
          <a:off x="429242" y="1276350"/>
          <a:ext cx="3741924" cy="3162293"/>
        </p:xfrm>
        <a:graphic>
          <a:graphicData uri="http://schemas.openxmlformats.org/drawingml/2006/table">
            <a:tbl>
              <a:tblPr/>
              <a:tblGrid>
                <a:gridCol w="881084"/>
                <a:gridCol w="572168"/>
                <a:gridCol w="572168"/>
                <a:gridCol w="572168"/>
                <a:gridCol w="572168"/>
                <a:gridCol w="572168"/>
              </a:tblGrid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r128+qualcommpatch, parallel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149%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149%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142%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r128+qualcommpatch, parallel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Espace réservé du contenu 3"/>
          <p:cNvSpPr txBox="1">
            <a:spLocks/>
          </p:cNvSpPr>
          <p:nvPr/>
        </p:nvSpPr>
        <p:spPr>
          <a:xfrm>
            <a:off x="457200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179245"/>
              </p:ext>
            </p:extLst>
          </p:nvPr>
        </p:nvGraphicFramePr>
        <p:xfrm>
          <a:off x="4724400" y="1276350"/>
          <a:ext cx="3741924" cy="3162293"/>
        </p:xfrm>
        <a:graphic>
          <a:graphicData uri="http://schemas.openxmlformats.org/drawingml/2006/table">
            <a:tbl>
              <a:tblPr/>
              <a:tblGrid>
                <a:gridCol w="881084"/>
                <a:gridCol w="572168"/>
                <a:gridCol w="572168"/>
                <a:gridCol w="572168"/>
                <a:gridCol w="572168"/>
                <a:gridCol w="572168"/>
              </a:tblGrid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r128+qualcommpatch, parallel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P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r128+qualcommpatch, parallel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03159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Extra </a:t>
            </a:r>
            <a:r>
              <a:rPr lang="fr-FR" dirty="0" err="1" smtClean="0"/>
              <a:t>Results</a:t>
            </a:r>
            <a:r>
              <a:rPr lang="fr-FR" dirty="0" smtClean="0"/>
              <a:t>: </a:t>
            </a:r>
            <a:r>
              <a:rPr lang="fr-FR" dirty="0" err="1" smtClean="0"/>
              <a:t>hiding</a:t>
            </a:r>
            <a:r>
              <a:rPr lang="fr-FR" dirty="0" smtClean="0"/>
              <a:t> </a:t>
            </a:r>
            <a:r>
              <a:rPr lang="fr-FR" dirty="0" err="1" smtClean="0"/>
              <a:t>different</a:t>
            </a:r>
            <a:r>
              <a:rPr lang="fr-FR" dirty="0" smtClean="0"/>
              <a:t> </a:t>
            </a:r>
            <a:r>
              <a:rPr lang="fr-FR" dirty="0" err="1" smtClean="0"/>
              <a:t>numbers</a:t>
            </a:r>
            <a:r>
              <a:rPr lang="fr-FR" dirty="0" smtClean="0"/>
              <a:t> of </a:t>
            </a:r>
            <a:r>
              <a:rPr lang="fr-FR" dirty="0" err="1" smtClean="0"/>
              <a:t>signs</a:t>
            </a:r>
            <a:r>
              <a:rPr lang="fr-FR" dirty="0" smtClean="0"/>
              <a:t>.</a:t>
            </a:r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sp>
        <p:nvSpPr>
          <p:cNvPr id="11" name="Espace réservé du contenu 3"/>
          <p:cNvSpPr txBox="1">
            <a:spLocks/>
          </p:cNvSpPr>
          <p:nvPr/>
        </p:nvSpPr>
        <p:spPr>
          <a:xfrm>
            <a:off x="381000" y="78330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400" dirty="0" smtClean="0">
                <a:solidFill>
                  <a:prstClr val="black"/>
                </a:solidFill>
              </a:rPr>
              <a:t>RA only</a:t>
            </a:r>
            <a:r>
              <a:rPr lang="en-US" sz="2400" dirty="0">
                <a:solidFill>
                  <a:prstClr val="black"/>
                </a:solidFill>
              </a:rPr>
              <a:t>;</a:t>
            </a:r>
            <a:r>
              <a:rPr lang="en-US" sz="2400" dirty="0" smtClean="0">
                <a:solidFill>
                  <a:prstClr val="black"/>
                </a:solidFill>
              </a:rPr>
              <a:t> class A,B,C,D,F; 17 frames.</a:t>
            </a:r>
            <a:endParaRPr lang="en-US" sz="2400" dirty="0">
              <a:solidFill>
                <a:prstClr val="black"/>
              </a:solidFill>
            </a:endParaRPr>
          </a:p>
          <a:p>
            <a:pPr lvl="1"/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00150"/>
            <a:ext cx="2613025" cy="133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00150"/>
            <a:ext cx="2613565" cy="133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961" y="2629801"/>
            <a:ext cx="2607004" cy="133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9747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Principles</a:t>
            </a:r>
            <a:endParaRPr lang="fr-FR" dirty="0" smtClean="0"/>
          </a:p>
        </p:txBody>
      </p:sp>
      <p:sp>
        <p:nvSpPr>
          <p:cNvPr id="5" name="Espace réservé du contenu 3"/>
          <p:cNvSpPr txBox="1">
            <a:spLocks/>
          </p:cNvSpPr>
          <p:nvPr/>
        </p:nvSpPr>
        <p:spPr bwMode="auto">
          <a:xfrm>
            <a:off x="1042988" y="1066801"/>
            <a:ext cx="705802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defRPr sz="3000" kern="1200" baseline="0">
                <a:solidFill>
                  <a:srgbClr val="FF6600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3pPr>
            <a:lvl4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4pPr>
            <a:lvl5pPr marL="0" indent="0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/>
            <a:r>
              <a:rPr lang="en-US" sz="2000" dirty="0">
                <a:latin typeface="Helvetica 55 Roman" panose="020B0604020202020204" pitchFamily="2" charset="0"/>
              </a:rPr>
              <a:t>Predict some </a:t>
            </a:r>
            <a:r>
              <a:rPr lang="en-US" sz="2000" dirty="0" err="1">
                <a:latin typeface="Helvetica 55 Roman" panose="020B0604020202020204" pitchFamily="2" charset="0"/>
              </a:rPr>
              <a:t>luma</a:t>
            </a:r>
            <a:r>
              <a:rPr lang="en-US" sz="2000" dirty="0">
                <a:latin typeface="Helvetica 55 Roman" panose="020B0604020202020204" pitchFamily="2" charset="0"/>
              </a:rPr>
              <a:t> EP signs and replace them with CABAC-coded sign residues</a:t>
            </a:r>
          </a:p>
          <a:p>
            <a:pPr marL="914400" lvl="1" indent="-457200"/>
            <a:r>
              <a:rPr lang="en-US" sz="2000" dirty="0">
                <a:latin typeface="Helvetica 55 Roman" panose="020B0604020202020204" pitchFamily="2" charset="0"/>
              </a:rPr>
              <a:t>Sign residues are transmitted, representing the difference between the sign predictors and the real signs</a:t>
            </a:r>
          </a:p>
          <a:p>
            <a:pPr marL="914400" lvl="1" indent="-457200"/>
            <a:r>
              <a:rPr lang="en-US" sz="2000" dirty="0" smtClean="0">
                <a:latin typeface="Helvetica 55 Roman" panose="020B0604020202020204" pitchFamily="2" charset="0"/>
              </a:rPr>
              <a:t>Per-TU</a:t>
            </a:r>
            <a:r>
              <a:rPr lang="en-US" sz="2000" dirty="0">
                <a:latin typeface="Helvetica 55 Roman" panose="020B0604020202020204" pitchFamily="2" charset="0"/>
              </a:rPr>
              <a:t>; Only when TU has left and top neighbors</a:t>
            </a:r>
          </a:p>
          <a:p>
            <a:pPr marL="914400" lvl="1" indent="-457200"/>
            <a:r>
              <a:rPr lang="en-US" sz="2000" dirty="0">
                <a:latin typeface="Helvetica 55 Roman" panose="020B0604020202020204" pitchFamily="2" charset="0"/>
              </a:rPr>
              <a:t>The top/left border pixels of the current block are reconstructed under all sign assumptions</a:t>
            </a:r>
          </a:p>
          <a:p>
            <a:pPr marL="914400" lvl="1" indent="-457200"/>
            <a:r>
              <a:rPr lang="en-US" sz="2000" dirty="0">
                <a:latin typeface="Helvetica 55 Roman" panose="020B0604020202020204" pitchFamily="2" charset="0"/>
              </a:rPr>
              <a:t>Signs are predicted by minimizing top/left border distortion of the current block against past </a:t>
            </a:r>
            <a:r>
              <a:rPr lang="en-US" sz="2000" dirty="0" smtClean="0">
                <a:latin typeface="Helvetica 55 Roman" panose="020B0604020202020204" pitchFamily="2" charset="0"/>
              </a:rPr>
              <a:t>pixels</a:t>
            </a:r>
          </a:p>
          <a:p>
            <a:pPr marL="914400" lvl="1" indent="-457200"/>
            <a:r>
              <a:rPr lang="en-US" sz="2000" dirty="0">
                <a:latin typeface="Helvetica 55 Roman" panose="020B0604020202020204" pitchFamily="2" charset="0"/>
              </a:rPr>
              <a:t>The sign residues are encoded using two CABAC contexts</a:t>
            </a:r>
          </a:p>
          <a:p>
            <a:pPr marL="914400" lvl="1" indent="-457200"/>
            <a:endParaRPr lang="en-US" sz="2000" dirty="0">
              <a:latin typeface="Helvetica 55 Roman" panose="020B0604020202020204" pitchFamily="2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7512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Choosing</a:t>
            </a:r>
            <a:r>
              <a:rPr lang="fr-FR" dirty="0"/>
              <a:t> </a:t>
            </a:r>
            <a:r>
              <a:rPr lang="fr-FR" dirty="0" err="1"/>
              <a:t>Signs</a:t>
            </a:r>
            <a:r>
              <a:rPr lang="fr-FR" dirty="0"/>
              <a:t> to </a:t>
            </a:r>
            <a:r>
              <a:rPr lang="fr-FR" dirty="0" err="1"/>
              <a:t>Predict</a:t>
            </a:r>
            <a:endParaRPr lang="fr-FR" dirty="0" smtClean="0"/>
          </a:p>
        </p:txBody>
      </p:sp>
      <p:sp>
        <p:nvSpPr>
          <p:cNvPr id="5" name="Espace réservé du contenu 3"/>
          <p:cNvSpPr txBox="1">
            <a:spLocks/>
          </p:cNvSpPr>
          <p:nvPr/>
        </p:nvSpPr>
        <p:spPr bwMode="auto">
          <a:xfrm>
            <a:off x="1042988" y="1066801"/>
            <a:ext cx="705802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defRPr sz="3000" kern="1200" baseline="0">
                <a:solidFill>
                  <a:srgbClr val="FF6600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3pPr>
            <a:lvl4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4pPr>
            <a:lvl5pPr marL="0" indent="0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TU coefficients </a:t>
            </a: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scanned in raster-scan order</a:t>
            </a: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Helvetica 55 Roman" pitchFamily="34" charset="0"/>
              </a:rPr>
              <a:t>Signs </a:t>
            </a: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</a:rPr>
              <a:t>associated with </a:t>
            </a:r>
            <a:r>
              <a:rPr lang="en-US" sz="2400" dirty="0" err="1">
                <a:solidFill>
                  <a:prstClr val="black"/>
                </a:solidFill>
                <a:latin typeface="Helvetica 55 Roman" pitchFamily="34" charset="0"/>
              </a:rPr>
              <a:t>dequantized</a:t>
            </a: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</a:rPr>
              <a:t> amplitudes over a defined threshold are preferred</a:t>
            </a: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</a:rPr>
              <a:t>Maximum number of signs predicted per TU is limited by </a:t>
            </a:r>
            <a:r>
              <a:rPr lang="en-US" sz="2400" dirty="0" smtClean="0">
                <a:solidFill>
                  <a:prstClr val="black"/>
                </a:solidFill>
                <a:latin typeface="Helvetica 55 Roman" pitchFamily="34" charset="0"/>
              </a:rPr>
              <a:t>an encoder parameter (</a:t>
            </a:r>
            <a:r>
              <a:rPr lang="en-US" sz="2400" dirty="0" err="1" smtClean="0">
                <a:solidFill>
                  <a:prstClr val="black"/>
                </a:solidFill>
                <a:latin typeface="Helvetica 55 Roman" pitchFamily="34" charset="0"/>
              </a:rPr>
              <a:t>sweetspot</a:t>
            </a:r>
            <a:r>
              <a:rPr lang="en-US" sz="2400" dirty="0" smtClean="0">
                <a:solidFill>
                  <a:prstClr val="black"/>
                </a:solidFill>
                <a:latin typeface="Helvetica 55 Roman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</a:rPr>
              <a:t>at 4)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4970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Hypothesis</a:t>
            </a:r>
            <a:r>
              <a:rPr lang="fr-FR" dirty="0"/>
              <a:t> Border Reconstructions</a:t>
            </a:r>
            <a:endParaRPr lang="fr-FR" dirty="0" smtClean="0"/>
          </a:p>
        </p:txBody>
      </p:sp>
      <p:sp>
        <p:nvSpPr>
          <p:cNvPr id="5" name="Espace réservé du contenu 3"/>
          <p:cNvSpPr txBox="1">
            <a:spLocks/>
          </p:cNvSpPr>
          <p:nvPr/>
        </p:nvSpPr>
        <p:spPr bwMode="auto">
          <a:xfrm>
            <a:off x="1042988" y="1066800"/>
            <a:ext cx="7058025" cy="356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defRPr sz="3000" kern="1200" baseline="0">
                <a:solidFill>
                  <a:srgbClr val="FF6600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3pPr>
            <a:lvl4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4pPr>
            <a:lvl5pPr marL="0" indent="0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200" i="1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n</a:t>
            </a:r>
            <a:r>
              <a:rPr lang="en-US" sz="22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 signs </a:t>
            </a:r>
            <a:r>
              <a:rPr lang="en-US" sz="22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predicted – there will be </a:t>
            </a:r>
            <a:r>
              <a:rPr lang="en-US" sz="2200" i="1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2</a:t>
            </a:r>
            <a:r>
              <a:rPr lang="en-US" sz="2200" i="1" baseline="300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n</a:t>
            </a:r>
            <a:r>
              <a:rPr lang="en-US" sz="22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 border reconstructions</a:t>
            </a:r>
            <a:endParaRPr lang="en-US" sz="22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200" i="1" dirty="0">
                <a:solidFill>
                  <a:prstClr val="black"/>
                </a:solidFill>
                <a:latin typeface="Helvetica 55 Roman" pitchFamily="34" charset="0"/>
              </a:rPr>
              <a:t>n+1</a:t>
            </a:r>
            <a:r>
              <a:rPr lang="en-US" sz="2200" dirty="0">
                <a:solidFill>
                  <a:prstClr val="black"/>
                </a:solidFill>
                <a:latin typeface="Helvetica 55 Roman" pitchFamily="34" charset="0"/>
              </a:rPr>
              <a:t> partial inverse transform operations</a:t>
            </a: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r>
              <a:rPr lang="en-US" sz="1500" i="1" dirty="0">
                <a:solidFill>
                  <a:prstClr val="black"/>
                </a:solidFill>
                <a:latin typeface="Helvetica 55 Roman" pitchFamily="34" charset="0"/>
              </a:rPr>
              <a:t>n</a:t>
            </a:r>
            <a:r>
              <a:rPr lang="en-US" sz="1500" dirty="0">
                <a:solidFill>
                  <a:prstClr val="black"/>
                </a:solidFill>
                <a:latin typeface="Helvetica 55 Roman" pitchFamily="34" charset="0"/>
              </a:rPr>
              <a:t> involve partial inverse transform of single </a:t>
            </a:r>
            <a:r>
              <a:rPr lang="en-US" sz="1500" dirty="0" smtClean="0">
                <a:solidFill>
                  <a:prstClr val="black"/>
                </a:solidFill>
                <a:latin typeface="Helvetica 55 Roman" pitchFamily="34" charset="0"/>
              </a:rPr>
              <a:t>coefficient</a:t>
            </a: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r>
              <a:rPr lang="en-US" sz="1500" dirty="0" smtClean="0">
                <a:solidFill>
                  <a:prstClr val="black"/>
                </a:solidFill>
                <a:latin typeface="Helvetica 55 Roman" pitchFamily="34" charset="0"/>
              </a:rPr>
              <a:t>1 partial inverse transform to start the process</a:t>
            </a: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200" i="1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n</a:t>
            </a:r>
            <a:r>
              <a:rPr lang="en-US" sz="22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templates; one template per sign hidden</a:t>
            </a:r>
            <a:endParaRPr lang="en-US" sz="19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r>
              <a:rPr lang="en-US" sz="19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Each template is the partial inverse transform of the single </a:t>
            </a:r>
            <a:r>
              <a:rPr lang="en-US" sz="19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(absolute valued) </a:t>
            </a:r>
            <a:r>
              <a:rPr lang="en-US" sz="19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coefficient having its sign predicted, other elements zero</a:t>
            </a: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19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19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19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19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19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endParaRPr lang="en-US" sz="2200" i="1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endParaRPr lang="en-US" sz="2200" i="1" dirty="0" smtClean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endParaRPr lang="en-US" sz="2200" i="1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19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The </a:t>
            </a:r>
            <a:r>
              <a:rPr lang="en-US" sz="19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border reconstructions are approximations, not perfect reconstructions</a:t>
            </a: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19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Use subtraction of ‘templates’ to perform reconstructions, rather than a partial inverse transform operation per reconstruction</a:t>
            </a:r>
          </a:p>
          <a:p>
            <a:endParaRPr lang="en-US" dirty="0"/>
          </a:p>
        </p:txBody>
      </p:sp>
      <p:grpSp>
        <p:nvGrpSpPr>
          <p:cNvPr id="153" name="Group 152"/>
          <p:cNvGrpSpPr/>
          <p:nvPr/>
        </p:nvGrpSpPr>
        <p:grpSpPr>
          <a:xfrm>
            <a:off x="2001183" y="2400677"/>
            <a:ext cx="3501849" cy="1456928"/>
            <a:chOff x="1281658" y="2636912"/>
            <a:chExt cx="3501849" cy="1456928"/>
          </a:xfrm>
        </p:grpSpPr>
        <p:grpSp>
          <p:nvGrpSpPr>
            <p:cNvPr id="154" name="Groupe 24"/>
            <p:cNvGrpSpPr/>
            <p:nvPr/>
          </p:nvGrpSpPr>
          <p:grpSpPr>
            <a:xfrm>
              <a:off x="1281658" y="2636912"/>
              <a:ext cx="1152128" cy="1152128"/>
              <a:chOff x="756131" y="2780394"/>
              <a:chExt cx="1152128" cy="1152128"/>
            </a:xfrm>
          </p:grpSpPr>
          <p:sp>
            <p:nvSpPr>
              <p:cNvPr id="210" name="Rectangle 209"/>
              <p:cNvSpPr/>
              <p:nvPr/>
            </p:nvSpPr>
            <p:spPr>
              <a:xfrm>
                <a:off x="756131" y="2780394"/>
                <a:ext cx="1152128" cy="1152128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1" name="Rectangle 210"/>
              <p:cNvSpPr/>
              <p:nvPr/>
            </p:nvSpPr>
            <p:spPr>
              <a:xfrm>
                <a:off x="756131" y="2780394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2" name="Rectangle 211"/>
              <p:cNvSpPr/>
              <p:nvPr/>
            </p:nvSpPr>
            <p:spPr>
              <a:xfrm>
                <a:off x="1044163" y="2780394"/>
                <a:ext cx="288032" cy="288032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+2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3" name="Rectangle 212"/>
              <p:cNvSpPr/>
              <p:nvPr/>
            </p:nvSpPr>
            <p:spPr>
              <a:xfrm>
                <a:off x="1331640" y="2780394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4" name="Rectangle 213"/>
              <p:cNvSpPr/>
              <p:nvPr/>
            </p:nvSpPr>
            <p:spPr>
              <a:xfrm>
                <a:off x="1619672" y="2780394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5" name="Rectangle 214"/>
              <p:cNvSpPr/>
              <p:nvPr/>
            </p:nvSpPr>
            <p:spPr>
              <a:xfrm>
                <a:off x="756131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6" name="Rectangle 215"/>
              <p:cNvSpPr/>
              <p:nvPr/>
            </p:nvSpPr>
            <p:spPr>
              <a:xfrm>
                <a:off x="1044163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7" name="Rectangle 216"/>
              <p:cNvSpPr/>
              <p:nvPr/>
            </p:nvSpPr>
            <p:spPr>
              <a:xfrm>
                <a:off x="1331640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8" name="Rectangle 217"/>
              <p:cNvSpPr/>
              <p:nvPr/>
            </p:nvSpPr>
            <p:spPr>
              <a:xfrm>
                <a:off x="1619672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9" name="Rectangle 218"/>
              <p:cNvSpPr/>
              <p:nvPr/>
            </p:nvSpPr>
            <p:spPr>
              <a:xfrm>
                <a:off x="756131" y="3356458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1044163" y="3356458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-5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1331640" y="3356458"/>
                <a:ext cx="288032" cy="288032"/>
              </a:xfrm>
              <a:prstGeom prst="rect">
                <a:avLst/>
              </a:prstGeom>
              <a:solidFill>
                <a:srgbClr val="808080">
                  <a:lumMod val="60000"/>
                  <a:lumOff val="40000"/>
                </a:srgbClr>
              </a:solidFill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-1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2" name="Rectangle 221"/>
              <p:cNvSpPr/>
              <p:nvPr/>
            </p:nvSpPr>
            <p:spPr>
              <a:xfrm>
                <a:off x="1619672" y="3356458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3" name="Rectangle 222"/>
              <p:cNvSpPr/>
              <p:nvPr/>
            </p:nvSpPr>
            <p:spPr>
              <a:xfrm>
                <a:off x="756131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4" name="Rectangle 223"/>
              <p:cNvSpPr/>
              <p:nvPr/>
            </p:nvSpPr>
            <p:spPr>
              <a:xfrm>
                <a:off x="1044163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5" name="Rectangle 224"/>
              <p:cNvSpPr/>
              <p:nvPr/>
            </p:nvSpPr>
            <p:spPr>
              <a:xfrm>
                <a:off x="1331640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6" name="Rectangle 225"/>
              <p:cNvSpPr/>
              <p:nvPr/>
            </p:nvSpPr>
            <p:spPr>
              <a:xfrm>
                <a:off x="1619672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</p:grpSp>
        <p:sp>
          <p:nvSpPr>
            <p:cNvPr id="155" name="Rectangle 154"/>
            <p:cNvSpPr/>
            <p:nvPr/>
          </p:nvSpPr>
          <p:spPr>
            <a:xfrm>
              <a:off x="3326579" y="2636912"/>
              <a:ext cx="1152128" cy="1152128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grpSp>
          <p:nvGrpSpPr>
            <p:cNvPr id="156" name="Groupe 43"/>
            <p:cNvGrpSpPr/>
            <p:nvPr/>
          </p:nvGrpSpPr>
          <p:grpSpPr>
            <a:xfrm>
              <a:off x="3326579" y="2636912"/>
              <a:ext cx="1151573" cy="288032"/>
              <a:chOff x="1530197" y="2141611"/>
              <a:chExt cx="1151573" cy="288032"/>
            </a:xfrm>
            <a:solidFill>
              <a:srgbClr val="FF0000"/>
            </a:solidFill>
          </p:grpSpPr>
          <p:sp>
            <p:nvSpPr>
              <p:cNvPr id="206" name="Rectangle 205"/>
              <p:cNvSpPr/>
              <p:nvPr/>
            </p:nvSpPr>
            <p:spPr>
              <a:xfrm>
                <a:off x="1530197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1818229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2105706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2,0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2393738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vert="horz" lIns="0" tIns="0" rIns="0" bIns="0" rtlCol="0" anchor="ctr" anchorCtr="0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3,0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7" name="Rectangle 156"/>
            <p:cNvSpPr/>
            <p:nvPr/>
          </p:nvSpPr>
          <p:spPr>
            <a:xfrm>
              <a:off x="3326579" y="2924944"/>
              <a:ext cx="288032" cy="288032"/>
            </a:xfrm>
            <a:prstGeom prst="rect">
              <a:avLst/>
            </a:prstGeom>
            <a:solidFill>
              <a:srgbClr val="FF00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0,1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3614611" y="29249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3902088" y="29249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4190120" y="29249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3326579" y="3212976"/>
              <a:ext cx="288032" cy="288032"/>
            </a:xfrm>
            <a:prstGeom prst="rect">
              <a:avLst/>
            </a:prstGeom>
            <a:solidFill>
              <a:srgbClr val="FF00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3614611" y="32129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-5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3902088" y="32129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-1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4190120" y="32129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3326579" y="3501008"/>
              <a:ext cx="288032" cy="288032"/>
            </a:xfrm>
            <a:prstGeom prst="rect">
              <a:avLst/>
            </a:prstGeom>
            <a:solidFill>
              <a:srgbClr val="FF00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0,3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3614611" y="35010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3902088" y="35010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190120" y="35010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grpSp>
          <p:nvGrpSpPr>
            <p:cNvPr id="169" name="Groupe 60"/>
            <p:cNvGrpSpPr/>
            <p:nvPr/>
          </p:nvGrpSpPr>
          <p:grpSpPr>
            <a:xfrm>
              <a:off x="3478979" y="2789312"/>
              <a:ext cx="1152128" cy="1152128"/>
              <a:chOff x="6804803" y="1916832"/>
              <a:chExt cx="1152128" cy="1152128"/>
            </a:xfrm>
          </p:grpSpPr>
          <p:sp>
            <p:nvSpPr>
              <p:cNvPr id="188" name="Rectangle 187"/>
              <p:cNvSpPr/>
              <p:nvPr/>
            </p:nvSpPr>
            <p:spPr>
              <a:xfrm>
                <a:off x="6804803" y="1916832"/>
                <a:ext cx="1152128" cy="1152128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grpSp>
            <p:nvGrpSpPr>
              <p:cNvPr id="189" name="Groupe 43"/>
              <p:cNvGrpSpPr/>
              <p:nvPr/>
            </p:nvGrpSpPr>
            <p:grpSpPr>
              <a:xfrm>
                <a:off x="6804803" y="1916832"/>
                <a:ext cx="1151573" cy="288032"/>
                <a:chOff x="1530197" y="2141611"/>
                <a:chExt cx="1151573" cy="288032"/>
              </a:xfrm>
              <a:solidFill>
                <a:srgbClr val="92F850"/>
              </a:solidFill>
            </p:grpSpPr>
            <p:sp>
              <p:nvSpPr>
                <p:cNvPr id="202" name="Rectangle 201"/>
                <p:cNvSpPr/>
                <p:nvPr/>
              </p:nvSpPr>
              <p:spPr>
                <a:xfrm>
                  <a:off x="1530197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>
                  <a:off x="1818229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>
                  <a:off x="2105706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5" name="Rectangle 204"/>
                <p:cNvSpPr/>
                <p:nvPr/>
              </p:nvSpPr>
              <p:spPr>
                <a:xfrm>
                  <a:off x="2393738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vert="horz" lIns="0" tIns="0" rIns="0" bIns="0" rtlCol="0" anchor="ctr" anchorCtr="0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90" name="Rectangle 189"/>
              <p:cNvSpPr/>
              <p:nvPr/>
            </p:nvSpPr>
            <p:spPr>
              <a:xfrm>
                <a:off x="6804803" y="2204864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0,1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1" name="Rectangle 190"/>
              <p:cNvSpPr/>
              <p:nvPr/>
            </p:nvSpPr>
            <p:spPr>
              <a:xfrm>
                <a:off x="7092835" y="2204864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2" name="Rectangle 191"/>
              <p:cNvSpPr/>
              <p:nvPr/>
            </p:nvSpPr>
            <p:spPr>
              <a:xfrm>
                <a:off x="7380312" y="2204864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7668344" y="2204864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4" name="Rectangle 193"/>
              <p:cNvSpPr/>
              <p:nvPr/>
            </p:nvSpPr>
            <p:spPr>
              <a:xfrm>
                <a:off x="6804803" y="2492896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0,2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5" name="Rectangle 194"/>
              <p:cNvSpPr/>
              <p:nvPr/>
            </p:nvSpPr>
            <p:spPr>
              <a:xfrm>
                <a:off x="7092835" y="2492896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-5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6" name="Rectangle 195"/>
              <p:cNvSpPr/>
              <p:nvPr/>
            </p:nvSpPr>
            <p:spPr>
              <a:xfrm>
                <a:off x="7380312" y="2492896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-1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7" name="Rectangle 196"/>
              <p:cNvSpPr/>
              <p:nvPr/>
            </p:nvSpPr>
            <p:spPr>
              <a:xfrm>
                <a:off x="7668344" y="2492896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8" name="Rectangle 197"/>
              <p:cNvSpPr/>
              <p:nvPr/>
            </p:nvSpPr>
            <p:spPr>
              <a:xfrm>
                <a:off x="6804803" y="2780928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0,3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7092835" y="2780928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7380312" y="2780928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7668344" y="2780928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</p:grpSp>
        <p:sp>
          <p:nvSpPr>
            <p:cNvPr id="170" name="Rectangle 169"/>
            <p:cNvSpPr/>
            <p:nvPr/>
          </p:nvSpPr>
          <p:spPr>
            <a:xfrm>
              <a:off x="3631379" y="2941712"/>
              <a:ext cx="1152128" cy="1152128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grpSp>
          <p:nvGrpSpPr>
            <p:cNvPr id="171" name="Groupe 43"/>
            <p:cNvGrpSpPr/>
            <p:nvPr/>
          </p:nvGrpSpPr>
          <p:grpSpPr>
            <a:xfrm>
              <a:off x="3631379" y="2941712"/>
              <a:ext cx="1151573" cy="288032"/>
              <a:chOff x="1530197" y="2141611"/>
              <a:chExt cx="1151573" cy="288032"/>
            </a:xfrm>
            <a:solidFill>
              <a:srgbClr val="808080">
                <a:lumMod val="40000"/>
                <a:lumOff val="60000"/>
              </a:srgbClr>
            </a:solidFill>
          </p:grpSpPr>
          <p:sp>
            <p:nvSpPr>
              <p:cNvPr id="184" name="Rectangle 183"/>
              <p:cNvSpPr/>
              <p:nvPr/>
            </p:nvSpPr>
            <p:spPr>
              <a:xfrm>
                <a:off x="1530197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5" name="Rectangle 184"/>
              <p:cNvSpPr/>
              <p:nvPr/>
            </p:nvSpPr>
            <p:spPr>
              <a:xfrm>
                <a:off x="1818229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6" name="Rectangle 185"/>
              <p:cNvSpPr/>
              <p:nvPr/>
            </p:nvSpPr>
            <p:spPr>
              <a:xfrm>
                <a:off x="2105706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2,0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2393738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vert="horz" lIns="0" tIns="0" rIns="0" bIns="0" rtlCol="0" anchor="ctr" anchorCtr="0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3,0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2" name="Rectangle 171"/>
            <p:cNvSpPr/>
            <p:nvPr/>
          </p:nvSpPr>
          <p:spPr>
            <a:xfrm>
              <a:off x="3631379" y="3229744"/>
              <a:ext cx="288032" cy="288032"/>
            </a:xfrm>
            <a:prstGeom prst="rect">
              <a:avLst/>
            </a:prstGeom>
            <a:solidFill>
              <a:srgbClr val="808080">
                <a:lumMod val="40000"/>
                <a:lumOff val="60000"/>
              </a:srgb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0,1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3919411" y="32297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4206888" y="32297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4494920" y="32297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3631379" y="3517776"/>
              <a:ext cx="288032" cy="288032"/>
            </a:xfrm>
            <a:prstGeom prst="rect">
              <a:avLst/>
            </a:prstGeom>
            <a:solidFill>
              <a:srgbClr val="808080">
                <a:lumMod val="40000"/>
                <a:lumOff val="60000"/>
              </a:srgb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3919411" y="35177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-5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4206888" y="35177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-1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494920" y="35177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3631379" y="3805808"/>
              <a:ext cx="288032" cy="288032"/>
            </a:xfrm>
            <a:prstGeom prst="rect">
              <a:avLst/>
            </a:prstGeom>
            <a:solidFill>
              <a:srgbClr val="808080">
                <a:lumMod val="40000"/>
                <a:lumOff val="60000"/>
              </a:srgb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0,3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3919411" y="38058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4206888" y="38058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4494920" y="38058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590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Hypothesis</a:t>
            </a:r>
            <a:r>
              <a:rPr lang="fr-FR" dirty="0"/>
              <a:t> Border Reconstructions</a:t>
            </a:r>
            <a:endParaRPr lang="fr-FR" dirty="0" smtClean="0"/>
          </a:p>
        </p:txBody>
      </p:sp>
      <p:sp>
        <p:nvSpPr>
          <p:cNvPr id="5" name="Espace réservé du contenu 3"/>
          <p:cNvSpPr txBox="1">
            <a:spLocks/>
          </p:cNvSpPr>
          <p:nvPr/>
        </p:nvSpPr>
        <p:spPr bwMode="auto">
          <a:xfrm>
            <a:off x="1042988" y="742950"/>
            <a:ext cx="7058025" cy="356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defRPr sz="3000" kern="1200" baseline="0">
                <a:solidFill>
                  <a:srgbClr val="FF6600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3pPr>
            <a:lvl4pPr marL="401638" indent="-401638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4pPr>
            <a:lvl5pPr marL="0" indent="0" algn="l" defTabSz="5143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ts val="800"/>
              </a:spcAft>
              <a:buClr>
                <a:schemeClr val="tx1"/>
              </a:buClr>
              <a:buFont typeface="+mj-lt"/>
              <a:buNone/>
              <a:defRPr sz="3000" kern="120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3-sign (8 hypothesis) case: 3 templates</a:t>
            </a: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20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20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20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20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742950" lvl="1" indent="-285750" defTabSz="914400">
              <a:lnSpc>
                <a:spcPct val="100000"/>
              </a:lnSpc>
              <a:spcAft>
                <a:spcPct val="0"/>
              </a:spcAft>
              <a:buFont typeface="Arial" charset="0"/>
              <a:buChar char="–"/>
            </a:pPr>
            <a:endParaRPr lang="en-US" sz="20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… </a:t>
            </a:r>
            <a:r>
              <a:rPr lang="en-US" sz="2400" dirty="0">
                <a:solidFill>
                  <a:prstClr val="black"/>
                </a:solidFill>
                <a:latin typeface="Helvetica 55 Roman" pitchFamily="34" charset="0"/>
                <a:ea typeface="+mn-ea"/>
              </a:rPr>
              <a:t>8 hypotheses, each border costed:</a:t>
            </a: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endParaRPr lang="en-US" sz="20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  <a:p>
            <a:pPr marL="194400" lvl="0" indent="-194400" defTabSz="914400">
              <a:lnSpc>
                <a:spcPct val="100000"/>
              </a:lnSpc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</a:pPr>
            <a:endParaRPr lang="fr-FR" sz="1800" dirty="0">
              <a:solidFill>
                <a:prstClr val="black"/>
              </a:solidFill>
              <a:latin typeface="Helvetica 55 Roman" pitchFamily="34" charset="0"/>
              <a:ea typeface="+mn-ea"/>
            </a:endParaRPr>
          </a:p>
        </p:txBody>
      </p:sp>
      <p:grpSp>
        <p:nvGrpSpPr>
          <p:cNvPr id="154" name="Group 153"/>
          <p:cNvGrpSpPr/>
          <p:nvPr/>
        </p:nvGrpSpPr>
        <p:grpSpPr>
          <a:xfrm>
            <a:off x="1270528" y="1188228"/>
            <a:ext cx="7117896" cy="1477328"/>
            <a:chOff x="1281658" y="2636912"/>
            <a:chExt cx="7117896" cy="1477328"/>
          </a:xfrm>
        </p:grpSpPr>
        <p:grpSp>
          <p:nvGrpSpPr>
            <p:cNvPr id="155" name="Groupe 24"/>
            <p:cNvGrpSpPr/>
            <p:nvPr/>
          </p:nvGrpSpPr>
          <p:grpSpPr>
            <a:xfrm>
              <a:off x="1281658" y="2636912"/>
              <a:ext cx="1152128" cy="1152128"/>
              <a:chOff x="756131" y="2780394"/>
              <a:chExt cx="1152128" cy="1152128"/>
            </a:xfrm>
          </p:grpSpPr>
          <p:sp>
            <p:nvSpPr>
              <p:cNvPr id="212" name="Rectangle 211"/>
              <p:cNvSpPr/>
              <p:nvPr/>
            </p:nvSpPr>
            <p:spPr>
              <a:xfrm>
                <a:off x="756131" y="2780394"/>
                <a:ext cx="1152128" cy="1152128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3" name="Rectangle 212"/>
              <p:cNvSpPr/>
              <p:nvPr/>
            </p:nvSpPr>
            <p:spPr>
              <a:xfrm>
                <a:off x="756131" y="2780394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4" name="Rectangle 213"/>
              <p:cNvSpPr/>
              <p:nvPr/>
            </p:nvSpPr>
            <p:spPr>
              <a:xfrm>
                <a:off x="1044163" y="2780394"/>
                <a:ext cx="288032" cy="288032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+2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5" name="Rectangle 214"/>
              <p:cNvSpPr/>
              <p:nvPr/>
            </p:nvSpPr>
            <p:spPr>
              <a:xfrm>
                <a:off x="1331640" y="2780394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6" name="Rectangle 215"/>
              <p:cNvSpPr/>
              <p:nvPr/>
            </p:nvSpPr>
            <p:spPr>
              <a:xfrm>
                <a:off x="1619672" y="2780394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7" name="Rectangle 216"/>
              <p:cNvSpPr/>
              <p:nvPr/>
            </p:nvSpPr>
            <p:spPr>
              <a:xfrm>
                <a:off x="756131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8" name="Rectangle 217"/>
              <p:cNvSpPr/>
              <p:nvPr/>
            </p:nvSpPr>
            <p:spPr>
              <a:xfrm>
                <a:off x="1044163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19" name="Rectangle 218"/>
              <p:cNvSpPr/>
              <p:nvPr/>
            </p:nvSpPr>
            <p:spPr>
              <a:xfrm>
                <a:off x="1331640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1619672" y="3068426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756131" y="3356458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2" name="Rectangle 221"/>
              <p:cNvSpPr/>
              <p:nvPr/>
            </p:nvSpPr>
            <p:spPr>
              <a:xfrm>
                <a:off x="1044163" y="3356458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-5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3" name="Rectangle 222"/>
              <p:cNvSpPr/>
              <p:nvPr/>
            </p:nvSpPr>
            <p:spPr>
              <a:xfrm>
                <a:off x="1331640" y="3356458"/>
                <a:ext cx="288032" cy="288032"/>
              </a:xfrm>
              <a:prstGeom prst="rect">
                <a:avLst/>
              </a:prstGeom>
              <a:solidFill>
                <a:srgbClr val="808080">
                  <a:lumMod val="60000"/>
                  <a:lumOff val="40000"/>
                </a:srgbClr>
              </a:solidFill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-1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4" name="Rectangle 223"/>
              <p:cNvSpPr/>
              <p:nvPr/>
            </p:nvSpPr>
            <p:spPr>
              <a:xfrm>
                <a:off x="1619672" y="3356458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5" name="Rectangle 224"/>
              <p:cNvSpPr/>
              <p:nvPr/>
            </p:nvSpPr>
            <p:spPr>
              <a:xfrm>
                <a:off x="756131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6" name="Rectangle 225"/>
              <p:cNvSpPr/>
              <p:nvPr/>
            </p:nvSpPr>
            <p:spPr>
              <a:xfrm>
                <a:off x="1044163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7" name="Rectangle 226"/>
              <p:cNvSpPr/>
              <p:nvPr/>
            </p:nvSpPr>
            <p:spPr>
              <a:xfrm>
                <a:off x="1331640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28" name="Rectangle 227"/>
              <p:cNvSpPr/>
              <p:nvPr/>
            </p:nvSpPr>
            <p:spPr>
              <a:xfrm>
                <a:off x="1619672" y="3644490"/>
                <a:ext cx="288032" cy="288032"/>
              </a:xfrm>
              <a:prstGeom prst="rect">
                <a:avLst/>
              </a:prstGeom>
              <a:noFill/>
              <a:ln w="25400" cap="flat" cmpd="sng" algn="ctr">
                <a:solidFill>
                  <a:srgbClr val="FF6600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</p:grpSp>
        <p:sp>
          <p:nvSpPr>
            <p:cNvPr id="156" name="Rectangle 155"/>
            <p:cNvSpPr/>
            <p:nvPr/>
          </p:nvSpPr>
          <p:spPr>
            <a:xfrm>
              <a:off x="3326579" y="2636912"/>
              <a:ext cx="1152128" cy="1152128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grpSp>
          <p:nvGrpSpPr>
            <p:cNvPr id="157" name="Groupe 43"/>
            <p:cNvGrpSpPr/>
            <p:nvPr/>
          </p:nvGrpSpPr>
          <p:grpSpPr>
            <a:xfrm>
              <a:off x="3326579" y="2636912"/>
              <a:ext cx="1151573" cy="288032"/>
              <a:chOff x="1530197" y="2141611"/>
              <a:chExt cx="1151573" cy="288032"/>
            </a:xfrm>
            <a:solidFill>
              <a:srgbClr val="FF0000"/>
            </a:solidFill>
          </p:grpSpPr>
          <p:sp>
            <p:nvSpPr>
              <p:cNvPr id="208" name="Rectangle 207"/>
              <p:cNvSpPr/>
              <p:nvPr/>
            </p:nvSpPr>
            <p:spPr>
              <a:xfrm>
                <a:off x="1530197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1818229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0" name="Rectangle 209"/>
              <p:cNvSpPr/>
              <p:nvPr/>
            </p:nvSpPr>
            <p:spPr>
              <a:xfrm>
                <a:off x="2105706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2,0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1" name="Rectangle 210"/>
              <p:cNvSpPr/>
              <p:nvPr/>
            </p:nvSpPr>
            <p:spPr>
              <a:xfrm>
                <a:off x="2393738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vert="horz" lIns="0" tIns="0" rIns="0" bIns="0" rtlCol="0" anchor="ctr" anchorCtr="0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3,0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8" name="Rectangle 157"/>
            <p:cNvSpPr/>
            <p:nvPr/>
          </p:nvSpPr>
          <p:spPr>
            <a:xfrm>
              <a:off x="3326579" y="2924944"/>
              <a:ext cx="288032" cy="288032"/>
            </a:xfrm>
            <a:prstGeom prst="rect">
              <a:avLst/>
            </a:prstGeom>
            <a:solidFill>
              <a:srgbClr val="FF00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0,1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3614611" y="29249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3902088" y="29249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4190120" y="29249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3326579" y="3212976"/>
              <a:ext cx="288032" cy="288032"/>
            </a:xfrm>
            <a:prstGeom prst="rect">
              <a:avLst/>
            </a:prstGeom>
            <a:solidFill>
              <a:srgbClr val="FF00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3614611" y="32129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-5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3902088" y="32129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-1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4190120" y="32129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3326579" y="3501008"/>
              <a:ext cx="288032" cy="288032"/>
            </a:xfrm>
            <a:prstGeom prst="rect">
              <a:avLst/>
            </a:prstGeom>
            <a:solidFill>
              <a:srgbClr val="FF00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0,3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3614611" y="35010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3902088" y="35010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4190120" y="35010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grpSp>
          <p:nvGrpSpPr>
            <p:cNvPr id="170" name="Groupe 60"/>
            <p:cNvGrpSpPr/>
            <p:nvPr/>
          </p:nvGrpSpPr>
          <p:grpSpPr>
            <a:xfrm>
              <a:off x="3478979" y="2789312"/>
              <a:ext cx="1152128" cy="1152128"/>
              <a:chOff x="6804803" y="1916832"/>
              <a:chExt cx="1152128" cy="1152128"/>
            </a:xfrm>
          </p:grpSpPr>
          <p:sp>
            <p:nvSpPr>
              <p:cNvPr id="190" name="Rectangle 189"/>
              <p:cNvSpPr/>
              <p:nvPr/>
            </p:nvSpPr>
            <p:spPr>
              <a:xfrm>
                <a:off x="6804803" y="1916832"/>
                <a:ext cx="1152128" cy="1152128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grpSp>
            <p:nvGrpSpPr>
              <p:cNvPr id="191" name="Groupe 43"/>
              <p:cNvGrpSpPr/>
              <p:nvPr/>
            </p:nvGrpSpPr>
            <p:grpSpPr>
              <a:xfrm>
                <a:off x="6804803" y="1916832"/>
                <a:ext cx="1151573" cy="288032"/>
                <a:chOff x="1530197" y="2141611"/>
                <a:chExt cx="1151573" cy="288032"/>
              </a:xfrm>
              <a:solidFill>
                <a:srgbClr val="92F850"/>
              </a:solidFill>
            </p:grpSpPr>
            <p:sp>
              <p:nvSpPr>
                <p:cNvPr id="204" name="Rectangle 203"/>
                <p:cNvSpPr/>
                <p:nvPr/>
              </p:nvSpPr>
              <p:spPr>
                <a:xfrm>
                  <a:off x="1530197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5" name="Rectangle 204"/>
                <p:cNvSpPr/>
                <p:nvPr/>
              </p:nvSpPr>
              <p:spPr>
                <a:xfrm>
                  <a:off x="1818229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6" name="Rectangle 205"/>
                <p:cNvSpPr/>
                <p:nvPr/>
              </p:nvSpPr>
              <p:spPr>
                <a:xfrm>
                  <a:off x="2105706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7" name="Rectangle 206"/>
                <p:cNvSpPr/>
                <p:nvPr/>
              </p:nvSpPr>
              <p:spPr>
                <a:xfrm>
                  <a:off x="2393738" y="2141611"/>
                  <a:ext cx="288032" cy="288032"/>
                </a:xfrm>
                <a:prstGeom prst="rect">
                  <a:avLst/>
                </a:prstGeom>
                <a:grpFill/>
                <a:ln w="31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vert="horz" lIns="0" tIns="0" rIns="0" bIns="0" rtlCol="0" anchor="ctr" anchorCtr="0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</a:t>
                  </a:r>
                  <a:r>
                    <a:rPr kumimoji="0" lang="en-US" sz="800" b="0" i="0" u="none" strike="noStrike" kern="0" cap="none" spc="0" normalizeH="0" baseline="-2500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3,0</a:t>
                  </a:r>
                  <a:endParaRPr kumimoji="0" lang="fr-FR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92" name="Rectangle 191"/>
              <p:cNvSpPr/>
              <p:nvPr/>
            </p:nvSpPr>
            <p:spPr>
              <a:xfrm>
                <a:off x="6804803" y="2204864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0,1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7092835" y="2204864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4" name="Rectangle 193"/>
              <p:cNvSpPr/>
              <p:nvPr/>
            </p:nvSpPr>
            <p:spPr>
              <a:xfrm>
                <a:off x="7380312" y="2204864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5" name="Rectangle 194"/>
              <p:cNvSpPr/>
              <p:nvPr/>
            </p:nvSpPr>
            <p:spPr>
              <a:xfrm>
                <a:off x="7668344" y="2204864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6" name="Rectangle 195"/>
              <p:cNvSpPr/>
              <p:nvPr/>
            </p:nvSpPr>
            <p:spPr>
              <a:xfrm>
                <a:off x="6804803" y="2492896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0,2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7" name="Rectangle 196"/>
              <p:cNvSpPr/>
              <p:nvPr/>
            </p:nvSpPr>
            <p:spPr>
              <a:xfrm>
                <a:off x="7092835" y="2492896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-5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8" name="Rectangle 197"/>
              <p:cNvSpPr/>
              <p:nvPr/>
            </p:nvSpPr>
            <p:spPr>
              <a:xfrm>
                <a:off x="7380312" y="2492896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elvetica 55 Roman"/>
                    <a:ea typeface="+mn-ea"/>
                    <a:cs typeface="+mn-cs"/>
                  </a:rPr>
                  <a:t>-1</a:t>
                </a:r>
                <a:endParaRPr kumimoji="0" lang="fr-F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7668344" y="2492896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6804803" y="2780928"/>
                <a:ext cx="288032" cy="288032"/>
              </a:xfrm>
              <a:prstGeom prst="rect">
                <a:avLst/>
              </a:prstGeom>
              <a:solidFill>
                <a:srgbClr val="92F85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0,3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7092835" y="2780928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7380312" y="2780928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7668344" y="2780928"/>
                <a:ext cx="288032" cy="288032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endParaRPr>
              </a:p>
            </p:txBody>
          </p:sp>
        </p:grpSp>
        <p:sp>
          <p:nvSpPr>
            <p:cNvPr id="171" name="Rectangle 170"/>
            <p:cNvSpPr/>
            <p:nvPr/>
          </p:nvSpPr>
          <p:spPr>
            <a:xfrm>
              <a:off x="3631379" y="2941712"/>
              <a:ext cx="1152128" cy="1152128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grpSp>
          <p:nvGrpSpPr>
            <p:cNvPr id="172" name="Groupe 43"/>
            <p:cNvGrpSpPr/>
            <p:nvPr/>
          </p:nvGrpSpPr>
          <p:grpSpPr>
            <a:xfrm>
              <a:off x="3631379" y="2941712"/>
              <a:ext cx="1151573" cy="288032"/>
              <a:chOff x="1530197" y="2141611"/>
              <a:chExt cx="1151573" cy="288032"/>
            </a:xfrm>
            <a:solidFill>
              <a:srgbClr val="808080">
                <a:lumMod val="40000"/>
                <a:lumOff val="60000"/>
              </a:srgbClr>
            </a:solidFill>
          </p:grpSpPr>
          <p:sp>
            <p:nvSpPr>
              <p:cNvPr id="186" name="Rectangle 185"/>
              <p:cNvSpPr/>
              <p:nvPr/>
            </p:nvSpPr>
            <p:spPr>
              <a:xfrm>
                <a:off x="1530197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1818229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8" name="Rectangle 187"/>
              <p:cNvSpPr/>
              <p:nvPr/>
            </p:nvSpPr>
            <p:spPr>
              <a:xfrm>
                <a:off x="2105706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2,0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9" name="Rectangle 188"/>
              <p:cNvSpPr/>
              <p:nvPr/>
            </p:nvSpPr>
            <p:spPr>
              <a:xfrm>
                <a:off x="2393738" y="2141611"/>
                <a:ext cx="288032" cy="288032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vert="horz" lIns="0" tIns="0" rIns="0" bIns="0" rtlCol="0" anchor="ctr" anchorCtr="0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</a:t>
                </a:r>
                <a:r>
                  <a:rPr kumimoji="0" lang="en-US" sz="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3,0</a:t>
                </a:r>
                <a:endParaRPr kumimoji="0" lang="fr-FR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3" name="Rectangle 172"/>
            <p:cNvSpPr/>
            <p:nvPr/>
          </p:nvSpPr>
          <p:spPr>
            <a:xfrm>
              <a:off x="3631379" y="3229744"/>
              <a:ext cx="288032" cy="288032"/>
            </a:xfrm>
            <a:prstGeom prst="rect">
              <a:avLst/>
            </a:prstGeom>
            <a:solidFill>
              <a:srgbClr val="808080">
                <a:lumMod val="40000"/>
                <a:lumOff val="60000"/>
              </a:srgb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0,1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3919411" y="32297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4206888" y="32297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4494920" y="3229744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3631379" y="3517776"/>
              <a:ext cx="288032" cy="288032"/>
            </a:xfrm>
            <a:prstGeom prst="rect">
              <a:avLst/>
            </a:prstGeom>
            <a:solidFill>
              <a:srgbClr val="808080">
                <a:lumMod val="40000"/>
                <a:lumOff val="60000"/>
              </a:srgb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3919411" y="35177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-5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206888" y="35177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 55 Roman"/>
                  <a:ea typeface="+mn-ea"/>
                  <a:cs typeface="+mn-cs"/>
                </a:rPr>
                <a:t>-1</a:t>
              </a:r>
              <a:endPara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4494920" y="3517776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3631379" y="3805808"/>
              <a:ext cx="288032" cy="288032"/>
            </a:xfrm>
            <a:prstGeom prst="rect">
              <a:avLst/>
            </a:prstGeom>
            <a:solidFill>
              <a:srgbClr val="808080">
                <a:lumMod val="40000"/>
                <a:lumOff val="60000"/>
              </a:srgb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0,3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3919411" y="38058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4206888" y="38058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4494920" y="3805808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5148064" y="2636912"/>
              <a:ext cx="325149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3 templates;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inv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xform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 of single abs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coeff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; labelled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T001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T010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 55 Roman"/>
                  <a:ea typeface="+mn-ea"/>
                </a:rPr>
                <a:t>T100</a:t>
              </a:r>
            </a:p>
          </p:txBody>
        </p:sp>
      </p:grpSp>
      <p:pic>
        <p:nvPicPr>
          <p:cNvPr id="2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362" y="2980531"/>
            <a:ext cx="45418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3648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Hypothesis</a:t>
            </a:r>
            <a:r>
              <a:rPr lang="fr-FR" dirty="0"/>
              <a:t> Border Reconstructions</a:t>
            </a:r>
            <a:endParaRPr lang="fr-FR" dirty="0" smtClean="0"/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55 Roman" pitchFamily="34" charset="0"/>
                <a:ea typeface="+mn-ea"/>
                <a:cs typeface="+mn-cs"/>
              </a:rPr>
              <a:t>Costing: border distortion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sp>
        <p:nvSpPr>
          <p:cNvPr id="358" name="ZoneTexte 122"/>
          <p:cNvSpPr txBox="1"/>
          <p:nvPr/>
        </p:nvSpPr>
        <p:spPr>
          <a:xfrm>
            <a:off x="2208784" y="4294147"/>
            <a:ext cx="1873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Helvetica 55 Roman"/>
                <a:ea typeface="+mn-ea"/>
              </a:rPr>
              <a:t>h</a:t>
            </a:r>
            <a:r>
              <a:rPr lang="en-US" sz="1800" dirty="0" smtClean="0">
                <a:solidFill>
                  <a:prstClr val="black"/>
                </a:solidFill>
                <a:latin typeface="Helvetica 55 Roman"/>
                <a:ea typeface="+mn-ea"/>
              </a:rPr>
              <a:t>ypothesis reconstruction</a:t>
            </a:r>
            <a:endParaRPr lang="fr-FR" sz="1800" dirty="0">
              <a:solidFill>
                <a:prstClr val="black"/>
              </a:solidFill>
              <a:latin typeface="Helvetica 55 Roman"/>
              <a:ea typeface="+mn-ea"/>
            </a:endParaRPr>
          </a:p>
        </p:txBody>
      </p:sp>
      <p:sp>
        <p:nvSpPr>
          <p:cNvPr id="310" name="Rectangle 309"/>
          <p:cNvSpPr/>
          <p:nvPr/>
        </p:nvSpPr>
        <p:spPr>
          <a:xfrm>
            <a:off x="1755545" y="2918139"/>
            <a:ext cx="1152128" cy="1152128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grpSp>
        <p:nvGrpSpPr>
          <p:cNvPr id="311" name="Groupe 12"/>
          <p:cNvGrpSpPr/>
          <p:nvPr/>
        </p:nvGrpSpPr>
        <p:grpSpPr>
          <a:xfrm>
            <a:off x="1755545" y="2918139"/>
            <a:ext cx="1151573" cy="288032"/>
            <a:chOff x="1530197" y="2141611"/>
            <a:chExt cx="1151573" cy="288032"/>
          </a:xfrm>
        </p:grpSpPr>
        <p:sp>
          <p:nvSpPr>
            <p:cNvPr id="312" name="Rectangle 311"/>
            <p:cNvSpPr/>
            <p:nvPr/>
          </p:nvSpPr>
          <p:spPr>
            <a:xfrm>
              <a:off x="1530197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0,0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3" name="Rectangle 312"/>
            <p:cNvSpPr/>
            <p:nvPr/>
          </p:nvSpPr>
          <p:spPr>
            <a:xfrm>
              <a:off x="1818229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1,0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4" name="Rectangle 313"/>
            <p:cNvSpPr/>
            <p:nvPr/>
          </p:nvSpPr>
          <p:spPr>
            <a:xfrm>
              <a:off x="2105706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2,0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5" name="Rectangle 314"/>
            <p:cNvSpPr/>
            <p:nvPr/>
          </p:nvSpPr>
          <p:spPr>
            <a:xfrm>
              <a:off x="2393738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vert="horz"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3,0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6" name="Rectangle 315"/>
          <p:cNvSpPr/>
          <p:nvPr/>
        </p:nvSpPr>
        <p:spPr>
          <a:xfrm>
            <a:off x="1755545" y="3206171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0,1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7" name="Rectangle 316"/>
          <p:cNvSpPr/>
          <p:nvPr/>
        </p:nvSpPr>
        <p:spPr>
          <a:xfrm>
            <a:off x="2043577" y="3206171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18" name="Rectangle 317"/>
          <p:cNvSpPr/>
          <p:nvPr/>
        </p:nvSpPr>
        <p:spPr>
          <a:xfrm>
            <a:off x="2331054" y="3206171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19" name="Rectangle 318"/>
          <p:cNvSpPr/>
          <p:nvPr/>
        </p:nvSpPr>
        <p:spPr>
          <a:xfrm>
            <a:off x="2619086" y="3206171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20" name="Rectangle 319"/>
          <p:cNvSpPr/>
          <p:nvPr/>
        </p:nvSpPr>
        <p:spPr>
          <a:xfrm>
            <a:off x="1755545" y="3494203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0,2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1" name="Rectangle 320"/>
          <p:cNvSpPr/>
          <p:nvPr/>
        </p:nvSpPr>
        <p:spPr>
          <a:xfrm>
            <a:off x="2043577" y="3494203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rPr>
              <a:t>-5</a:t>
            </a: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22" name="Rectangle 321"/>
          <p:cNvSpPr/>
          <p:nvPr/>
        </p:nvSpPr>
        <p:spPr>
          <a:xfrm>
            <a:off x="2331054" y="3494203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55 Roman"/>
                <a:ea typeface="+mn-ea"/>
                <a:cs typeface="+mn-cs"/>
              </a:rPr>
              <a:t>-1</a:t>
            </a:r>
            <a:endParaRPr kumimoji="0" lang="fr-FR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23" name="Rectangle 322"/>
          <p:cNvSpPr/>
          <p:nvPr/>
        </p:nvSpPr>
        <p:spPr>
          <a:xfrm>
            <a:off x="2619086" y="3494203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24" name="Rectangle 323"/>
          <p:cNvSpPr/>
          <p:nvPr/>
        </p:nvSpPr>
        <p:spPr>
          <a:xfrm>
            <a:off x="1755545" y="378223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0,3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5" name="Rectangle 324"/>
          <p:cNvSpPr/>
          <p:nvPr/>
        </p:nvSpPr>
        <p:spPr>
          <a:xfrm>
            <a:off x="2043577" y="378223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26" name="Rectangle 325"/>
          <p:cNvSpPr/>
          <p:nvPr/>
        </p:nvSpPr>
        <p:spPr>
          <a:xfrm>
            <a:off x="2331054" y="378223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27" name="Rectangle 326"/>
          <p:cNvSpPr/>
          <p:nvPr/>
        </p:nvSpPr>
        <p:spPr>
          <a:xfrm>
            <a:off x="2619086" y="378223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grpSp>
        <p:nvGrpSpPr>
          <p:cNvPr id="328" name="Groupe 8"/>
          <p:cNvGrpSpPr/>
          <p:nvPr/>
        </p:nvGrpSpPr>
        <p:grpSpPr>
          <a:xfrm>
            <a:off x="1394950" y="2918139"/>
            <a:ext cx="288032" cy="1152128"/>
            <a:chOff x="1169602" y="2141611"/>
            <a:chExt cx="288032" cy="1152128"/>
          </a:xfrm>
        </p:grpSpPr>
        <p:sp>
          <p:nvSpPr>
            <p:cNvPr id="329" name="Rectangle 328"/>
            <p:cNvSpPr/>
            <p:nvPr/>
          </p:nvSpPr>
          <p:spPr>
            <a:xfrm>
              <a:off x="1169602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-1,0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0" name="Rectangle 329"/>
            <p:cNvSpPr/>
            <p:nvPr/>
          </p:nvSpPr>
          <p:spPr>
            <a:xfrm>
              <a:off x="1169602" y="2429643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-1,1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1" name="Rectangle 330"/>
            <p:cNvSpPr/>
            <p:nvPr/>
          </p:nvSpPr>
          <p:spPr>
            <a:xfrm>
              <a:off x="1169602" y="2717675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-1,2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2" name="Rectangle 331"/>
            <p:cNvSpPr/>
            <p:nvPr/>
          </p:nvSpPr>
          <p:spPr>
            <a:xfrm>
              <a:off x="1169602" y="3005707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-1,3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33" name="Groupe 196"/>
          <p:cNvGrpSpPr/>
          <p:nvPr/>
        </p:nvGrpSpPr>
        <p:grpSpPr>
          <a:xfrm>
            <a:off x="1108140" y="2918572"/>
            <a:ext cx="288032" cy="1152128"/>
            <a:chOff x="1169602" y="2141611"/>
            <a:chExt cx="288032" cy="1152128"/>
          </a:xfrm>
        </p:grpSpPr>
        <p:sp>
          <p:nvSpPr>
            <p:cNvPr id="334" name="Rectangle 333"/>
            <p:cNvSpPr/>
            <p:nvPr/>
          </p:nvSpPr>
          <p:spPr>
            <a:xfrm>
              <a:off x="1169602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-2,0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5" name="Rectangle 334"/>
            <p:cNvSpPr/>
            <p:nvPr/>
          </p:nvSpPr>
          <p:spPr>
            <a:xfrm>
              <a:off x="1169602" y="2429643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-2,1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6" name="Rectangle 335"/>
            <p:cNvSpPr/>
            <p:nvPr/>
          </p:nvSpPr>
          <p:spPr>
            <a:xfrm>
              <a:off x="1169602" y="2717675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-2,2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7" name="Rectangle 336"/>
            <p:cNvSpPr/>
            <p:nvPr/>
          </p:nvSpPr>
          <p:spPr>
            <a:xfrm>
              <a:off x="1169602" y="3005707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-2,3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38" name="Rectangle 337"/>
          <p:cNvSpPr/>
          <p:nvPr/>
        </p:nvSpPr>
        <p:spPr>
          <a:xfrm>
            <a:off x="1748925" y="256167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0,-1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2036957" y="256167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1,-1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0" name="Rectangle 339"/>
          <p:cNvSpPr/>
          <p:nvPr/>
        </p:nvSpPr>
        <p:spPr>
          <a:xfrm>
            <a:off x="2324434" y="2561675"/>
            <a:ext cx="288032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2,-1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2612466" y="2561675"/>
            <a:ext cx="289364" cy="28803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vert="horz" lIns="0" tIns="0" rIns="0" bIns="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3,-1</a:t>
            </a:r>
            <a:endParaRPr kumimoji="0" lang="fr-FR" sz="800" b="0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42" name="Groupe 206"/>
          <p:cNvGrpSpPr/>
          <p:nvPr/>
        </p:nvGrpSpPr>
        <p:grpSpPr>
          <a:xfrm>
            <a:off x="1750256" y="2268819"/>
            <a:ext cx="1151573" cy="288032"/>
            <a:chOff x="1530197" y="2141611"/>
            <a:chExt cx="1151573" cy="288032"/>
          </a:xfrm>
        </p:grpSpPr>
        <p:sp>
          <p:nvSpPr>
            <p:cNvPr id="343" name="Rectangle 342"/>
            <p:cNvSpPr/>
            <p:nvPr/>
          </p:nvSpPr>
          <p:spPr>
            <a:xfrm>
              <a:off x="1530197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0,-2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4" name="Rectangle 343"/>
            <p:cNvSpPr/>
            <p:nvPr/>
          </p:nvSpPr>
          <p:spPr>
            <a:xfrm>
              <a:off x="1818229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1,-2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5" name="Rectangle 344"/>
            <p:cNvSpPr/>
            <p:nvPr/>
          </p:nvSpPr>
          <p:spPr>
            <a:xfrm>
              <a:off x="2105706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2,-2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6" name="Rectangle 345"/>
            <p:cNvSpPr/>
            <p:nvPr/>
          </p:nvSpPr>
          <p:spPr>
            <a:xfrm>
              <a:off x="2393738" y="2141611"/>
              <a:ext cx="288032" cy="288032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vert="horz" lIns="0" tIns="0" rIns="0" bIns="0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</a:t>
              </a:r>
              <a:r>
                <a:rPr kumimoji="0" lang="en-US" sz="800" b="0" i="0" u="none" strike="noStrike" kern="0" cap="none" spc="0" normalizeH="0" baseline="-2500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3,-2</a:t>
              </a:r>
              <a:endParaRPr kumimoji="0" lang="fr-FR" sz="8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7" name="ZoneTexte 14"/>
              <p:cNvSpPr txBox="1"/>
              <p:nvPr/>
            </p:nvSpPr>
            <p:spPr>
              <a:xfrm>
                <a:off x="3861244" y="2191404"/>
                <a:ext cx="3744808" cy="8707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prstClr val="black"/>
                          </a:solidFill>
                          <a:latin typeface="Cambria Math"/>
                          <a:ea typeface="+mn-ea"/>
                        </a:rPr>
                        <m:t>𝑐𝑜𝑠𝑡</m:t>
                      </m:r>
                      <m:r>
                        <a:rPr lang="en-US" sz="1800" i="1" smtClean="0">
                          <a:solidFill>
                            <a:prstClr val="black"/>
                          </a:solidFill>
                          <a:latin typeface="Cambria Math"/>
                          <a:ea typeface="+mn-ea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fr-FR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𝑥</m:t>
                          </m:r>
                          <m: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=0</m:t>
                          </m:r>
                        </m:sub>
                        <m:sup>
                          <m: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𝑤</m:t>
                          </m:r>
                          <m: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−1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18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2</m:t>
                                  </m:r>
                                  <m: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𝑝𝑥</m:t>
                                  </m:r>
                                  <m:r>
                                    <a:rPr lang="en-US" sz="1800" b="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,_1−</m:t>
                                  </m:r>
                                  <m:r>
                                    <a:rPr lang="en-US" sz="18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𝑝</m:t>
                                  </m:r>
                                  <m:r>
                                    <a:rPr lang="en-US" sz="1800" b="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,_2</m:t>
                                  </m:r>
                                </m:e>
                              </m:d>
                              <m:r>
                                <a:rPr lang="en-US" sz="18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− </m:t>
                              </m:r>
                              <m:r>
                                <a:rPr lang="en-US" sz="18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𝑝𝑥</m:t>
                              </m:r>
                              <m:r>
                                <a:rPr lang="en-US" sz="1800" i="1" baseline="-2500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,0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fr-FR" sz="1800" dirty="0">
                  <a:solidFill>
                    <a:prstClr val="black"/>
                  </a:solidFill>
                  <a:latin typeface="Helvetica 55 Roman"/>
                  <a:ea typeface="+mn-ea"/>
                </a:endParaRPr>
              </a:p>
            </p:txBody>
          </p:sp>
        </mc:Choice>
        <mc:Fallback xmlns="">
          <p:sp>
            <p:nvSpPr>
              <p:cNvPr id="347" name="ZoneText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244" y="2191404"/>
                <a:ext cx="3744808" cy="87075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8" name="ZoneTexte 211"/>
              <p:cNvSpPr txBox="1"/>
              <p:nvPr/>
            </p:nvSpPr>
            <p:spPr>
              <a:xfrm>
                <a:off x="4437757" y="3230002"/>
                <a:ext cx="3158492" cy="907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prstClr val="black"/>
                          </a:solidFill>
                          <a:latin typeface="Cambria Math"/>
                          <a:ea typeface="+mn-ea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fr-FR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𝑦</m:t>
                          </m:r>
                          <m: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=0</m:t>
                          </m:r>
                        </m:sub>
                        <m:sup>
                          <m: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h</m:t>
                          </m:r>
                          <m:r>
                            <a:rPr lang="en-US" sz="180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+mn-ea"/>
                            </a:rPr>
                            <m:t>−1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18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2</m:t>
                                  </m:r>
                                  <m: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𝑝</m:t>
                                  </m:r>
                                  <m:r>
                                    <a:rPr lang="en-US" sz="18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_</m:t>
                                  </m:r>
                                  <m:r>
                                    <a:rPr lang="en-US" sz="180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1,</m:t>
                                  </m:r>
                                  <m:r>
                                    <a:rPr lang="en-US" sz="180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𝑦</m:t>
                                  </m:r>
                                  <m: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−</m:t>
                                  </m:r>
                                  <m:r>
                                    <a:rPr lang="en-US" sz="180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𝑝</m:t>
                                  </m:r>
                                  <m:r>
                                    <a:rPr lang="en-US" sz="1800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_</m:t>
                                  </m:r>
                                  <m:r>
                                    <a:rPr lang="en-US" sz="180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2,</m:t>
                                  </m:r>
                                  <m:r>
                                    <a:rPr lang="en-US" sz="1800" i="1" baseline="-25000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+mn-ea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sz="18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− </m:t>
                              </m:r>
                              <m:r>
                                <a:rPr lang="en-US" sz="180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𝑝</m:t>
                              </m:r>
                              <m:r>
                                <a:rPr lang="en-US" sz="1800" i="1" baseline="-2500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0,</m:t>
                              </m:r>
                              <m:r>
                                <a:rPr lang="en-US" sz="1800" i="1" baseline="-2500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+mn-ea"/>
                                </a:rPr>
                                <m:t>𝑦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fr-FR" sz="1800" dirty="0">
                  <a:solidFill>
                    <a:prstClr val="black"/>
                  </a:solidFill>
                  <a:latin typeface="Helvetica 55 Roman"/>
                  <a:ea typeface="+mn-ea"/>
                </a:endParaRPr>
              </a:p>
            </p:txBody>
          </p:sp>
        </mc:Choice>
        <mc:Fallback xmlns="">
          <p:sp>
            <p:nvSpPr>
              <p:cNvPr id="348" name="ZoneTexte 2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757" y="3230002"/>
                <a:ext cx="3158492" cy="90781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9" name="ZoneTexte 15"/>
          <p:cNvSpPr txBox="1"/>
          <p:nvPr/>
        </p:nvSpPr>
        <p:spPr>
          <a:xfrm>
            <a:off x="604109" y="1184177"/>
            <a:ext cx="1889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Helvetica 55 Roman"/>
                <a:ea typeface="+mn-ea"/>
              </a:rPr>
              <a:t>p</a:t>
            </a:r>
            <a:r>
              <a:rPr lang="en-US" sz="1800" dirty="0" smtClean="0">
                <a:solidFill>
                  <a:prstClr val="black"/>
                </a:solidFill>
                <a:latin typeface="Helvetica 55 Roman"/>
                <a:ea typeface="+mn-ea"/>
              </a:rPr>
              <a:t>reviously reconstructed neighbor pixels</a:t>
            </a:r>
            <a:endParaRPr lang="fr-FR" sz="1800" dirty="0">
              <a:solidFill>
                <a:prstClr val="black"/>
              </a:solidFill>
              <a:latin typeface="Helvetica 55 Roman"/>
              <a:ea typeface="+mn-ea"/>
            </a:endParaRPr>
          </a:p>
        </p:txBody>
      </p:sp>
      <p:sp>
        <p:nvSpPr>
          <p:cNvPr id="350" name="Accolade fermante 21"/>
          <p:cNvSpPr/>
          <p:nvPr/>
        </p:nvSpPr>
        <p:spPr>
          <a:xfrm rot="16200000">
            <a:off x="5703969" y="1369833"/>
            <a:ext cx="288032" cy="1355109"/>
          </a:xfrm>
          <a:prstGeom prst="rightBrac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51" name="ZoneTexte 22"/>
          <p:cNvSpPr txBox="1"/>
          <p:nvPr/>
        </p:nvSpPr>
        <p:spPr>
          <a:xfrm>
            <a:off x="5157388" y="125704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prstClr val="black"/>
                </a:solidFill>
                <a:latin typeface="Helvetica 55 Roman"/>
                <a:ea typeface="+mn-ea"/>
              </a:rPr>
              <a:t>linear prediction</a:t>
            </a:r>
            <a:endParaRPr lang="fr-FR" sz="1800" dirty="0">
              <a:solidFill>
                <a:prstClr val="black"/>
              </a:solidFill>
              <a:latin typeface="Helvetica 55 Roman"/>
              <a:ea typeface="+mn-ea"/>
            </a:endParaRPr>
          </a:p>
        </p:txBody>
      </p:sp>
      <p:sp>
        <p:nvSpPr>
          <p:cNvPr id="352" name="Accolade fermante 213"/>
          <p:cNvSpPr/>
          <p:nvPr/>
        </p:nvSpPr>
        <p:spPr>
          <a:xfrm rot="16200000">
            <a:off x="6993593" y="1867367"/>
            <a:ext cx="288032" cy="360041"/>
          </a:xfrm>
          <a:prstGeom prst="rightBrac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/>
              <a:ea typeface="+mn-ea"/>
              <a:cs typeface="+mn-cs"/>
            </a:endParaRPr>
          </a:p>
        </p:txBody>
      </p:sp>
      <p:sp>
        <p:nvSpPr>
          <p:cNvPr id="353" name="ZoneTexte 214"/>
          <p:cNvSpPr txBox="1"/>
          <p:nvPr/>
        </p:nvSpPr>
        <p:spPr>
          <a:xfrm>
            <a:off x="6633979" y="1210873"/>
            <a:ext cx="1692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prstClr val="black"/>
                </a:solidFill>
                <a:latin typeface="Helvetica 55 Roman"/>
                <a:ea typeface="+mn-ea"/>
              </a:rPr>
              <a:t>h</a:t>
            </a:r>
            <a:r>
              <a:rPr lang="en-US" sz="1800" dirty="0" smtClean="0">
                <a:solidFill>
                  <a:prstClr val="black"/>
                </a:solidFill>
                <a:latin typeface="Helvetica 55 Roman"/>
                <a:ea typeface="+mn-ea"/>
              </a:rPr>
              <a:t>ypothesis reconstruction</a:t>
            </a:r>
            <a:endParaRPr lang="fr-FR" sz="1800" dirty="0">
              <a:solidFill>
                <a:prstClr val="black"/>
              </a:solidFill>
              <a:latin typeface="Helvetica 55 Roman"/>
              <a:ea typeface="+mn-ea"/>
            </a:endParaRPr>
          </a:p>
        </p:txBody>
      </p:sp>
      <p:cxnSp>
        <p:nvCxnSpPr>
          <p:cNvPr id="354" name="Connecteur droit avec flèche 29"/>
          <p:cNvCxnSpPr>
            <a:stCxn id="349" idx="2"/>
          </p:cNvCxnSpPr>
          <p:nvPr/>
        </p:nvCxnSpPr>
        <p:spPr>
          <a:xfrm>
            <a:off x="1548613" y="2107507"/>
            <a:ext cx="206932" cy="305328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355" name="Connecteur droit avec flèche 33"/>
          <p:cNvCxnSpPr>
            <a:stCxn id="349" idx="2"/>
          </p:cNvCxnSpPr>
          <p:nvPr/>
        </p:nvCxnSpPr>
        <p:spPr>
          <a:xfrm>
            <a:off x="1548613" y="2107507"/>
            <a:ext cx="200312" cy="598184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356" name="Connecteur droit avec flèche 35"/>
          <p:cNvCxnSpPr/>
          <p:nvPr/>
        </p:nvCxnSpPr>
        <p:spPr>
          <a:xfrm>
            <a:off x="1538966" y="2107507"/>
            <a:ext cx="0" cy="810632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357" name="Connecteur droit avec flèche 42"/>
          <p:cNvCxnSpPr>
            <a:endCxn id="334" idx="0"/>
          </p:cNvCxnSpPr>
          <p:nvPr/>
        </p:nvCxnSpPr>
        <p:spPr>
          <a:xfrm flipH="1">
            <a:off x="1252156" y="2107507"/>
            <a:ext cx="296457" cy="811065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359" name="Connecteur droit avec flèche 124"/>
          <p:cNvCxnSpPr>
            <a:stCxn id="358" idx="1"/>
          </p:cNvCxnSpPr>
          <p:nvPr/>
        </p:nvCxnSpPr>
        <p:spPr>
          <a:xfrm flipH="1" flipV="1">
            <a:off x="1892942" y="4070701"/>
            <a:ext cx="315842" cy="546612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5316471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Encoder/</a:t>
            </a:r>
            <a:r>
              <a:rPr lang="fr-FR" dirty="0" err="1" smtClean="0"/>
              <a:t>Decoder</a:t>
            </a:r>
            <a:endParaRPr lang="fr-FR" dirty="0" smtClean="0"/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400" dirty="0">
                <a:solidFill>
                  <a:prstClr val="black"/>
                </a:solidFill>
              </a:rPr>
              <a:t>Encoder</a:t>
            </a:r>
          </a:p>
          <a:p>
            <a:pPr lvl="1"/>
            <a:r>
              <a:rPr lang="en-US" sz="1900" dirty="0" smtClean="0">
                <a:solidFill>
                  <a:prstClr val="black"/>
                </a:solidFill>
              </a:rPr>
              <a:t>hypothesis reconstructions during </a:t>
            </a:r>
            <a:r>
              <a:rPr lang="en-US" sz="1900" dirty="0" err="1" smtClean="0">
                <a:solidFill>
                  <a:prstClr val="black"/>
                </a:solidFill>
              </a:rPr>
              <a:t>rdo</a:t>
            </a:r>
            <a:r>
              <a:rPr lang="en-US" sz="1900" dirty="0">
                <a:solidFill>
                  <a:prstClr val="black"/>
                </a:solidFill>
              </a:rPr>
              <a:t>: compares </a:t>
            </a:r>
            <a:r>
              <a:rPr lang="en-US" sz="1900" dirty="0" smtClean="0">
                <a:solidFill>
                  <a:prstClr val="black"/>
                </a:solidFill>
              </a:rPr>
              <a:t>prediction </a:t>
            </a:r>
            <a:r>
              <a:rPr lang="en-US" sz="1900" dirty="0">
                <a:solidFill>
                  <a:prstClr val="black"/>
                </a:solidFill>
              </a:rPr>
              <a:t>to real sign, gets </a:t>
            </a:r>
            <a:r>
              <a:rPr lang="en-US" sz="1900" dirty="0" smtClean="0">
                <a:solidFill>
                  <a:prstClr val="black"/>
                </a:solidFill>
              </a:rPr>
              <a:t>sign residue</a:t>
            </a:r>
            <a:endParaRPr lang="en-US" sz="1900" dirty="0">
              <a:solidFill>
                <a:prstClr val="black"/>
              </a:solidFill>
            </a:endParaRP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encode: writes </a:t>
            </a:r>
            <a:r>
              <a:rPr lang="en-US" sz="1900" dirty="0" smtClean="0">
                <a:solidFill>
                  <a:prstClr val="black"/>
                </a:solidFill>
              </a:rPr>
              <a:t>sign residue</a:t>
            </a:r>
            <a:endParaRPr lang="en-US" sz="1900" dirty="0">
              <a:solidFill>
                <a:prstClr val="black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Decoder</a:t>
            </a: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parsing: reads </a:t>
            </a:r>
            <a:r>
              <a:rPr lang="en-US" sz="1900" dirty="0" smtClean="0">
                <a:solidFill>
                  <a:prstClr val="black"/>
                </a:solidFill>
              </a:rPr>
              <a:t>sign residue</a:t>
            </a:r>
            <a:endParaRPr lang="en-US" sz="1900" dirty="0">
              <a:solidFill>
                <a:prstClr val="black"/>
              </a:solidFill>
            </a:endParaRP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reconstruction: </a:t>
            </a:r>
            <a:r>
              <a:rPr lang="en-US" sz="1900" dirty="0" smtClean="0">
                <a:solidFill>
                  <a:prstClr val="black"/>
                </a:solidFill>
              </a:rPr>
              <a:t>hypothesis reconstructions to get prediction – used with sign residue </a:t>
            </a:r>
            <a:r>
              <a:rPr lang="en-US" sz="1900" dirty="0">
                <a:solidFill>
                  <a:prstClr val="black"/>
                </a:solidFill>
              </a:rPr>
              <a:t>to get real sign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05347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Bitstream</a:t>
            </a:r>
            <a:r>
              <a:rPr lang="fr-FR" dirty="0" smtClean="0"/>
              <a:t> Changes</a:t>
            </a:r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400" dirty="0">
                <a:solidFill>
                  <a:prstClr val="black"/>
                </a:solidFill>
              </a:rPr>
              <a:t>All signs in a TU moved to end of TU</a:t>
            </a: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No longer signaled per CG</a:t>
            </a: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Decoder needs </a:t>
            </a:r>
            <a:r>
              <a:rPr lang="en-US" sz="1900" dirty="0" smtClean="0">
                <a:solidFill>
                  <a:prstClr val="black"/>
                </a:solidFill>
              </a:rPr>
              <a:t>coefficient </a:t>
            </a:r>
            <a:r>
              <a:rPr lang="en-US" sz="1900" dirty="0">
                <a:solidFill>
                  <a:prstClr val="black"/>
                </a:solidFill>
              </a:rPr>
              <a:t>values to determine which signs are predicted (and thus not EP signaled)</a:t>
            </a: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Includes </a:t>
            </a:r>
            <a:r>
              <a:rPr lang="en-US" sz="2400" dirty="0" err="1">
                <a:solidFill>
                  <a:prstClr val="black"/>
                </a:solidFill>
              </a:rPr>
              <a:t>chroma</a:t>
            </a:r>
            <a:r>
              <a:rPr lang="en-US" sz="2400" dirty="0">
                <a:solidFill>
                  <a:prstClr val="black"/>
                </a:solidFill>
              </a:rPr>
              <a:t>, even though </a:t>
            </a:r>
            <a:r>
              <a:rPr lang="en-US" sz="2400" dirty="0" err="1">
                <a:solidFill>
                  <a:prstClr val="black"/>
                </a:solidFill>
              </a:rPr>
              <a:t>chroma</a:t>
            </a:r>
            <a:r>
              <a:rPr lang="en-US" sz="2400" dirty="0">
                <a:solidFill>
                  <a:prstClr val="black"/>
                </a:solidFill>
              </a:rPr>
              <a:t> not predicted</a:t>
            </a:r>
          </a:p>
          <a:p>
            <a:pPr lvl="1"/>
            <a:r>
              <a:rPr lang="en-US" sz="1900" dirty="0">
                <a:solidFill>
                  <a:prstClr val="black"/>
                </a:solidFill>
              </a:rPr>
              <a:t>Single logic path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4139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Performance</a:t>
            </a:r>
          </a:p>
        </p:txBody>
      </p:sp>
      <p:sp>
        <p:nvSpPr>
          <p:cNvPr id="309" name="Espace réservé du contenu 3"/>
          <p:cNvSpPr txBox="1">
            <a:spLocks/>
          </p:cNvSpPr>
          <p:nvPr/>
        </p:nvSpPr>
        <p:spPr>
          <a:xfrm>
            <a:off x="1042988" y="795679"/>
            <a:ext cx="7796212" cy="5029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4400" indent="-194400" algn="l" defTabSz="914400" rtl="0" eaLnBrk="1" fontAlgn="base" latinLnBrk="0" hangingPunct="1"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Font typeface="Wingdings" pitchFamily="2" charset="2"/>
              <a:buChar char="§"/>
              <a:defRPr lang="fr-FR" sz="18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lang="fr-FR" sz="1600" kern="120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 smtClean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spcBef>
                <a:spcPct val="0"/>
              </a:spcBef>
              <a:buFont typeface="Helvetica 45 Light" pitchFamily="34" charset="0"/>
              <a:buChar char="–"/>
              <a:defRPr lang="fr-FR" sz="1600" kern="1200" dirty="0">
                <a:solidFill>
                  <a:schemeClr val="tx1"/>
                </a:solidFill>
                <a:latin typeface="Helvetica 55 Roman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  <a:p>
            <a:pPr marL="194400" marR="0" lvl="0" indent="-19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"/>
              </a:spcAft>
              <a:buClr>
                <a:srgbClr val="FF66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55 Roman" pitchFamily="34" charset="0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126605"/>
              </p:ext>
            </p:extLst>
          </p:nvPr>
        </p:nvGraphicFramePr>
        <p:xfrm>
          <a:off x="228600" y="895350"/>
          <a:ext cx="3741924" cy="3162293"/>
        </p:xfrm>
        <a:graphic>
          <a:graphicData uri="http://schemas.openxmlformats.org/drawingml/2006/table">
            <a:tbl>
              <a:tblPr/>
              <a:tblGrid>
                <a:gridCol w="881084"/>
                <a:gridCol w="572168"/>
                <a:gridCol w="572168"/>
                <a:gridCol w="572168"/>
                <a:gridCol w="572168"/>
                <a:gridCol w="572168"/>
              </a:tblGrid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 encode, sequential decode)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147%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139%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145%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140%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 encode, sequential decode)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131%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43381"/>
              </p:ext>
            </p:extLst>
          </p:nvPr>
        </p:nvGraphicFramePr>
        <p:xfrm>
          <a:off x="4267200" y="895350"/>
          <a:ext cx="3741924" cy="3162293"/>
        </p:xfrm>
        <a:graphic>
          <a:graphicData uri="http://schemas.openxmlformats.org/drawingml/2006/table">
            <a:tbl>
              <a:tblPr/>
              <a:tblGrid>
                <a:gridCol w="881084"/>
                <a:gridCol w="572168"/>
                <a:gridCol w="572168"/>
                <a:gridCol w="572168"/>
                <a:gridCol w="572168"/>
                <a:gridCol w="572168"/>
              </a:tblGrid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 encode, sequential decode)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116%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P Main10 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 encode, sequential decode)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132%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8088" marR="8088" marT="80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8088" marR="8088" marT="8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8088" marR="8088" marT="80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0499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heme/theme1.xml><?xml version="1.0" encoding="utf-8"?>
<a:theme xmlns:a="http://schemas.openxmlformats.org/drawingml/2006/main" name="orange_presentationbasique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2.xml><?xml version="1.0" encoding="utf-8"?>
<a:theme xmlns:a="http://schemas.openxmlformats.org/drawingml/2006/main" name="1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df30161e6b4666b7a93eec9546cc123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AE0209-98BA-443B-8408-D9A9F49D5C21}">
  <ds:schemaRefs>
    <ds:schemaRef ds:uri="http://schemas.microsoft.com/office/2006/metadata/properties"/>
    <ds:schemaRef ds:uri="http://purl.org/dc/dcmitype/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79976D-EC6D-47FC-ABD1-4C21A2A069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orange_presentationbasique</Template>
  <TotalTime>558</TotalTime>
  <Words>1899</Words>
  <Application>Microsoft Office PowerPoint</Application>
  <PresentationFormat>On-screen Show (16:9)</PresentationFormat>
  <Paragraphs>697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orange_presentationbasique</vt:lpstr>
      <vt:lpstr>1_tmp_AvirerORA_template_EN_beta_v4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CLARE Gordon IMT/OLPS</dc:creator>
  <cp:lastModifiedBy>CLARE Gordon IMT/OLPS</cp:lastModifiedBy>
  <cp:revision>19</cp:revision>
  <cp:lastPrinted>2013-05-24T16:35:47Z</cp:lastPrinted>
  <dcterms:created xsi:type="dcterms:W3CDTF">2016-09-22T07:42:35Z</dcterms:created>
  <dcterms:modified xsi:type="dcterms:W3CDTF">2016-10-14T15:46:38Z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688815497</vt:i4>
  </property>
  <property fmtid="{D5CDD505-2E9C-101B-9397-08002B2CF9AE}" pid="3" name="_NewReviewCycle">
    <vt:lpwstr/>
  </property>
  <property fmtid="{D5CDD505-2E9C-101B-9397-08002B2CF9AE}" pid="4" name="_EmailSubject">
    <vt:lpwstr>Template</vt:lpwstr>
  </property>
  <property fmtid="{D5CDD505-2E9C-101B-9397-08002B2CF9AE}" pid="5" name="_AuthorEmail">
    <vt:lpwstr>paul.clothier@orange.com</vt:lpwstr>
  </property>
  <property fmtid="{D5CDD505-2E9C-101B-9397-08002B2CF9AE}" pid="6" name="_AuthorEmailDisplayName">
    <vt:lpwstr>CLOTHIER Paul COMM/MARQ</vt:lpwstr>
  </property>
  <property fmtid="{D5CDD505-2E9C-101B-9397-08002B2CF9AE}" pid="7" name="ContentTypeId">
    <vt:lpwstr>0x010100A3689F6A969AB449B11794B473A2EDAB</vt:lpwstr>
  </property>
</Properties>
</file>