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4"/>
  </p:sldMasterIdLst>
  <p:notesMasterIdLst>
    <p:notesMasterId r:id="rId41"/>
  </p:notesMasterIdLst>
  <p:handoutMasterIdLst>
    <p:handoutMasterId r:id="rId42"/>
  </p:handoutMasterIdLst>
  <p:sldIdLst>
    <p:sldId id="963" r:id="rId5"/>
    <p:sldId id="987" r:id="rId6"/>
    <p:sldId id="994" r:id="rId7"/>
    <p:sldId id="962" r:id="rId8"/>
    <p:sldId id="981" r:id="rId9"/>
    <p:sldId id="980" r:id="rId10"/>
    <p:sldId id="993" r:id="rId11"/>
    <p:sldId id="979" r:id="rId12"/>
    <p:sldId id="991" r:id="rId13"/>
    <p:sldId id="984" r:id="rId14"/>
    <p:sldId id="996" r:id="rId15"/>
    <p:sldId id="983" r:id="rId16"/>
    <p:sldId id="995" r:id="rId17"/>
    <p:sldId id="985" r:id="rId18"/>
    <p:sldId id="986" r:id="rId19"/>
    <p:sldId id="989" r:id="rId20"/>
    <p:sldId id="990" r:id="rId21"/>
    <p:sldId id="982" r:id="rId22"/>
    <p:sldId id="988" r:id="rId23"/>
    <p:sldId id="978" r:id="rId24"/>
    <p:sldId id="992" r:id="rId25"/>
    <p:sldId id="997" r:id="rId26"/>
    <p:sldId id="998" r:id="rId27"/>
    <p:sldId id="999" r:id="rId28"/>
    <p:sldId id="1000" r:id="rId29"/>
    <p:sldId id="1001" r:id="rId30"/>
    <p:sldId id="1002" r:id="rId31"/>
    <p:sldId id="1003" r:id="rId32"/>
    <p:sldId id="1005" r:id="rId33"/>
    <p:sldId id="1004" r:id="rId34"/>
    <p:sldId id="1008" r:id="rId35"/>
    <p:sldId id="1007" r:id="rId36"/>
    <p:sldId id="1006" r:id="rId37"/>
    <p:sldId id="1012" r:id="rId38"/>
    <p:sldId id="1010" r:id="rId39"/>
    <p:sldId id="1011" r:id="rId40"/>
  </p:sldIdLst>
  <p:sldSz cx="9144000" cy="6858000" type="screen4x3"/>
  <p:notesSz cx="6797675" cy="9926638"/>
  <p:defaultTextStyle>
    <a:defPPr>
      <a:defRPr lang="ko-KR"/>
    </a:defPPr>
    <a:lvl1pPr algn="ctr" rtl="0" fontAlgn="base" latinLnBrk="1">
      <a:spcBef>
        <a:spcPct val="0"/>
      </a:spcBef>
      <a:spcAft>
        <a:spcPct val="0"/>
      </a:spcAft>
      <a:defRPr kumimoji="1" sz="1600" kern="1200">
        <a:solidFill>
          <a:schemeClr val="tx1"/>
        </a:solidFill>
        <a:latin typeface="Arial" charset="0"/>
        <a:ea typeface="맑은 고딕" pitchFamily="50" charset="-127"/>
        <a:cs typeface="+mn-cs"/>
      </a:defRPr>
    </a:lvl1pPr>
    <a:lvl2pPr marL="457200" algn="ctr" rtl="0" fontAlgn="base" latinLnBrk="1">
      <a:spcBef>
        <a:spcPct val="0"/>
      </a:spcBef>
      <a:spcAft>
        <a:spcPct val="0"/>
      </a:spcAft>
      <a:defRPr kumimoji="1" sz="1600" kern="1200">
        <a:solidFill>
          <a:schemeClr val="tx1"/>
        </a:solidFill>
        <a:latin typeface="Arial" charset="0"/>
        <a:ea typeface="맑은 고딕" pitchFamily="50" charset="-127"/>
        <a:cs typeface="+mn-cs"/>
      </a:defRPr>
    </a:lvl2pPr>
    <a:lvl3pPr marL="914400" algn="ctr" rtl="0" fontAlgn="base" latinLnBrk="1">
      <a:spcBef>
        <a:spcPct val="0"/>
      </a:spcBef>
      <a:spcAft>
        <a:spcPct val="0"/>
      </a:spcAft>
      <a:defRPr kumimoji="1" sz="1600" kern="1200">
        <a:solidFill>
          <a:schemeClr val="tx1"/>
        </a:solidFill>
        <a:latin typeface="Arial" charset="0"/>
        <a:ea typeface="맑은 고딕" pitchFamily="50" charset="-127"/>
        <a:cs typeface="+mn-cs"/>
      </a:defRPr>
    </a:lvl3pPr>
    <a:lvl4pPr marL="1371600" algn="ctr" rtl="0" fontAlgn="base" latinLnBrk="1">
      <a:spcBef>
        <a:spcPct val="0"/>
      </a:spcBef>
      <a:spcAft>
        <a:spcPct val="0"/>
      </a:spcAft>
      <a:defRPr kumimoji="1" sz="1600" kern="1200">
        <a:solidFill>
          <a:schemeClr val="tx1"/>
        </a:solidFill>
        <a:latin typeface="Arial" charset="0"/>
        <a:ea typeface="맑은 고딕" pitchFamily="50" charset="-127"/>
        <a:cs typeface="+mn-cs"/>
      </a:defRPr>
    </a:lvl4pPr>
    <a:lvl5pPr marL="1828800" algn="ctr" rtl="0" fontAlgn="base" latinLnBrk="1">
      <a:spcBef>
        <a:spcPct val="0"/>
      </a:spcBef>
      <a:spcAft>
        <a:spcPct val="0"/>
      </a:spcAft>
      <a:defRPr kumimoji="1" sz="1600" kern="1200">
        <a:solidFill>
          <a:schemeClr val="tx1"/>
        </a:solidFill>
        <a:latin typeface="Arial" charset="0"/>
        <a:ea typeface="맑은 고딕" pitchFamily="50" charset="-127"/>
        <a:cs typeface="+mn-cs"/>
      </a:defRPr>
    </a:lvl5pPr>
    <a:lvl6pPr marL="2286000" algn="l" defTabSz="914400" rtl="0" eaLnBrk="1" latinLnBrk="1" hangingPunct="1">
      <a:defRPr kumimoji="1" sz="1600" kern="1200">
        <a:solidFill>
          <a:schemeClr val="tx1"/>
        </a:solidFill>
        <a:latin typeface="Arial" charset="0"/>
        <a:ea typeface="맑은 고딕" pitchFamily="50" charset="-127"/>
        <a:cs typeface="+mn-cs"/>
      </a:defRPr>
    </a:lvl6pPr>
    <a:lvl7pPr marL="2743200" algn="l" defTabSz="914400" rtl="0" eaLnBrk="1" latinLnBrk="1" hangingPunct="1">
      <a:defRPr kumimoji="1" sz="1600" kern="1200">
        <a:solidFill>
          <a:schemeClr val="tx1"/>
        </a:solidFill>
        <a:latin typeface="Arial" charset="0"/>
        <a:ea typeface="맑은 고딕" pitchFamily="50" charset="-127"/>
        <a:cs typeface="+mn-cs"/>
      </a:defRPr>
    </a:lvl7pPr>
    <a:lvl8pPr marL="3200400" algn="l" defTabSz="914400" rtl="0" eaLnBrk="1" latinLnBrk="1" hangingPunct="1">
      <a:defRPr kumimoji="1" sz="1600" kern="1200">
        <a:solidFill>
          <a:schemeClr val="tx1"/>
        </a:solidFill>
        <a:latin typeface="Arial" charset="0"/>
        <a:ea typeface="맑은 고딕" pitchFamily="50" charset="-127"/>
        <a:cs typeface="+mn-cs"/>
      </a:defRPr>
    </a:lvl8pPr>
    <a:lvl9pPr marL="3657600" algn="l" defTabSz="914400" rtl="0" eaLnBrk="1" latinLnBrk="1" hangingPunct="1">
      <a:defRPr kumimoji="1" sz="1600" kern="1200">
        <a:solidFill>
          <a:schemeClr val="tx1"/>
        </a:solidFill>
        <a:latin typeface="Arial" charset="0"/>
        <a:ea typeface="맑은 고딕" pitchFamily="50" charset="-127"/>
        <a:cs typeface="+mn-cs"/>
      </a:defRPr>
    </a:lvl9pPr>
  </p:defaultTextStyle>
  <p:extLst>
    <p:ext uri="{EFAFB233-063F-42B5-8137-9DF3F51BA10A}">
      <p15:sldGuideLst xmlns:p15="http://schemas.microsoft.com/office/powerpoint/2012/main">
        <p15:guide id="1" orient="horz">
          <p15:clr>
            <a:srgbClr val="A4A3A4"/>
          </p15:clr>
        </p15:guide>
        <p15:guide id="2" pos="575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a:srgbClr val="808080"/>
    <a:srgbClr val="CCECFF"/>
    <a:srgbClr val="CCFF66"/>
    <a:srgbClr val="99CCFF"/>
    <a:srgbClr val="FFFF0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9827" autoAdjust="0"/>
  </p:normalViewPr>
  <p:slideViewPr>
    <p:cSldViewPr snapToObjects="1">
      <p:cViewPr varScale="1">
        <p:scale>
          <a:sx n="63" d="100"/>
          <a:sy n="63" d="100"/>
        </p:scale>
        <p:origin x="521" y="34"/>
      </p:cViewPr>
      <p:guideLst>
        <p:guide orient="horz"/>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54" d="100"/>
          <a:sy n="54" d="100"/>
        </p:scale>
        <p:origin x="-1914" y="-102"/>
      </p:cViewPr>
      <p:guideLst>
        <p:guide orient="horz" pos="3127"/>
        <p:guide pos="2141"/>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953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359" tIns="45675" rIns="91359" bIns="45675" numCol="1" anchor="t" anchorCtr="0" compatLnSpc="1">
            <a:prstTxWarp prst="textNoShape">
              <a:avLst/>
            </a:prstTxWarp>
          </a:bodyPr>
          <a:lstStyle>
            <a:lvl1pPr algn="l">
              <a:defRPr sz="1200">
                <a:latin typeface="굴림" pitchFamily="50" charset="-127"/>
                <a:ea typeface="굴림" pitchFamily="50" charset="-127"/>
              </a:defRPr>
            </a:lvl1pPr>
          </a:lstStyle>
          <a:p>
            <a:pPr>
              <a:defRPr/>
            </a:pPr>
            <a:endParaRPr lang="en-US" altLang="ko-KR"/>
          </a:p>
        </p:txBody>
      </p:sp>
      <p:sp>
        <p:nvSpPr>
          <p:cNvPr id="449539"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359" tIns="45675" rIns="91359" bIns="45675" numCol="1" anchor="t" anchorCtr="0" compatLnSpc="1">
            <a:prstTxWarp prst="textNoShape">
              <a:avLst/>
            </a:prstTxWarp>
          </a:bodyPr>
          <a:lstStyle>
            <a:lvl1pPr algn="r">
              <a:defRPr sz="1200">
                <a:latin typeface="굴림" pitchFamily="50" charset="-127"/>
                <a:ea typeface="굴림" pitchFamily="50" charset="-127"/>
              </a:defRPr>
            </a:lvl1pPr>
          </a:lstStyle>
          <a:p>
            <a:pPr>
              <a:defRPr/>
            </a:pPr>
            <a:endParaRPr lang="en-US" altLang="ko-KR"/>
          </a:p>
        </p:txBody>
      </p:sp>
      <p:sp>
        <p:nvSpPr>
          <p:cNvPr id="449540"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359" tIns="45675" rIns="91359" bIns="45675" numCol="1" anchor="b" anchorCtr="0" compatLnSpc="1">
            <a:prstTxWarp prst="textNoShape">
              <a:avLst/>
            </a:prstTxWarp>
          </a:bodyPr>
          <a:lstStyle>
            <a:lvl1pPr algn="l">
              <a:defRPr sz="1200">
                <a:latin typeface="굴림" pitchFamily="50" charset="-127"/>
                <a:ea typeface="굴림" pitchFamily="50" charset="-127"/>
              </a:defRPr>
            </a:lvl1pPr>
          </a:lstStyle>
          <a:p>
            <a:pPr>
              <a:defRPr/>
            </a:pPr>
            <a:endParaRPr lang="en-US" altLang="ko-KR"/>
          </a:p>
        </p:txBody>
      </p:sp>
      <p:sp>
        <p:nvSpPr>
          <p:cNvPr id="449541"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359" tIns="45675" rIns="91359" bIns="45675" numCol="1" anchor="b" anchorCtr="0" compatLnSpc="1">
            <a:prstTxWarp prst="textNoShape">
              <a:avLst/>
            </a:prstTxWarp>
          </a:bodyPr>
          <a:lstStyle>
            <a:lvl1pPr algn="r">
              <a:defRPr sz="1200">
                <a:latin typeface="굴림" pitchFamily="50" charset="-127"/>
                <a:ea typeface="굴림" pitchFamily="50" charset="-127"/>
              </a:defRPr>
            </a:lvl1pPr>
          </a:lstStyle>
          <a:p>
            <a:pPr>
              <a:defRPr/>
            </a:pPr>
            <a:fld id="{121E59EC-5F44-4F34-9C6C-13F14FBDA7CD}" type="slidenum">
              <a:rPr lang="en-US" altLang="ko-KR"/>
              <a:pPr>
                <a:defRPr/>
              </a:pPr>
              <a:t>‹#›</a:t>
            </a:fld>
            <a:endParaRPr lang="en-US" altLang="ko-KR"/>
          </a:p>
        </p:txBody>
      </p:sp>
    </p:spTree>
    <p:extLst>
      <p:ext uri="{BB962C8B-B14F-4D97-AF65-F5344CB8AC3E}">
        <p14:creationId xmlns:p14="http://schemas.microsoft.com/office/powerpoint/2010/main" val="1134049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359" tIns="45675" rIns="91359" bIns="45675" numCol="1" anchor="t" anchorCtr="0" compatLnSpc="1">
            <a:prstTxWarp prst="textNoShape">
              <a:avLst/>
            </a:prstTxWarp>
          </a:bodyPr>
          <a:lstStyle>
            <a:lvl1pPr algn="l">
              <a:defRPr sz="1200">
                <a:latin typeface="굴림" pitchFamily="50" charset="-127"/>
                <a:ea typeface="굴림" pitchFamily="50" charset="-127"/>
              </a:defRPr>
            </a:lvl1pPr>
          </a:lstStyle>
          <a:p>
            <a:pPr>
              <a:defRPr/>
            </a:pPr>
            <a:endParaRPr lang="en-US" altLang="ko-KR"/>
          </a:p>
        </p:txBody>
      </p:sp>
      <p:sp>
        <p:nvSpPr>
          <p:cNvPr id="4198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359" tIns="45675" rIns="91359" bIns="45675" numCol="1" anchor="t" anchorCtr="0" compatLnSpc="1">
            <a:prstTxWarp prst="textNoShape">
              <a:avLst/>
            </a:prstTxWarp>
          </a:bodyPr>
          <a:lstStyle>
            <a:lvl1pPr algn="r">
              <a:defRPr sz="1200">
                <a:latin typeface="굴림" pitchFamily="50" charset="-127"/>
                <a:ea typeface="굴림" pitchFamily="50" charset="-127"/>
              </a:defRPr>
            </a:lvl1pPr>
          </a:lstStyle>
          <a:p>
            <a:pPr>
              <a:defRPr/>
            </a:pPr>
            <a:endParaRPr lang="en-US" altLang="ko-KR"/>
          </a:p>
        </p:txBody>
      </p:sp>
      <p:sp>
        <p:nvSpPr>
          <p:cNvPr id="4100" name="Rectangle 4"/>
          <p:cNvSpPr>
            <a:spLocks noGrp="1" noRot="1" noChangeAspect="1" noChangeArrowheads="1" noTextEdit="1"/>
          </p:cNvSpPr>
          <p:nvPr>
            <p:ph type="sldImg" idx="2"/>
          </p:nvPr>
        </p:nvSpPr>
        <p:spPr bwMode="auto">
          <a:xfrm>
            <a:off x="919163" y="744538"/>
            <a:ext cx="4964112" cy="3722687"/>
          </a:xfrm>
          <a:prstGeom prst="rect">
            <a:avLst/>
          </a:prstGeom>
          <a:noFill/>
          <a:ln w="9525">
            <a:solidFill>
              <a:srgbClr val="000000"/>
            </a:solidFill>
            <a:miter lim="800000"/>
            <a:headEnd/>
            <a:tailEnd/>
          </a:ln>
        </p:spPr>
      </p:sp>
      <p:sp>
        <p:nvSpPr>
          <p:cNvPr id="41989" name="Rectangle 5"/>
          <p:cNvSpPr>
            <a:spLocks noGrp="1" noChangeArrowheads="1"/>
          </p:cNvSpPr>
          <p:nvPr>
            <p:ph type="body" sz="quarter" idx="3"/>
          </p:nvPr>
        </p:nvSpPr>
        <p:spPr bwMode="auto">
          <a:xfrm>
            <a:off x="681038" y="4714875"/>
            <a:ext cx="5435600" cy="4467225"/>
          </a:xfrm>
          <a:prstGeom prst="rect">
            <a:avLst/>
          </a:prstGeom>
          <a:noFill/>
          <a:ln w="9525">
            <a:noFill/>
            <a:miter lim="800000"/>
            <a:headEnd/>
            <a:tailEnd/>
          </a:ln>
          <a:effectLst/>
        </p:spPr>
        <p:txBody>
          <a:bodyPr vert="horz" wrap="square" lIns="91359" tIns="45675" rIns="91359" bIns="45675" numCol="1" anchor="t" anchorCtr="0" compatLnSpc="1">
            <a:prstTxWarp prst="textNoShape">
              <a:avLst/>
            </a:prstTxWarp>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4199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359" tIns="45675" rIns="91359" bIns="45675" numCol="1" anchor="b" anchorCtr="0" compatLnSpc="1">
            <a:prstTxWarp prst="textNoShape">
              <a:avLst/>
            </a:prstTxWarp>
          </a:bodyPr>
          <a:lstStyle>
            <a:lvl1pPr algn="l">
              <a:defRPr sz="1200">
                <a:latin typeface="굴림" pitchFamily="50" charset="-127"/>
                <a:ea typeface="굴림" pitchFamily="50" charset="-127"/>
              </a:defRPr>
            </a:lvl1pPr>
          </a:lstStyle>
          <a:p>
            <a:pPr>
              <a:defRPr/>
            </a:pPr>
            <a:endParaRPr lang="en-US" altLang="ko-KR"/>
          </a:p>
        </p:txBody>
      </p:sp>
      <p:sp>
        <p:nvSpPr>
          <p:cNvPr id="4199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359" tIns="45675" rIns="91359" bIns="45675" numCol="1" anchor="b" anchorCtr="0" compatLnSpc="1">
            <a:prstTxWarp prst="textNoShape">
              <a:avLst/>
            </a:prstTxWarp>
          </a:bodyPr>
          <a:lstStyle>
            <a:lvl1pPr algn="r">
              <a:defRPr sz="1200">
                <a:latin typeface="굴림" pitchFamily="50" charset="-127"/>
                <a:ea typeface="굴림" pitchFamily="50" charset="-127"/>
              </a:defRPr>
            </a:lvl1pPr>
          </a:lstStyle>
          <a:p>
            <a:pPr>
              <a:defRPr/>
            </a:pPr>
            <a:fld id="{E0554B41-0DF0-44DE-9D9D-F0CFF2C48FB0}" type="slidenum">
              <a:rPr lang="en-US" altLang="ko-KR"/>
              <a:pPr>
                <a:defRPr/>
              </a:pPr>
              <a:t>‹#›</a:t>
            </a:fld>
            <a:endParaRPr lang="en-US" altLang="ko-KR"/>
          </a:p>
        </p:txBody>
      </p:sp>
    </p:spTree>
    <p:extLst>
      <p:ext uri="{BB962C8B-B14F-4D97-AF65-F5344CB8AC3E}">
        <p14:creationId xmlns:p14="http://schemas.microsoft.com/office/powerpoint/2010/main" val="1078738906"/>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72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44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16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88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133350" y="0"/>
            <a:ext cx="9010650" cy="666750"/>
          </a:xfrm>
        </p:spPr>
        <p:txBody>
          <a:bodyPr anchor="ctr">
            <a:normAutofit/>
            <a:scene3d>
              <a:camera prst="orthographicFront"/>
              <a:lightRig rig="flat" dir="t"/>
            </a:scene3d>
            <a:sp3d>
              <a:bevelT w="38100" h="38100"/>
            </a:sp3d>
          </a:bodyPr>
          <a:lstStyle>
            <a:lvl1pPr algn="l">
              <a:defRPr kumimoji="0" lang="ko-KR" altLang="en-US" sz="3200" b="1" i="0" u="none" strike="noStrike" kern="1200" cap="none" spc="-40" normalizeH="0" baseline="0" noProof="0" smtClean="0">
                <a:ln>
                  <a:noFill/>
                </a:ln>
                <a:solidFill>
                  <a:srgbClr val="FFFFFF"/>
                </a:solidFill>
                <a:effectLst>
                  <a:outerShdw blurRad="101600" algn="ctr" rotWithShape="0">
                    <a:prstClr val="black">
                      <a:alpha val="74000"/>
                    </a:prstClr>
                  </a:outerShdw>
                </a:effectLst>
                <a:uLnTx/>
                <a:uFillTx/>
                <a:latin typeface="+mn-lt"/>
                <a:ea typeface="+mn-ea"/>
                <a:cs typeface="+mj-cs"/>
              </a:defRPr>
            </a:lvl1pPr>
          </a:lstStyle>
          <a:p>
            <a:pPr marL="0" marR="0" lvl="0" indent="0" algn="l" defTabSz="914400" rtl="0" eaLnBrk="1" fontAlgn="auto" latinLnBrk="1" hangingPunct="1">
              <a:lnSpc>
                <a:spcPct val="100000"/>
              </a:lnSpc>
              <a:spcBef>
                <a:spcPct val="0"/>
              </a:spcBef>
              <a:spcAft>
                <a:spcPts val="0"/>
              </a:spcAft>
              <a:buClrTx/>
              <a:buSzTx/>
              <a:buFontTx/>
              <a:buNone/>
              <a:tabLst/>
              <a:defRPr/>
            </a:pPr>
            <a:r>
              <a:rPr lang="ko-KR" altLang="en-US"/>
              <a:t>마스터 제목 스타일 편집</a:t>
            </a:r>
          </a:p>
        </p:txBody>
      </p:sp>
      <p:sp>
        <p:nvSpPr>
          <p:cNvPr id="3" name="날짜 개체 틀 2"/>
          <p:cNvSpPr>
            <a:spLocks noGrp="1"/>
          </p:cNvSpPr>
          <p:nvPr>
            <p:ph type="dt" sz="half" idx="10"/>
          </p:nvPr>
        </p:nvSpPr>
        <p:spPr/>
        <p:txBody>
          <a:bodyPr/>
          <a:lstStyle/>
          <a:p>
            <a:fld id="{8446F40C-E722-4EAD-8E78-DCA4738EAFE2}" type="datetimeFigureOut">
              <a:rPr lang="ko-KR" altLang="en-US" smtClean="0"/>
              <a:pPr/>
              <a:t>2016-10-18</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0601F726-F0B6-4476-9123-F20942C5D91A}"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8446F40C-E722-4EAD-8E78-DCA4738EAFE2}" type="datetimeFigureOut">
              <a:rPr lang="ko-KR" altLang="en-US" smtClean="0"/>
              <a:pPr/>
              <a:t>2016-10-18</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0601F726-F0B6-4476-9123-F20942C5D91A}"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사용자 지정 레이아웃">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0AFFCD-55C4-4257-A0E2-62D7711D4D21}" type="datetimeFigureOut">
              <a:rPr lang="en-US" smtClean="0"/>
              <a:t>10/18/2016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5C36E2-3ABA-4E79-9847-DE82A0AF037A}" type="slidenum">
              <a:rPr lang="en-US" smtClean="0"/>
              <a:t>‹#›</a:t>
            </a:fld>
            <a:endParaRPr lang="en-US"/>
          </a:p>
        </p:txBody>
      </p:sp>
    </p:spTree>
    <p:extLst>
      <p:ext uri="{BB962C8B-B14F-4D97-AF65-F5344CB8AC3E}">
        <p14:creationId xmlns:p14="http://schemas.microsoft.com/office/powerpoint/2010/main" val="29544493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46F40C-E722-4EAD-8E78-DCA4738EAFE2}" type="datetimeFigureOut">
              <a:rPr lang="ko-KR" altLang="en-US" smtClean="0"/>
              <a:pPr/>
              <a:t>2016-10-18</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01F726-F0B6-4476-9123-F20942C5D91A}"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2" Type="http://schemas.openxmlformats.org/officeDocument/2006/relationships/hyperlink" Target="https://github.com/Samsung/360tools.git"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github.com/Samsung/360tools.git" TargetMode="Externa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hyperlink" Target="http://phenix.int-evry.fr/jvet/doc_end_user/current_document.php?id=2821" TargetMode="External"/><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hyperlink" Target="http://phenix.int-evry.fr/jvet/doc_end_user/current_document.php?id=2719" TargetMode="External"/><Relationship Id="rId4" Type="http://schemas.openxmlformats.org/officeDocument/2006/relationships/hyperlink" Target="http://phenix.int-evry.fr/jvet/doc_end_user/current_document.php?id=2718"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phenix.int-evry.fr/jvet/doc_end_user/current_document.php?id=2619" TargetMode="External"/><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hyperlink" Target="http://phenix.int-evry.fr/jvet/doc_end_user/current_document.php?id=2726" TargetMode="External"/><Relationship Id="rId5" Type="http://schemas.openxmlformats.org/officeDocument/2006/relationships/hyperlink" Target="http://phenix.int-evry.fr/jvet/doc_end_user/current_document.php?id=2767" TargetMode="External"/><Relationship Id="rId4" Type="http://schemas.openxmlformats.org/officeDocument/2006/relationships/hyperlink" Target="http://phenix.int-evry.fr/jvet/doc_end_user/current_document.php?id=2662"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jpe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부제목 3"/>
          <p:cNvSpPr txBox="1">
            <a:spLocks/>
          </p:cNvSpPr>
          <p:nvPr/>
        </p:nvSpPr>
        <p:spPr>
          <a:xfrm>
            <a:off x="640123" y="5538361"/>
            <a:ext cx="8138071" cy="461665"/>
          </a:xfrm>
          <a:prstGeom prst="rect">
            <a:avLst/>
          </a:prstGeom>
          <a:noFill/>
        </p:spPr>
        <p:txBody>
          <a:bodyPr wrap="square" rtlCol="0">
            <a:spAutoFit/>
            <a:scene3d>
              <a:camera prst="orthographicFront"/>
              <a:lightRig rig="flat" dir="t"/>
            </a:scene3d>
            <a:sp3d>
              <a:bevelT w="25400" h="25400"/>
            </a:sp3d>
          </a:bodyPr>
          <a:lstStyle/>
          <a:p>
            <a:pPr marL="342900" indent="-342900" defTabSz="955675" eaLnBrk="0" hangingPunct="0">
              <a:spcAft>
                <a:spcPts val="300"/>
              </a:spcAft>
              <a:defRPr/>
            </a:pPr>
            <a:r>
              <a:rPr kumimoji="0" lang="en-US" altLang="ko-KR" sz="2400" b="1" spc="-150" dirty="0">
                <a:solidFill>
                  <a:prstClr val="white"/>
                </a:solidFill>
                <a:effectLst>
                  <a:glow rad="139700">
                    <a:schemeClr val="tx1">
                      <a:alpha val="40000"/>
                    </a:schemeClr>
                  </a:glow>
                  <a:outerShdw blurRad="63500" algn="ctr" rotWithShape="0">
                    <a:prstClr val="black">
                      <a:alpha val="43000"/>
                    </a:prstClr>
                  </a:outerShdw>
                </a:effectLst>
                <a:latin typeface="+mn-lt"/>
                <a:sym typeface="Wingdings" pitchFamily="2" charset="2"/>
              </a:rPr>
              <a:t>Vladyslav Zakharchenko</a:t>
            </a:r>
          </a:p>
        </p:txBody>
      </p:sp>
      <p:sp>
        <p:nvSpPr>
          <p:cNvPr id="6" name="TextBox 5"/>
          <p:cNvSpPr txBox="1"/>
          <p:nvPr/>
        </p:nvSpPr>
        <p:spPr>
          <a:xfrm>
            <a:off x="158102" y="447675"/>
            <a:ext cx="3562998" cy="623248"/>
          </a:xfrm>
          <a:prstGeom prst="rect">
            <a:avLst/>
          </a:prstGeom>
          <a:noFill/>
        </p:spPr>
        <p:txBody>
          <a:bodyPr wrap="square" rtlCol="0">
            <a:spAutoFit/>
            <a:scene3d>
              <a:camera prst="orthographicFront"/>
              <a:lightRig rig="flat" dir="t"/>
            </a:scene3d>
            <a:sp3d>
              <a:bevelT w="12700" h="12700"/>
            </a:sp3d>
          </a:bodyPr>
          <a:lstStyle/>
          <a:p>
            <a:pPr algn="l" defTabSz="955675" eaLnBrk="0" hangingPunct="0">
              <a:spcAft>
                <a:spcPts val="300"/>
              </a:spcAft>
              <a:defRPr/>
            </a:pPr>
            <a:r>
              <a:rPr lang="en-US" altLang="ko-KR" b="1" i="1" spc="-40" dirty="0">
                <a:solidFill>
                  <a:schemeClr val="bg1">
                    <a:lumMod val="75000"/>
                  </a:schemeClr>
                </a:solidFill>
                <a:latin typeface="+mn-lt"/>
              </a:rPr>
              <a:t>MPEG116</a:t>
            </a:r>
          </a:p>
          <a:p>
            <a:pPr algn="l" defTabSz="955675" eaLnBrk="0" hangingPunct="0">
              <a:spcAft>
                <a:spcPts val="300"/>
              </a:spcAft>
              <a:defRPr/>
            </a:pPr>
            <a:r>
              <a:rPr lang="en-US" altLang="ko-KR" b="1" i="1" spc="-40" dirty="0">
                <a:solidFill>
                  <a:schemeClr val="bg1">
                    <a:lumMod val="75000"/>
                  </a:schemeClr>
                </a:solidFill>
                <a:latin typeface="+mn-lt"/>
              </a:rPr>
              <a:t>JVET 4</a:t>
            </a:r>
            <a:endParaRPr lang="ko-KR" altLang="en-US" b="1" i="1" spc="-40" dirty="0">
              <a:solidFill>
                <a:schemeClr val="bg1">
                  <a:lumMod val="75000"/>
                </a:schemeClr>
              </a:solidFill>
              <a:latin typeface="+mn-lt"/>
            </a:endParaRPr>
          </a:p>
        </p:txBody>
      </p:sp>
      <p:sp>
        <p:nvSpPr>
          <p:cNvPr id="8" name="제목 1"/>
          <p:cNvSpPr txBox="1">
            <a:spLocks/>
          </p:cNvSpPr>
          <p:nvPr/>
        </p:nvSpPr>
        <p:spPr bwMode="auto">
          <a:xfrm>
            <a:off x="158102" y="1767185"/>
            <a:ext cx="8711531" cy="1792798"/>
          </a:xfrm>
          <a:prstGeom prst="rect">
            <a:avLst/>
          </a:prstGeom>
          <a:noFill/>
        </p:spPr>
        <p:txBody>
          <a:bodyPr wrap="square" rtlCol="0">
            <a:spAutoFit/>
            <a:scene3d>
              <a:camera prst="orthographicFront"/>
              <a:lightRig rig="flat" dir="t"/>
            </a:scene3d>
            <a:sp3d>
              <a:bevelT w="25400" h="25400"/>
            </a:sp3d>
          </a:bodyPr>
          <a:lstStyle>
            <a:defPPr>
              <a:defRPr lang="ko-KR"/>
            </a:defPPr>
            <a:lvl1pPr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1pPr>
            <a:lvl2pPr marL="457200"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2pPr>
            <a:lvl3pPr marL="914400"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3pPr>
            <a:lvl4pPr marL="1371600"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4pPr>
            <a:lvl5pPr marL="1828800"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5pPr>
            <a:lvl6pPr marL="2286000" algn="l" defTabSz="914400" rtl="0" eaLnBrk="1" latinLnBrk="1" hangingPunct="1">
              <a:defRPr kumimoji="1" sz="1600" kern="1200">
                <a:solidFill>
                  <a:schemeClr val="tx1"/>
                </a:solidFill>
                <a:latin typeface="산돌고딕B" pitchFamily="18" charset="-127"/>
                <a:ea typeface="산돌고딕B" pitchFamily="18" charset="-127"/>
                <a:cs typeface="+mn-cs"/>
              </a:defRPr>
            </a:lvl6pPr>
            <a:lvl7pPr marL="2743200" algn="l" defTabSz="914400" rtl="0" eaLnBrk="1" latinLnBrk="1" hangingPunct="1">
              <a:defRPr kumimoji="1" sz="1600" kern="1200">
                <a:solidFill>
                  <a:schemeClr val="tx1"/>
                </a:solidFill>
                <a:latin typeface="산돌고딕B" pitchFamily="18" charset="-127"/>
                <a:ea typeface="산돌고딕B" pitchFamily="18" charset="-127"/>
                <a:cs typeface="+mn-cs"/>
              </a:defRPr>
            </a:lvl7pPr>
            <a:lvl8pPr marL="3200400" algn="l" defTabSz="914400" rtl="0" eaLnBrk="1" latinLnBrk="1" hangingPunct="1">
              <a:defRPr kumimoji="1" sz="1600" kern="1200">
                <a:solidFill>
                  <a:schemeClr val="tx1"/>
                </a:solidFill>
                <a:latin typeface="산돌고딕B" pitchFamily="18" charset="-127"/>
                <a:ea typeface="산돌고딕B" pitchFamily="18" charset="-127"/>
                <a:cs typeface="+mn-cs"/>
              </a:defRPr>
            </a:lvl8pPr>
            <a:lvl9pPr marL="3657600" algn="l" defTabSz="914400" rtl="0" eaLnBrk="1" latinLnBrk="1" hangingPunct="1">
              <a:defRPr kumimoji="1" sz="1600" kern="1200">
                <a:solidFill>
                  <a:schemeClr val="tx1"/>
                </a:solidFill>
                <a:latin typeface="산돌고딕B" pitchFamily="18" charset="-127"/>
                <a:ea typeface="산돌고딕B" pitchFamily="18" charset="-127"/>
                <a:cs typeface="+mn-cs"/>
              </a:defRPr>
            </a:lvl9pPr>
          </a:lstStyle>
          <a:p>
            <a:pPr indent="216000" algn="ctr" defTabSz="955675" eaLnBrk="0" hangingPunct="0">
              <a:spcBef>
                <a:spcPct val="0"/>
              </a:spcBef>
              <a:spcAft>
                <a:spcPts val="300"/>
              </a:spcAft>
              <a:defRPr/>
            </a:pPr>
            <a:r>
              <a:rPr lang="en-US" sz="3600" b="1" dirty="0">
                <a:solidFill>
                  <a:schemeClr val="bg1"/>
                </a:solidFill>
                <a:effectLst>
                  <a:glow rad="139700">
                    <a:schemeClr val="tx1">
                      <a:alpha val="40000"/>
                    </a:schemeClr>
                  </a:glow>
                </a:effectLst>
                <a:latin typeface="+mn-lt"/>
                <a:ea typeface="맑은 고딕" pitchFamily="50" charset="-127"/>
              </a:rPr>
              <a:t>Suggested testing procedure for </a:t>
            </a:r>
            <a:br>
              <a:rPr lang="en-US" sz="3600" b="1" dirty="0">
                <a:solidFill>
                  <a:schemeClr val="bg1"/>
                </a:solidFill>
                <a:effectLst>
                  <a:glow rad="139700">
                    <a:schemeClr val="tx1">
                      <a:alpha val="40000"/>
                    </a:schemeClr>
                  </a:glow>
                </a:effectLst>
                <a:latin typeface="+mn-lt"/>
                <a:ea typeface="맑은 고딕" pitchFamily="50" charset="-127"/>
              </a:rPr>
            </a:br>
            <a:r>
              <a:rPr lang="en-US" sz="3600" b="1" dirty="0">
                <a:solidFill>
                  <a:schemeClr val="bg1"/>
                </a:solidFill>
                <a:effectLst>
                  <a:glow rad="139700">
                    <a:schemeClr val="tx1">
                      <a:alpha val="40000"/>
                    </a:schemeClr>
                  </a:glow>
                </a:effectLst>
                <a:latin typeface="+mn-lt"/>
                <a:ea typeface="맑은 고딕" pitchFamily="50" charset="-127"/>
              </a:rPr>
              <a:t>360-degree video</a:t>
            </a:r>
          </a:p>
          <a:p>
            <a:pPr indent="216000" algn="ctr" defTabSz="955675" eaLnBrk="0" hangingPunct="0">
              <a:spcBef>
                <a:spcPct val="0"/>
              </a:spcBef>
              <a:spcAft>
                <a:spcPts val="300"/>
              </a:spcAft>
              <a:defRPr/>
            </a:pPr>
            <a:r>
              <a:rPr lang="en-US" sz="3600" b="1" dirty="0">
                <a:solidFill>
                  <a:schemeClr val="bg1"/>
                </a:solidFill>
                <a:effectLst>
                  <a:glow rad="139700">
                    <a:schemeClr val="tx1">
                      <a:alpha val="40000"/>
                    </a:schemeClr>
                  </a:glow>
                </a:effectLst>
                <a:latin typeface="+mn-lt"/>
                <a:ea typeface="맑은 고딕" pitchFamily="50" charset="-127"/>
              </a:rPr>
              <a:t>D0027</a:t>
            </a:r>
          </a:p>
        </p:txBody>
      </p:sp>
      <p:sp>
        <p:nvSpPr>
          <p:cNvPr id="10" name="직사각형 9"/>
          <p:cNvSpPr/>
          <p:nvPr/>
        </p:nvSpPr>
        <p:spPr bwMode="auto">
          <a:xfrm>
            <a:off x="3375881" y="4709146"/>
            <a:ext cx="2033941" cy="400110"/>
          </a:xfrm>
          <a:prstGeom prst="rect">
            <a:avLst/>
          </a:prstGeom>
          <a:noFill/>
        </p:spPr>
        <p:txBody>
          <a:bodyPr wrap="square" rtlCol="0">
            <a:spAutoFit/>
            <a:scene3d>
              <a:camera prst="orthographicFront"/>
              <a:lightRig rig="flat" dir="t"/>
            </a:scene3d>
            <a:sp3d>
              <a:bevelT w="25400" h="25400"/>
            </a:sp3d>
          </a:bodyPr>
          <a:lstStyle>
            <a:defPPr>
              <a:defRPr lang="ko-KR"/>
            </a:defPPr>
            <a:lvl1pPr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1pPr>
            <a:lvl2pPr marL="457200"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2pPr>
            <a:lvl3pPr marL="914400"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3pPr>
            <a:lvl4pPr marL="1371600"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4pPr>
            <a:lvl5pPr marL="1828800" algn="l" rtl="0" fontAlgn="base" latinLnBrk="1">
              <a:spcBef>
                <a:spcPct val="50000"/>
              </a:spcBef>
              <a:spcAft>
                <a:spcPct val="0"/>
              </a:spcAft>
              <a:defRPr kumimoji="1" sz="1600" kern="1200">
                <a:solidFill>
                  <a:schemeClr val="tx1"/>
                </a:solidFill>
                <a:latin typeface="산돌고딕B" pitchFamily="18" charset="-127"/>
                <a:ea typeface="산돌고딕B" pitchFamily="18" charset="-127"/>
                <a:cs typeface="+mn-cs"/>
              </a:defRPr>
            </a:lvl5pPr>
            <a:lvl6pPr marL="2286000" algn="l" defTabSz="914400" rtl="0" eaLnBrk="1" latinLnBrk="1" hangingPunct="1">
              <a:defRPr kumimoji="1" sz="1600" kern="1200">
                <a:solidFill>
                  <a:schemeClr val="tx1"/>
                </a:solidFill>
                <a:latin typeface="산돌고딕B" pitchFamily="18" charset="-127"/>
                <a:ea typeface="산돌고딕B" pitchFamily="18" charset="-127"/>
                <a:cs typeface="+mn-cs"/>
              </a:defRPr>
            </a:lvl6pPr>
            <a:lvl7pPr marL="2743200" algn="l" defTabSz="914400" rtl="0" eaLnBrk="1" latinLnBrk="1" hangingPunct="1">
              <a:defRPr kumimoji="1" sz="1600" kern="1200">
                <a:solidFill>
                  <a:schemeClr val="tx1"/>
                </a:solidFill>
                <a:latin typeface="산돌고딕B" pitchFamily="18" charset="-127"/>
                <a:ea typeface="산돌고딕B" pitchFamily="18" charset="-127"/>
                <a:cs typeface="+mn-cs"/>
              </a:defRPr>
            </a:lvl7pPr>
            <a:lvl8pPr marL="3200400" algn="l" defTabSz="914400" rtl="0" eaLnBrk="1" latinLnBrk="1" hangingPunct="1">
              <a:defRPr kumimoji="1" sz="1600" kern="1200">
                <a:solidFill>
                  <a:schemeClr val="tx1"/>
                </a:solidFill>
                <a:latin typeface="산돌고딕B" pitchFamily="18" charset="-127"/>
                <a:ea typeface="산돌고딕B" pitchFamily="18" charset="-127"/>
                <a:cs typeface="+mn-cs"/>
              </a:defRPr>
            </a:lvl8pPr>
            <a:lvl9pPr marL="3657600" algn="l" defTabSz="914400" rtl="0" eaLnBrk="1" latinLnBrk="1" hangingPunct="1">
              <a:defRPr kumimoji="1" sz="1600" kern="1200">
                <a:solidFill>
                  <a:schemeClr val="tx1"/>
                </a:solidFill>
                <a:latin typeface="산돌고딕B" pitchFamily="18" charset="-127"/>
                <a:ea typeface="산돌고딕B" pitchFamily="18" charset="-127"/>
                <a:cs typeface="+mn-cs"/>
              </a:defRPr>
            </a:lvl9pPr>
          </a:lstStyle>
          <a:p>
            <a:pPr algn="ctr" defTabSz="955675" eaLnBrk="0" hangingPunct="0">
              <a:spcBef>
                <a:spcPct val="0"/>
              </a:spcBef>
              <a:spcAft>
                <a:spcPts val="300"/>
              </a:spcAft>
              <a:buFont typeface="Wingdings" pitchFamily="2" charset="2"/>
              <a:buNone/>
              <a:defRPr/>
            </a:pPr>
            <a:r>
              <a:rPr kumimoji="0" lang="en-US" altLang="ko-KR" sz="2000" spc="-150" dirty="0">
                <a:solidFill>
                  <a:prstClr val="white"/>
                </a:solidFill>
                <a:effectLst>
                  <a:glow rad="139700">
                    <a:schemeClr val="tx1">
                      <a:alpha val="40000"/>
                    </a:schemeClr>
                  </a:glow>
                  <a:outerShdw blurRad="63500" algn="ctr" rotWithShape="0">
                    <a:prstClr val="black">
                      <a:alpha val="43000"/>
                    </a:prstClr>
                  </a:outerShdw>
                </a:effectLst>
                <a:latin typeface="+mn-lt"/>
                <a:ea typeface="맑은 고딕" pitchFamily="50" charset="-127"/>
                <a:sym typeface="Wingdings" pitchFamily="2" charset="2"/>
              </a:rPr>
              <a:t>October 17, 2016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Model-driven distortions</a:t>
            </a:r>
            <a:endParaRPr lang="ko-KR" altLang="en-US" sz="2400" dirty="0"/>
          </a:p>
        </p:txBody>
      </p:sp>
      <p:sp>
        <p:nvSpPr>
          <p:cNvPr id="17" name="Rectangle 4"/>
          <p:cNvSpPr>
            <a:spLocks noChangeArrowheads="1"/>
          </p:cNvSpPr>
          <p:nvPr/>
        </p:nvSpPr>
        <p:spPr bwMode="auto">
          <a:xfrm>
            <a:off x="152400" y="868708"/>
            <a:ext cx="8678862" cy="5925341"/>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Edge area discontinuities for high QP values</a:t>
            </a: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lvl="2" algn="l" latinLnBrk="0">
              <a:spcBef>
                <a:spcPts val="0"/>
              </a:spcBef>
              <a:spcAft>
                <a:spcPts val="300"/>
              </a:spcAft>
              <a:buClr>
                <a:srgbClr val="000066"/>
              </a:buClr>
              <a:defRPr/>
            </a:pPr>
            <a:endParaRPr lang="en-US" altLang="ko-KR" sz="1800" b="1" dirty="0">
              <a:latin typeface="+mn-lt"/>
            </a:endParaRPr>
          </a:p>
          <a:p>
            <a:pPr lvl="2" algn="l" latinLnBrk="0">
              <a:spcBef>
                <a:spcPts val="0"/>
              </a:spcBef>
              <a:spcAft>
                <a:spcPts val="300"/>
              </a:spcAft>
              <a:buClr>
                <a:srgbClr val="000066"/>
              </a:buClr>
              <a:defRPr/>
            </a:pPr>
            <a:r>
              <a:rPr lang="en-US" altLang="ko-KR" sz="1800" b="1" dirty="0">
                <a:latin typeface="+mn-lt"/>
              </a:rPr>
              <a:t>        OHP QP22</a:t>
            </a:r>
            <a:r>
              <a:rPr lang="en-US" altLang="ko-KR" sz="1800" b="1" dirty="0"/>
              <a:t> 				         OHP QP37</a:t>
            </a:r>
          </a:p>
          <a:p>
            <a:pPr algn="l" latinLnBrk="0">
              <a:spcBef>
                <a:spcPts val="0"/>
              </a:spcBef>
              <a:spcAft>
                <a:spcPts val="300"/>
              </a:spcAft>
              <a:buClr>
                <a:srgbClr val="000066"/>
              </a:buClr>
              <a:defRPr/>
            </a:pPr>
            <a:r>
              <a:rPr lang="en-US" altLang="ko-KR" dirty="0"/>
              <a:t>___</a:t>
            </a:r>
          </a:p>
          <a:p>
            <a:pPr algn="l" latinLnBrk="0">
              <a:spcBef>
                <a:spcPts val="0"/>
              </a:spcBef>
              <a:spcAft>
                <a:spcPts val="300"/>
              </a:spcAft>
              <a:buClr>
                <a:srgbClr val="000066"/>
              </a:buClr>
              <a:defRPr/>
            </a:pPr>
            <a:r>
              <a:rPr lang="en-US" altLang="ko-KR" sz="1200" dirty="0"/>
              <a:t>* Discontinuities in projection are resulting in prediction distortions</a:t>
            </a:r>
          </a:p>
        </p:txBody>
      </p:sp>
      <p:grpSp>
        <p:nvGrpSpPr>
          <p:cNvPr id="4" name="Group 3"/>
          <p:cNvGrpSpPr/>
          <p:nvPr/>
        </p:nvGrpSpPr>
        <p:grpSpPr>
          <a:xfrm>
            <a:off x="4855113" y="1243757"/>
            <a:ext cx="4014520" cy="4611695"/>
            <a:chOff x="4855113" y="1243757"/>
            <a:chExt cx="4014520" cy="4611695"/>
          </a:xfrm>
        </p:grpSpPr>
        <p:pic>
          <p:nvPicPr>
            <p:cNvPr id="3076" name="Picture 4" descr="ohp_line_bug_nocorr_q37"/>
            <p:cNvPicPr>
              <a:picLocks noChangeAspect="1" noChangeArrowheads="1"/>
            </p:cNvPicPr>
            <p:nvPr/>
          </p:nvPicPr>
          <p:blipFill rotWithShape="1">
            <a:blip r:embed="rId3">
              <a:extLst>
                <a:ext uri="{28A0092B-C50C-407E-A947-70E740481C1C}">
                  <a14:useLocalDpi xmlns:a14="http://schemas.microsoft.com/office/drawing/2010/main" val="0"/>
                </a:ext>
              </a:extLst>
            </a:blip>
            <a:srcRect r="50484"/>
            <a:stretch/>
          </p:blipFill>
          <p:spPr bwMode="auto">
            <a:xfrm>
              <a:off x="4855113" y="1243757"/>
              <a:ext cx="4014520" cy="461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p:cNvSpPr/>
            <p:nvPr/>
          </p:nvSpPr>
          <p:spPr>
            <a:xfrm>
              <a:off x="6496617" y="3063969"/>
              <a:ext cx="731512" cy="73151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3" name="Group 2"/>
          <p:cNvGrpSpPr/>
          <p:nvPr/>
        </p:nvGrpSpPr>
        <p:grpSpPr>
          <a:xfrm>
            <a:off x="274367" y="1243747"/>
            <a:ext cx="4114756" cy="4611695"/>
            <a:chOff x="274367" y="1243747"/>
            <a:chExt cx="4114756" cy="4611695"/>
          </a:xfrm>
        </p:grpSpPr>
        <p:pic>
          <p:nvPicPr>
            <p:cNvPr id="3075" name="Picture 3" descr="ohp_line_bug_nocorr_q22"/>
            <p:cNvPicPr>
              <a:picLocks noChangeAspect="1" noChangeArrowheads="1"/>
            </p:cNvPicPr>
            <p:nvPr/>
          </p:nvPicPr>
          <p:blipFill rotWithShape="1">
            <a:blip r:embed="rId4">
              <a:extLst>
                <a:ext uri="{28A0092B-C50C-407E-A947-70E740481C1C}">
                  <a14:useLocalDpi xmlns:a14="http://schemas.microsoft.com/office/drawing/2010/main" val="0"/>
                </a:ext>
              </a:extLst>
            </a:blip>
            <a:srcRect r="50064"/>
            <a:stretch/>
          </p:blipFill>
          <p:spPr bwMode="auto">
            <a:xfrm>
              <a:off x="274367" y="1243747"/>
              <a:ext cx="4114756" cy="461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p:nvSpPr>
          <p:spPr>
            <a:xfrm>
              <a:off x="1920269" y="3063969"/>
              <a:ext cx="731512" cy="73151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extLst>
      <p:ext uri="{BB962C8B-B14F-4D97-AF65-F5344CB8AC3E}">
        <p14:creationId xmlns:p14="http://schemas.microsoft.com/office/powerpoint/2010/main" val="233387655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360tools: 360-degree video exploration software</a:t>
            </a:r>
            <a:endParaRPr lang="ko-KR" altLang="en-US" sz="2400" dirty="0"/>
          </a:p>
        </p:txBody>
      </p:sp>
      <p:sp>
        <p:nvSpPr>
          <p:cNvPr id="17" name="Rectangle 4"/>
          <p:cNvSpPr>
            <a:spLocks noChangeArrowheads="1"/>
          </p:cNvSpPr>
          <p:nvPr/>
        </p:nvSpPr>
        <p:spPr bwMode="auto">
          <a:xfrm>
            <a:off x="152400" y="868708"/>
            <a:ext cx="8678862" cy="369974"/>
          </a:xfrm>
          <a:prstGeom prst="rect">
            <a:avLst/>
          </a:prstGeom>
          <a:noFill/>
        </p:spPr>
        <p:txBody>
          <a:bodyPr lIns="92075" tIns="46038" rIns="92075" bIns="46038">
            <a:spAutoFit/>
          </a:bodyPr>
          <a:lstStyle/>
          <a:p>
            <a:pPr algn="l" latinLnBrk="0">
              <a:spcBef>
                <a:spcPts val="0"/>
              </a:spcBef>
              <a:spcAft>
                <a:spcPts val="300"/>
              </a:spcAft>
              <a:buClr>
                <a:srgbClr val="000066"/>
              </a:buClr>
              <a:defRPr/>
            </a:pPr>
            <a:endParaRPr lang="en-US" altLang="ko-KR" sz="1800" b="1" dirty="0">
              <a:solidFill>
                <a:srgbClr val="0000CC"/>
              </a:solidFill>
              <a:latin typeface="+mn-lt"/>
            </a:endParaRPr>
          </a:p>
        </p:txBody>
      </p:sp>
      <p:sp>
        <p:nvSpPr>
          <p:cNvPr id="3" name="Rectangle 2"/>
          <p:cNvSpPr/>
          <p:nvPr/>
        </p:nvSpPr>
        <p:spPr>
          <a:xfrm>
            <a:off x="87500" y="669805"/>
            <a:ext cx="8808662" cy="6001643"/>
          </a:xfrm>
          <a:prstGeom prst="rect">
            <a:avLst/>
          </a:prstGeom>
        </p:spPr>
        <p:txBody>
          <a:bodyPr wrap="square">
            <a:spAutoFit/>
          </a:bodyPr>
          <a:lstStyle/>
          <a:p>
            <a:pPr algn="just"/>
            <a:r>
              <a:rPr lang="en-US" sz="1200" dirty="0">
                <a:solidFill>
                  <a:srgbClr val="008000"/>
                </a:solidFill>
                <a:latin typeface="Consolas" panose="020B0609020204030204" pitchFamily="49" charset="0"/>
              </a:rPr>
              <a:t>/* The copyright in this software is being made available under the BSD</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License, included below. This software may be subject to other third party</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and contributor rights, including patent rights, and no such rights are</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granted under this license.</a:t>
            </a:r>
            <a:endParaRPr lang="en-US" sz="1200" dirty="0">
              <a:solidFill>
                <a:prstClr val="black"/>
              </a:solidFill>
              <a:latin typeface="Consolas" panose="020B0609020204030204" pitchFamily="49" charset="0"/>
            </a:endParaRPr>
          </a:p>
          <a:p>
            <a:pPr algn="just"/>
            <a:r>
              <a:rPr lang="ru-RU" sz="1200" dirty="0">
                <a:solidFill>
                  <a:srgbClr val="008000"/>
                </a:solidFill>
                <a:latin typeface="Consolas" panose="020B0609020204030204" pitchFamily="49" charset="0"/>
              </a:rPr>
              <a:t> *</a:t>
            </a:r>
            <a:endParaRPr lang="ru-RU"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Copyright (c) 2016, Samsung Electronics Co., Ltd.</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All rights reserved.</a:t>
            </a:r>
            <a:endParaRPr lang="en-US" sz="1200" dirty="0">
              <a:solidFill>
                <a:prstClr val="black"/>
              </a:solidFill>
              <a:latin typeface="Consolas" panose="020B0609020204030204" pitchFamily="49" charset="0"/>
            </a:endParaRPr>
          </a:p>
          <a:p>
            <a:pPr algn="just"/>
            <a:r>
              <a:rPr lang="ru-RU" sz="1200" dirty="0">
                <a:solidFill>
                  <a:srgbClr val="008000"/>
                </a:solidFill>
                <a:latin typeface="Consolas" panose="020B0609020204030204" pitchFamily="49" charset="0"/>
              </a:rPr>
              <a:t> *</a:t>
            </a:r>
            <a:endParaRPr lang="ru-RU"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Redistribution and use in source and binary forms, with or without</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modification, are permitted provided that the following conditions are met:</a:t>
            </a:r>
            <a:endParaRPr lang="en-US" sz="1200" dirty="0">
              <a:solidFill>
                <a:prstClr val="black"/>
              </a:solidFill>
              <a:latin typeface="Consolas" panose="020B0609020204030204" pitchFamily="49" charset="0"/>
            </a:endParaRPr>
          </a:p>
          <a:p>
            <a:pPr algn="just"/>
            <a:r>
              <a:rPr lang="ru-RU" sz="1200" dirty="0">
                <a:solidFill>
                  <a:srgbClr val="008000"/>
                </a:solidFill>
                <a:latin typeface="Consolas" panose="020B0609020204030204" pitchFamily="49" charset="0"/>
              </a:rPr>
              <a:t> *</a:t>
            </a:r>
            <a:endParaRPr lang="ru-RU"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 Redistributions of source code must retain the above copyright notice,</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this list of conditions and the following disclaimer.</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 Redistributions in binary form must reproduce the above copyright notice,</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this list of conditions and the following disclaimer in the documentation</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and/or other materials provided with the distribution.</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 Neither the name of Samsung Electronics Co., Ltd. nor the names of its</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contributors may be used to endorse or promote products derived from</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this software without specific prior written permission.</a:t>
            </a:r>
            <a:endParaRPr lang="en-US" sz="1200" dirty="0">
              <a:solidFill>
                <a:prstClr val="black"/>
              </a:solidFill>
              <a:latin typeface="Consolas" panose="020B0609020204030204" pitchFamily="49" charset="0"/>
            </a:endParaRPr>
          </a:p>
          <a:p>
            <a:pPr algn="just"/>
            <a:r>
              <a:rPr lang="ru-RU" sz="1200" dirty="0">
                <a:solidFill>
                  <a:srgbClr val="008000"/>
                </a:solidFill>
                <a:latin typeface="Consolas" panose="020B0609020204030204" pitchFamily="49" charset="0"/>
              </a:rPr>
              <a:t> *</a:t>
            </a:r>
            <a:endParaRPr lang="ru-RU"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THIS SOFTWARE IS PROVIDED BY THE COPYRIGHT HOLDERS AND CONTRIBUTORS "AS IS"</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AND ANY EXPRESS OR IMPLIED WARRANTIES, INCLUDING, BUT NOT LIMITED TO, THE</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IMPLIED WARRANTIES OF MERCHANTABILITY AND FITNESS FOR A PARTICULAR PURPOSE</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ARE DISCLAIMED. IN NO EVENT SHALL THE COPYRIGHT HOLDER OR CONTRIBUTORS</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BE LIABLE FOR ANY DIRECT, INDIRECT, INCIDENTAL, SPECIAL, EXEMPLARY, OR</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CONSEQUENTIAL DAMAGES (INCLUDING, BUT NOT LIMITED TO, PROCUREMENT OF</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SUBSTITUTE GOODS OR SERVICES; LOSS OF USE, DATA, OR PROFITS; OR BUSINESS</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INTERRUPTION) HOWEVER CAUSED AND ON ANY THEORY OF LIABILITY, WHETHER IN</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CONTRACT, STRICT LIABILITY, OR TORT (INCLUDING NEGLIGENCE OR OTHERWISE)</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ARISING IN ANY WAY OUT OF THE USE OF THIS SOFTWARE, EVEN IF ADVISED OF</a:t>
            </a:r>
            <a:endParaRPr lang="en-US" sz="1200" dirty="0">
              <a:solidFill>
                <a:prstClr val="black"/>
              </a:solidFill>
              <a:latin typeface="Consolas" panose="020B0609020204030204" pitchFamily="49" charset="0"/>
            </a:endParaRPr>
          </a:p>
          <a:p>
            <a:pPr algn="just"/>
            <a:r>
              <a:rPr lang="en-US" sz="1200" dirty="0">
                <a:solidFill>
                  <a:srgbClr val="008000"/>
                </a:solidFill>
                <a:latin typeface="Consolas" panose="020B0609020204030204" pitchFamily="49" charset="0"/>
              </a:rPr>
              <a:t> * THE POSSIBILITY OF SUCH DAMAGE.</a:t>
            </a:r>
            <a:endParaRPr lang="en-US" sz="1200" dirty="0">
              <a:solidFill>
                <a:prstClr val="black"/>
              </a:solidFill>
              <a:latin typeface="Consolas" panose="020B0609020204030204" pitchFamily="49" charset="0"/>
            </a:endParaRPr>
          </a:p>
          <a:p>
            <a:pPr algn="just"/>
            <a:r>
              <a:rPr lang="ru-RU" sz="1200" dirty="0">
                <a:solidFill>
                  <a:srgbClr val="008000"/>
                </a:solidFill>
                <a:latin typeface="Consolas" panose="020B0609020204030204" pitchFamily="49" charset="0"/>
              </a:rPr>
              <a:t> */</a:t>
            </a:r>
          </a:p>
        </p:txBody>
      </p:sp>
      <p:sp>
        <p:nvSpPr>
          <p:cNvPr id="4" name="Explosion: 8 Points 3"/>
          <p:cNvSpPr/>
          <p:nvPr/>
        </p:nvSpPr>
        <p:spPr>
          <a:xfrm>
            <a:off x="6701626" y="868708"/>
            <a:ext cx="2194536" cy="1737341"/>
          </a:xfrm>
          <a:prstGeom prst="irregularSeal1">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a:solidFill>
                  <a:schemeClr val="accent1">
                    <a:lumMod val="50000"/>
                  </a:schemeClr>
                </a:solidFill>
              </a:rPr>
              <a:t>BSD</a:t>
            </a:r>
          </a:p>
          <a:p>
            <a:pPr algn="ctr"/>
            <a:r>
              <a:rPr lang="en-US" dirty="0">
                <a:solidFill>
                  <a:schemeClr val="accent1">
                    <a:lumMod val="50000"/>
                  </a:schemeClr>
                </a:solidFill>
              </a:rPr>
              <a:t>Clause 3</a:t>
            </a:r>
          </a:p>
          <a:p>
            <a:pPr algn="ctr"/>
            <a:r>
              <a:rPr lang="en-US" dirty="0">
                <a:solidFill>
                  <a:schemeClr val="accent1">
                    <a:lumMod val="50000"/>
                  </a:schemeClr>
                </a:solidFill>
              </a:rPr>
              <a:t>clear</a:t>
            </a:r>
            <a:endParaRPr lang="ru-RU" dirty="0">
              <a:solidFill>
                <a:schemeClr val="accent1">
                  <a:lumMod val="50000"/>
                </a:schemeClr>
              </a:solidFill>
            </a:endParaRPr>
          </a:p>
        </p:txBody>
      </p:sp>
      <p:sp>
        <p:nvSpPr>
          <p:cNvPr id="5" name="Rectangle 4"/>
          <p:cNvSpPr/>
          <p:nvPr/>
        </p:nvSpPr>
        <p:spPr>
          <a:xfrm>
            <a:off x="170134" y="6537926"/>
            <a:ext cx="8608060" cy="338554"/>
          </a:xfrm>
          <a:prstGeom prst="rect">
            <a:avLst/>
          </a:prstGeom>
        </p:spPr>
        <p:txBody>
          <a:bodyPr wrap="square">
            <a:spAutoFit/>
          </a:bodyPr>
          <a:lstStyle/>
          <a:p>
            <a:pPr algn="l" latinLnBrk="0">
              <a:spcBef>
                <a:spcPts val="0"/>
              </a:spcBef>
              <a:spcAft>
                <a:spcPts val="300"/>
              </a:spcAft>
              <a:buClr>
                <a:srgbClr val="000066"/>
              </a:buClr>
              <a:defRPr/>
            </a:pPr>
            <a:r>
              <a:rPr lang="en-US" altLang="ko-KR" dirty="0"/>
              <a:t>&gt;&gt; </a:t>
            </a:r>
            <a:r>
              <a:rPr lang="en-US" altLang="ko-KR" dirty="0" err="1"/>
              <a:t>git</a:t>
            </a:r>
            <a:r>
              <a:rPr lang="en-US" altLang="ko-KR" dirty="0"/>
              <a:t> clone </a:t>
            </a:r>
            <a:r>
              <a:rPr lang="en-US" altLang="ko-KR" dirty="0">
                <a:hlinkClick r:id="rId2"/>
              </a:rPr>
              <a:t>https://github.com/Samsung/360tools.git</a:t>
            </a:r>
            <a:r>
              <a:rPr lang="en-US" altLang="ko-KR" dirty="0"/>
              <a:t> (available to public since Aug 3, 2016)</a:t>
            </a:r>
          </a:p>
        </p:txBody>
      </p:sp>
    </p:spTree>
    <p:extLst>
      <p:ext uri="{BB962C8B-B14F-4D97-AF65-F5344CB8AC3E}">
        <p14:creationId xmlns:p14="http://schemas.microsoft.com/office/powerpoint/2010/main" val="219768553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360tools: 360-degree video exploration software</a:t>
            </a:r>
            <a:endParaRPr lang="ko-KR" altLang="en-US" sz="2400" dirty="0"/>
          </a:p>
        </p:txBody>
      </p:sp>
      <p:sp>
        <p:nvSpPr>
          <p:cNvPr id="17" name="Rectangle 4"/>
          <p:cNvSpPr>
            <a:spLocks noChangeArrowheads="1"/>
          </p:cNvSpPr>
          <p:nvPr/>
        </p:nvSpPr>
        <p:spPr bwMode="auto">
          <a:xfrm>
            <a:off x="152400" y="868708"/>
            <a:ext cx="8678862" cy="5871480"/>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360tools</a:t>
            </a:r>
          </a:p>
          <a:p>
            <a:pPr marL="285750" indent="-285750" algn="l" latinLnBrk="0">
              <a:spcBef>
                <a:spcPts val="0"/>
              </a:spcBef>
              <a:spcAft>
                <a:spcPts val="300"/>
              </a:spcAft>
              <a:buClr>
                <a:srgbClr val="000066"/>
              </a:buClr>
              <a:buFontTx/>
              <a:buChar char="-"/>
              <a:defRPr/>
            </a:pPr>
            <a:r>
              <a:rPr lang="en-US" altLang="ko-KR" sz="1800" dirty="0"/>
              <a:t>Completely open and open source platform under BSD-3 license</a:t>
            </a:r>
          </a:p>
          <a:p>
            <a:pPr marL="285750" indent="-285750" algn="l" latinLnBrk="0">
              <a:spcBef>
                <a:spcPts val="0"/>
              </a:spcBef>
              <a:spcAft>
                <a:spcPts val="300"/>
              </a:spcAft>
              <a:buClr>
                <a:srgbClr val="000066"/>
              </a:buClr>
              <a:buFontTx/>
              <a:buChar char="-"/>
              <a:defRPr/>
            </a:pPr>
            <a:r>
              <a:rPr lang="en-US" altLang="ko-KR" sz="1800" dirty="0"/>
              <a:t>Anyone is welcomed with a tech support and user-friendly interfaces. All the contributions from the mailing list have been integrated with a post processing support.</a:t>
            </a:r>
          </a:p>
          <a:p>
            <a:pPr marL="285750" indent="-285750" algn="l" latinLnBrk="0">
              <a:spcBef>
                <a:spcPts val="0"/>
              </a:spcBef>
              <a:spcAft>
                <a:spcPts val="300"/>
              </a:spcAft>
              <a:buClr>
                <a:srgbClr val="000066"/>
              </a:buClr>
              <a:buFontTx/>
              <a:buChar char="-"/>
              <a:defRPr/>
            </a:pPr>
            <a:r>
              <a:rPr lang="en-US" altLang="ko-KR" sz="1800" dirty="0"/>
              <a:t>VR specific conversion pipeline is a  motivation to have dedicated independent software capable to provide conversion and quality estimation for exploration experiments.</a:t>
            </a:r>
            <a:r>
              <a:rPr lang="en-US" altLang="ko-KR" sz="1800" b="1" dirty="0">
                <a:solidFill>
                  <a:srgbClr val="0000CC"/>
                </a:solidFill>
                <a:latin typeface="+mn-lt"/>
              </a:rPr>
              <a:t> </a:t>
            </a: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Suggested exploration pipeline</a:t>
            </a: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algn="l" latinLnBrk="0">
              <a:spcBef>
                <a:spcPts val="0"/>
              </a:spcBef>
              <a:spcAft>
                <a:spcPts val="300"/>
              </a:spcAft>
              <a:buClr>
                <a:srgbClr val="000066"/>
              </a:buClr>
              <a:defRPr/>
            </a:pPr>
            <a:r>
              <a:rPr lang="en-US" altLang="ko-KR" dirty="0">
                <a:latin typeface="+mn-lt"/>
              </a:rPr>
              <a:t>&gt;&gt; </a:t>
            </a:r>
            <a:r>
              <a:rPr lang="en-US" altLang="ko-KR" dirty="0" err="1">
                <a:latin typeface="+mn-lt"/>
              </a:rPr>
              <a:t>git</a:t>
            </a:r>
            <a:r>
              <a:rPr lang="en-US" altLang="ko-KR" dirty="0">
                <a:latin typeface="+mn-lt"/>
              </a:rPr>
              <a:t> clone </a:t>
            </a:r>
            <a:r>
              <a:rPr lang="en-US" altLang="ko-KR" dirty="0">
                <a:latin typeface="+mn-lt"/>
                <a:hlinkClick r:id="rId3"/>
              </a:rPr>
              <a:t>https://github.com/Samsung/360tools.git</a:t>
            </a:r>
            <a:r>
              <a:rPr lang="en-US" altLang="ko-KR" dirty="0">
                <a:latin typeface="+mn-lt"/>
              </a:rPr>
              <a:t> (available to public since Aug 3, 2016)</a:t>
            </a:r>
          </a:p>
        </p:txBody>
      </p:sp>
      <p:pic>
        <p:nvPicPr>
          <p:cNvPr id="3074" name="Picture 2" descr="flowchart_q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050" y="3703317"/>
            <a:ext cx="5937250"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95673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360tools: 360-degree video exploration software</a:t>
            </a:r>
            <a:endParaRPr lang="ko-KR" altLang="en-US" sz="2400" dirty="0"/>
          </a:p>
        </p:txBody>
      </p:sp>
      <p:sp>
        <p:nvSpPr>
          <p:cNvPr id="17" name="Rectangle 4"/>
          <p:cNvSpPr>
            <a:spLocks noChangeArrowheads="1"/>
          </p:cNvSpPr>
          <p:nvPr/>
        </p:nvSpPr>
        <p:spPr bwMode="auto">
          <a:xfrm>
            <a:off x="152400" y="868708"/>
            <a:ext cx="8678862" cy="5771453"/>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err="1">
                <a:solidFill>
                  <a:srgbClr val="0000CC"/>
                </a:solidFill>
                <a:latin typeface="+mn-lt"/>
              </a:rPr>
              <a:t>Craster</a:t>
            </a:r>
            <a:r>
              <a:rPr lang="en-US" altLang="ko-KR" sz="1800" b="1" dirty="0">
                <a:solidFill>
                  <a:srgbClr val="0000CC"/>
                </a:solidFill>
                <a:latin typeface="+mn-lt"/>
              </a:rPr>
              <a:t> Parabolic Projection (CPP) </a:t>
            </a:r>
            <a:endParaRPr lang="en-US" altLang="ko-KR" dirty="0">
              <a:latin typeface="+mn-lt"/>
            </a:endParaRPr>
          </a:p>
          <a:p>
            <a:pPr marL="285750" indent="-285750" algn="l" latinLnBrk="0">
              <a:spcBef>
                <a:spcPts val="0"/>
              </a:spcBef>
              <a:spcAft>
                <a:spcPts val="300"/>
              </a:spcAft>
              <a:buClr>
                <a:srgbClr val="000066"/>
              </a:buClr>
              <a:buFontTx/>
              <a:buChar char="-"/>
              <a:defRPr/>
            </a:pPr>
            <a:r>
              <a:rPr lang="en-US" altLang="ko-KR" sz="1800" dirty="0"/>
              <a:t>Pixels duplication rate (projection anisotropy) </a:t>
            </a:r>
            <a:endParaRPr lang="en-US" altLang="ko-KR" sz="1800" b="1" dirty="0">
              <a:solidFill>
                <a:srgbClr val="0000CC"/>
              </a:solidFill>
              <a:latin typeface="+mn-lt"/>
            </a:endParaRPr>
          </a:p>
          <a:p>
            <a:pPr marL="285750" indent="-285750" algn="l" latinLnBrk="0">
              <a:spcBef>
                <a:spcPts val="0"/>
              </a:spcBef>
              <a:spcAft>
                <a:spcPts val="300"/>
              </a:spcAft>
              <a:buClr>
                <a:srgbClr val="000066"/>
              </a:buClr>
              <a:buFontTx/>
              <a:buChar char="-"/>
              <a:defRPr/>
            </a:pPr>
            <a:endParaRPr lang="en-US" altLang="ko-KR" sz="1800" b="1" dirty="0">
              <a:solidFill>
                <a:srgbClr val="0000CC"/>
              </a:solidFill>
              <a:latin typeface="+mn-lt"/>
            </a:endParaRPr>
          </a:p>
          <a:p>
            <a:pPr marL="285750" indent="-285750" algn="l" latinLnBrk="0">
              <a:spcBef>
                <a:spcPts val="0"/>
              </a:spcBef>
              <a:spcAft>
                <a:spcPts val="300"/>
              </a:spcAft>
              <a:buClr>
                <a:srgbClr val="000066"/>
              </a:buClr>
              <a:buFontTx/>
              <a:buChar char="-"/>
              <a:defRPr/>
            </a:pPr>
            <a:endParaRPr lang="en-US" altLang="ko-KR" sz="1800" b="1" dirty="0">
              <a:solidFill>
                <a:srgbClr val="0000CC"/>
              </a:solidFill>
              <a:latin typeface="+mn-lt"/>
            </a:endParaRPr>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algn="l" latinLnBrk="0">
              <a:spcBef>
                <a:spcPts val="0"/>
              </a:spcBef>
              <a:spcAft>
                <a:spcPts val="300"/>
              </a:spcAft>
              <a:buClr>
                <a:srgbClr val="000066"/>
              </a:buClr>
              <a:defRPr/>
            </a:pPr>
            <a:r>
              <a:rPr lang="en-US" altLang="ko-KR" sz="1800" dirty="0"/>
              <a:t>___</a:t>
            </a:r>
          </a:p>
          <a:p>
            <a:pPr algn="l" latinLnBrk="0">
              <a:spcBef>
                <a:spcPts val="0"/>
              </a:spcBef>
              <a:spcAft>
                <a:spcPts val="300"/>
              </a:spcAft>
              <a:buClr>
                <a:srgbClr val="000066"/>
              </a:buClr>
              <a:defRPr/>
            </a:pPr>
            <a:r>
              <a:rPr lang="en-US" altLang="ko-KR" sz="1800" dirty="0"/>
              <a:t>*Black area represents 1/w pixels density gray pixel density is uniform and equals 1</a:t>
            </a:r>
          </a:p>
        </p:txBody>
      </p:sp>
      <p:pic>
        <p:nvPicPr>
          <p:cNvPr id="7170" name="Picture 2" descr="skateboarding_vr_60p_4096x2048_00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738" y="1700549"/>
            <a:ext cx="4035986" cy="2017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skateboarding_vr_60p_4096x2048_cpp_00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33647" y="1691659"/>
            <a:ext cx="4035986" cy="2017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c:\users\vlad.zak\desktop\spie_op_2016\spie-proceedings-style\fig_1_erp.ep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12738" y="3886195"/>
            <a:ext cx="4035986" cy="207109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vlad.zak\desktop\spie_op_2016\spie-proceedings-style\fig_1_crp.ep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833647" y="3886195"/>
            <a:ext cx="4035986" cy="2071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45027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360tools: 360-degree video exploration software</a:t>
            </a:r>
            <a:endParaRPr lang="ko-KR" altLang="en-US" sz="2400" dirty="0"/>
          </a:p>
        </p:txBody>
      </p:sp>
      <p:sp>
        <p:nvSpPr>
          <p:cNvPr id="17" name="Rectangle 4"/>
          <p:cNvSpPr>
            <a:spLocks noChangeArrowheads="1"/>
          </p:cNvSpPr>
          <p:nvPr/>
        </p:nvSpPr>
        <p:spPr bwMode="auto">
          <a:xfrm>
            <a:off x="152400" y="868708"/>
            <a:ext cx="8678862" cy="5863786"/>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Supported conversions </a:t>
            </a:r>
          </a:p>
          <a:p>
            <a:pPr algn="l" latinLnBrk="0">
              <a:spcBef>
                <a:spcPts val="0"/>
              </a:spcBef>
              <a:spcAft>
                <a:spcPts val="300"/>
              </a:spcAft>
              <a:buClr>
                <a:srgbClr val="000066"/>
              </a:buClr>
              <a:defRPr/>
            </a:pPr>
            <a:endParaRPr lang="en-US" altLang="ko-KR" b="1"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r>
              <a:rPr lang="en-US" altLang="ko-KR" dirty="0">
                <a:latin typeface="+mn-lt"/>
              </a:rPr>
              <a:t>360 tools provides the following functionality:</a:t>
            </a:r>
          </a:p>
          <a:p>
            <a:pPr marL="285750" indent="-285750" algn="l" latinLnBrk="0">
              <a:spcBef>
                <a:spcPts val="0"/>
              </a:spcBef>
              <a:spcAft>
                <a:spcPts val="300"/>
              </a:spcAft>
              <a:buClr>
                <a:srgbClr val="000066"/>
              </a:buClr>
              <a:buFontTx/>
              <a:buChar char="-"/>
              <a:defRPr/>
            </a:pPr>
            <a:r>
              <a:rPr lang="en-US" altLang="ko-KR" dirty="0"/>
              <a:t>variable bit-depth and different </a:t>
            </a:r>
            <a:r>
              <a:rPr lang="en-US" altLang="ko-KR" dirty="0" err="1"/>
              <a:t>colorspaces</a:t>
            </a:r>
            <a:endParaRPr lang="en-US" altLang="ko-KR" dirty="0">
              <a:latin typeface="+mn-lt"/>
            </a:endParaRPr>
          </a:p>
          <a:p>
            <a:pPr lvl="1" algn="l" latinLnBrk="0">
              <a:spcBef>
                <a:spcPts val="0"/>
              </a:spcBef>
              <a:spcAft>
                <a:spcPts val="300"/>
              </a:spcAft>
              <a:buClr>
                <a:srgbClr val="000066"/>
              </a:buClr>
              <a:defRPr/>
            </a:pPr>
            <a:r>
              <a:rPr lang="en-US" altLang="ko-KR" dirty="0">
                <a:latin typeface="+mn-lt"/>
              </a:rPr>
              <a:t>Conversion in 10 bit’s internally provides better quality</a:t>
            </a:r>
          </a:p>
          <a:p>
            <a:pPr marL="285750" indent="-285750" algn="l" latinLnBrk="0">
              <a:spcBef>
                <a:spcPts val="0"/>
              </a:spcBef>
              <a:spcAft>
                <a:spcPts val="300"/>
              </a:spcAft>
              <a:buClr>
                <a:srgbClr val="000066"/>
              </a:buClr>
              <a:buFontTx/>
              <a:buChar char="-"/>
              <a:defRPr/>
            </a:pPr>
            <a:r>
              <a:rPr lang="en-US" altLang="ko-KR" dirty="0">
                <a:latin typeface="+mn-lt"/>
              </a:rPr>
              <a:t>various interpolation filters [</a:t>
            </a:r>
            <a:r>
              <a:rPr lang="en-US" dirty="0">
                <a:hlinkClick r:id="rId3"/>
              </a:rPr>
              <a:t>JVET-D0125</a:t>
            </a:r>
            <a:r>
              <a:rPr lang="en-US" altLang="ko-KR" dirty="0">
                <a:latin typeface="+mn-lt"/>
              </a:rPr>
              <a:t>] exploration</a:t>
            </a:r>
          </a:p>
          <a:p>
            <a:pPr lvl="1" algn="l" latinLnBrk="0">
              <a:spcBef>
                <a:spcPts val="0"/>
              </a:spcBef>
              <a:spcAft>
                <a:spcPts val="300"/>
              </a:spcAft>
              <a:buClr>
                <a:srgbClr val="000066"/>
              </a:buClr>
              <a:defRPr/>
            </a:pPr>
            <a:r>
              <a:rPr lang="en-US" altLang="ko-KR" dirty="0">
                <a:latin typeface="+mn-lt"/>
              </a:rPr>
              <a:t>6 taps </a:t>
            </a:r>
            <a:r>
              <a:rPr lang="en-US" altLang="ko-KR" dirty="0" err="1">
                <a:latin typeface="+mn-lt"/>
              </a:rPr>
              <a:t>lanczos</a:t>
            </a:r>
            <a:r>
              <a:rPr lang="en-US" altLang="ko-KR" dirty="0">
                <a:latin typeface="+mn-lt"/>
              </a:rPr>
              <a:t> filter demonstrates the best quality among various compared filters</a:t>
            </a:r>
          </a:p>
          <a:p>
            <a:pPr marL="285750" indent="-285750" algn="l" latinLnBrk="0">
              <a:spcBef>
                <a:spcPts val="0"/>
              </a:spcBef>
              <a:spcAft>
                <a:spcPts val="300"/>
              </a:spcAft>
              <a:buClr>
                <a:srgbClr val="000066"/>
              </a:buClr>
              <a:buFontTx/>
              <a:buChar char="-"/>
              <a:defRPr/>
            </a:pPr>
            <a:r>
              <a:rPr lang="en-US" altLang="ko-KR" dirty="0"/>
              <a:t>projection resolution scaling</a:t>
            </a:r>
          </a:p>
          <a:p>
            <a:pPr lvl="1" algn="l" latinLnBrk="0">
              <a:spcBef>
                <a:spcPts val="0"/>
              </a:spcBef>
              <a:spcAft>
                <a:spcPts val="300"/>
              </a:spcAft>
              <a:buClr>
                <a:srgbClr val="000066"/>
              </a:buClr>
              <a:defRPr/>
            </a:pPr>
            <a:r>
              <a:rPr lang="en-US" altLang="ko-KR" dirty="0"/>
              <a:t>suggested within content management pipeline convert via common projection</a:t>
            </a:r>
          </a:p>
          <a:p>
            <a:pPr marL="285750" indent="-285750" algn="l" latinLnBrk="0">
              <a:spcBef>
                <a:spcPts val="0"/>
              </a:spcBef>
              <a:spcAft>
                <a:spcPts val="300"/>
              </a:spcAft>
              <a:buClr>
                <a:srgbClr val="000066"/>
              </a:buClr>
              <a:buFontTx/>
              <a:buChar char="-"/>
              <a:defRPr/>
            </a:pPr>
            <a:r>
              <a:rPr lang="en-US" altLang="ko-KR" dirty="0"/>
              <a:t>packed projection support</a:t>
            </a:r>
          </a:p>
          <a:p>
            <a:pPr lvl="1" algn="l" latinLnBrk="0">
              <a:spcBef>
                <a:spcPts val="0"/>
              </a:spcBef>
              <a:spcAft>
                <a:spcPts val="300"/>
              </a:spcAft>
              <a:buClr>
                <a:srgbClr val="000066"/>
              </a:buClr>
              <a:defRPr/>
            </a:pPr>
            <a:r>
              <a:rPr lang="en-US" altLang="ko-KR" dirty="0"/>
              <a:t>redundancy in unwrapped projections delivery method can be reduced by packing content, which results in a ~7-10% better compression. Consistent with [</a:t>
            </a:r>
            <a:r>
              <a:rPr lang="en-US" dirty="0">
                <a:hlinkClick r:id="rId4"/>
              </a:rPr>
              <a:t>JVET-D0022</a:t>
            </a:r>
            <a:r>
              <a:rPr lang="en-US" altLang="ko-KR" dirty="0"/>
              <a:t>] and [</a:t>
            </a:r>
            <a:r>
              <a:rPr lang="en-US" dirty="0">
                <a:hlinkClick r:id="rId5"/>
              </a:rPr>
              <a:t>JVET-D0023</a:t>
            </a:r>
            <a:r>
              <a:rPr lang="en-US" altLang="ko-KR" dirty="0"/>
              <a:t>] conclusions.</a:t>
            </a:r>
            <a:endParaRPr lang="en-US" altLang="ko-KR" dirty="0">
              <a:latin typeface="+mn-lt"/>
            </a:endParaRPr>
          </a:p>
          <a:p>
            <a:pPr algn="l" latinLnBrk="0">
              <a:spcBef>
                <a:spcPts val="0"/>
              </a:spcBef>
              <a:spcAft>
                <a:spcPts val="300"/>
              </a:spcAft>
              <a:buClr>
                <a:srgbClr val="000066"/>
              </a:buClr>
              <a:defRPr/>
            </a:pPr>
            <a:r>
              <a:rPr lang="en-US" altLang="ko-KR" dirty="0">
                <a:latin typeface="+mn-lt"/>
              </a:rPr>
              <a:t>___</a:t>
            </a:r>
          </a:p>
          <a:p>
            <a:pPr algn="l" latinLnBrk="0">
              <a:spcBef>
                <a:spcPts val="0"/>
              </a:spcBef>
              <a:spcAft>
                <a:spcPts val="300"/>
              </a:spcAft>
              <a:buClr>
                <a:srgbClr val="000066"/>
              </a:buClr>
              <a:defRPr/>
            </a:pPr>
            <a:r>
              <a:rPr lang="en-US" altLang="ko-KR" sz="1200" dirty="0">
                <a:latin typeface="+mn-lt"/>
              </a:rPr>
              <a:t>* V supported conversion</a:t>
            </a:r>
          </a:p>
          <a:p>
            <a:pPr algn="l" latinLnBrk="0">
              <a:spcBef>
                <a:spcPts val="0"/>
              </a:spcBef>
              <a:spcAft>
                <a:spcPts val="300"/>
              </a:spcAft>
              <a:buClr>
                <a:srgbClr val="000066"/>
              </a:buClr>
              <a:defRPr/>
            </a:pPr>
            <a:r>
              <a:rPr lang="en-US" altLang="ko-KR" sz="1200" dirty="0">
                <a:latin typeface="+mn-lt"/>
              </a:rPr>
              <a:t>** QM conversion supported within quality metrics </a:t>
            </a:r>
          </a:p>
        </p:txBody>
      </p:sp>
      <p:graphicFrame>
        <p:nvGraphicFramePr>
          <p:cNvPr id="3" name="Table 2"/>
          <p:cNvGraphicFramePr>
            <a:graphicFrameLocks noGrp="1"/>
          </p:cNvGraphicFramePr>
          <p:nvPr>
            <p:extLst>
              <p:ext uri="{D42A27DB-BD31-4B8C-83A1-F6EECF244321}">
                <p14:modId xmlns:p14="http://schemas.microsoft.com/office/powerpoint/2010/main" val="1357552055"/>
              </p:ext>
            </p:extLst>
          </p:nvPr>
        </p:nvGraphicFramePr>
        <p:xfrm>
          <a:off x="1468120" y="1234464"/>
          <a:ext cx="6341110" cy="1676400"/>
        </p:xfrm>
        <a:graphic>
          <a:graphicData uri="http://schemas.openxmlformats.org/drawingml/2006/table">
            <a:tbl>
              <a:tblPr firstRow="1" firstCol="1" bandRow="1">
                <a:tableStyleId>{5C22544A-7EE6-4342-B048-85BDC9FD1C3A}</a:tableStyleId>
              </a:tblPr>
              <a:tblGrid>
                <a:gridCol w="805815">
                  <a:extLst>
                    <a:ext uri="{9D8B030D-6E8A-4147-A177-3AD203B41FA5}">
                      <a16:colId xmlns:a16="http://schemas.microsoft.com/office/drawing/2014/main" xmlns="" val="4020827391"/>
                    </a:ext>
                  </a:extLst>
                </a:gridCol>
                <a:gridCol w="805815">
                  <a:extLst>
                    <a:ext uri="{9D8B030D-6E8A-4147-A177-3AD203B41FA5}">
                      <a16:colId xmlns:a16="http://schemas.microsoft.com/office/drawing/2014/main" xmlns="" val="4213638904"/>
                    </a:ext>
                  </a:extLst>
                </a:gridCol>
                <a:gridCol w="680720">
                  <a:extLst>
                    <a:ext uri="{9D8B030D-6E8A-4147-A177-3AD203B41FA5}">
                      <a16:colId xmlns:a16="http://schemas.microsoft.com/office/drawing/2014/main" xmlns="" val="1156630300"/>
                    </a:ext>
                  </a:extLst>
                </a:gridCol>
                <a:gridCol w="680720">
                  <a:extLst>
                    <a:ext uri="{9D8B030D-6E8A-4147-A177-3AD203B41FA5}">
                      <a16:colId xmlns:a16="http://schemas.microsoft.com/office/drawing/2014/main" xmlns="" val="3340205468"/>
                    </a:ext>
                  </a:extLst>
                </a:gridCol>
                <a:gridCol w="688975">
                  <a:extLst>
                    <a:ext uri="{9D8B030D-6E8A-4147-A177-3AD203B41FA5}">
                      <a16:colId xmlns:a16="http://schemas.microsoft.com/office/drawing/2014/main" xmlns="" val="1321123713"/>
                    </a:ext>
                  </a:extLst>
                </a:gridCol>
                <a:gridCol w="688975">
                  <a:extLst>
                    <a:ext uri="{9D8B030D-6E8A-4147-A177-3AD203B41FA5}">
                      <a16:colId xmlns:a16="http://schemas.microsoft.com/office/drawing/2014/main" xmlns="" val="4273523198"/>
                    </a:ext>
                  </a:extLst>
                </a:gridCol>
                <a:gridCol w="685800">
                  <a:extLst>
                    <a:ext uri="{9D8B030D-6E8A-4147-A177-3AD203B41FA5}">
                      <a16:colId xmlns:a16="http://schemas.microsoft.com/office/drawing/2014/main" xmlns="" val="1779019610"/>
                    </a:ext>
                  </a:extLst>
                </a:gridCol>
                <a:gridCol w="677545">
                  <a:extLst>
                    <a:ext uri="{9D8B030D-6E8A-4147-A177-3AD203B41FA5}">
                      <a16:colId xmlns:a16="http://schemas.microsoft.com/office/drawing/2014/main" xmlns="" val="2846030185"/>
                    </a:ext>
                  </a:extLst>
                </a:gridCol>
                <a:gridCol w="626745">
                  <a:extLst>
                    <a:ext uri="{9D8B030D-6E8A-4147-A177-3AD203B41FA5}">
                      <a16:colId xmlns:a16="http://schemas.microsoft.com/office/drawing/2014/main" xmlns="" val="1329515574"/>
                    </a:ext>
                  </a:extLst>
                </a:gridCol>
              </a:tblGrid>
              <a:tr h="87469">
                <a:tc rowSpan="2" gridSpan="2">
                  <a:txBody>
                    <a:bodyPr/>
                    <a:lstStyle/>
                    <a:p>
                      <a:pPr algn="ctr" fontAlgn="ctr" latinLnBrk="1">
                        <a:lnSpc>
                          <a:spcPts val="1200"/>
                        </a:lnSpc>
                        <a:spcAft>
                          <a:spcPts val="0"/>
                        </a:spcAft>
                      </a:pPr>
                      <a:endParaRPr lang="en-CA" sz="1100" dirty="0">
                        <a:effectLst/>
                      </a:endParaRPr>
                    </a:p>
                    <a:p>
                      <a:pPr algn="ctr" fontAlgn="ctr" latinLnBrk="1">
                        <a:lnSpc>
                          <a:spcPts val="1200"/>
                        </a:lnSpc>
                        <a:spcAft>
                          <a:spcPts val="0"/>
                        </a:spcAft>
                      </a:pPr>
                      <a:r>
                        <a:rPr lang="en-CA" sz="1100" dirty="0">
                          <a:effectLst/>
                        </a:rPr>
                        <a:t> </a:t>
                      </a:r>
                    </a:p>
                    <a:p>
                      <a:pPr algn="ctr" fontAlgn="ctr" latinLnBrk="1">
                        <a:lnSpc>
                          <a:spcPts val="1200"/>
                        </a:lnSpc>
                        <a:spcAft>
                          <a:spcPts val="0"/>
                        </a:spcAft>
                      </a:pPr>
                      <a:endParaRPr lang="ru-RU" sz="1000" dirty="0">
                        <a:effectLst/>
                        <a:latin typeface="Times New Roman" panose="02020603050405020304" pitchFamily="18" charset="0"/>
                        <a:cs typeface="Gulim"/>
                      </a:endParaRPr>
                    </a:p>
                  </a:txBody>
                  <a:tcPr marL="68580" marR="68580" marT="0" marB="0"/>
                </a:tc>
                <a:tc rowSpan="2" hMerge="1">
                  <a:txBody>
                    <a:bodyPr/>
                    <a:lstStyle/>
                    <a:p>
                      <a:endParaRPr lang="ru-RU"/>
                    </a:p>
                  </a:txBody>
                  <a:tcPr/>
                </a:tc>
                <a:tc gridSpan="7">
                  <a:txBody>
                    <a:bodyPr/>
                    <a:lstStyle/>
                    <a:p>
                      <a:pPr algn="ctr" fontAlgn="ctr" latinLnBrk="1">
                        <a:lnSpc>
                          <a:spcPts val="1200"/>
                        </a:lnSpc>
                        <a:spcAft>
                          <a:spcPts val="0"/>
                        </a:spcAft>
                      </a:pPr>
                      <a:endParaRPr lang="en-CA" sz="1100" dirty="0">
                        <a:effectLst/>
                      </a:endParaRPr>
                    </a:p>
                    <a:p>
                      <a:pPr algn="ctr" fontAlgn="ctr" latinLnBrk="1">
                        <a:lnSpc>
                          <a:spcPts val="1200"/>
                        </a:lnSpc>
                        <a:spcAft>
                          <a:spcPts val="0"/>
                        </a:spcAft>
                      </a:pPr>
                      <a:r>
                        <a:rPr lang="en-CA" sz="1100" dirty="0">
                          <a:effectLst/>
                        </a:rPr>
                        <a:t>Input format</a:t>
                      </a:r>
                    </a:p>
                    <a:p>
                      <a:pPr algn="ctr" fontAlgn="ctr" latinLnBrk="1">
                        <a:lnSpc>
                          <a:spcPts val="1200"/>
                        </a:lnSpc>
                        <a:spcAft>
                          <a:spcPts val="0"/>
                        </a:spcAft>
                      </a:pPr>
                      <a:endParaRPr lang="ru-RU" sz="1000" dirty="0">
                        <a:effectLst/>
                        <a:latin typeface="Times New Roman" panose="02020603050405020304" pitchFamily="18" charset="0"/>
                        <a:cs typeface="Gulim"/>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3150021647"/>
                  </a:ext>
                </a:extLst>
              </a:tr>
              <a:tr h="0">
                <a:tc gridSpan="2" vMerge="1">
                  <a:txBody>
                    <a:bodyPr/>
                    <a:lstStyle/>
                    <a:p>
                      <a:endParaRPr lang="ru-RU"/>
                    </a:p>
                  </a:txBody>
                  <a:tcPr/>
                </a:tc>
                <a:tc hMerge="1" vMerge="1">
                  <a:txBody>
                    <a:bodyPr/>
                    <a:lstStyle/>
                    <a:p>
                      <a:endParaRPr lang="ru-RU"/>
                    </a:p>
                  </a:txBody>
                  <a:tcPr/>
                </a:tc>
                <a:tc>
                  <a:txBody>
                    <a:bodyPr/>
                    <a:lstStyle/>
                    <a:p>
                      <a:pPr algn="ctr" fontAlgn="ctr" latinLnBrk="1">
                        <a:lnSpc>
                          <a:spcPts val="1200"/>
                        </a:lnSpc>
                        <a:spcAft>
                          <a:spcPts val="0"/>
                        </a:spcAft>
                      </a:pPr>
                      <a:r>
                        <a:rPr lang="en-CA" sz="1100">
                          <a:effectLst/>
                        </a:rPr>
                        <a:t>CPP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ERP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ISP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CMP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OHP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TSP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SSP</a:t>
                      </a:r>
                      <a:endParaRPr lang="ru-RU" sz="100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2945165942"/>
                  </a:ext>
                </a:extLst>
              </a:tr>
              <a:tr h="0">
                <a:tc rowSpan="7">
                  <a:txBody>
                    <a:bodyPr/>
                    <a:lstStyle/>
                    <a:p>
                      <a:pPr algn="ctr" fontAlgn="ctr" latinLnBrk="1">
                        <a:lnSpc>
                          <a:spcPts val="1200"/>
                        </a:lnSpc>
                        <a:spcAft>
                          <a:spcPts val="0"/>
                        </a:spcAft>
                      </a:pPr>
                      <a:r>
                        <a:rPr lang="en-CA" sz="1100" dirty="0">
                          <a:effectLst/>
                        </a:rPr>
                        <a:t>Output format</a:t>
                      </a:r>
                      <a:endParaRPr lang="ru-RU" sz="1000" dirty="0">
                        <a:effectLst/>
                        <a:latin typeface="Times New Roman" panose="02020603050405020304" pitchFamily="18" charset="0"/>
                        <a:cs typeface="Gulim"/>
                      </a:endParaRPr>
                    </a:p>
                  </a:txBody>
                  <a:tcPr marL="68580" marR="68580" marT="0" marB="0" vert="vert270" anchor="ctr"/>
                </a:tc>
                <a:tc>
                  <a:txBody>
                    <a:bodyPr/>
                    <a:lstStyle/>
                    <a:p>
                      <a:pPr algn="ctr" fontAlgn="ctr" latinLnBrk="1">
                        <a:lnSpc>
                          <a:spcPts val="1200"/>
                        </a:lnSpc>
                        <a:spcAft>
                          <a:spcPts val="0"/>
                        </a:spcAft>
                      </a:pPr>
                      <a:r>
                        <a:rPr lang="en-CA" sz="1100">
                          <a:effectLst/>
                        </a:rPr>
                        <a:t>CPP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QM</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QM</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QM</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QM</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QM</a:t>
                      </a:r>
                      <a:endParaRPr lang="ru-RU" sz="100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2765837649"/>
                  </a:ext>
                </a:extLst>
              </a:tr>
              <a:tr h="0">
                <a:tc vMerge="1">
                  <a:txBody>
                    <a:bodyPr/>
                    <a:lstStyle/>
                    <a:p>
                      <a:endParaRPr lang="ru-RU"/>
                    </a:p>
                  </a:txBody>
                  <a:tcPr/>
                </a:tc>
                <a:tc>
                  <a:txBody>
                    <a:bodyPr/>
                    <a:lstStyle/>
                    <a:p>
                      <a:pPr algn="ctr" fontAlgn="ctr" latinLnBrk="1">
                        <a:lnSpc>
                          <a:spcPts val="1200"/>
                        </a:lnSpc>
                        <a:spcAft>
                          <a:spcPts val="0"/>
                        </a:spcAft>
                      </a:pPr>
                      <a:r>
                        <a:rPr lang="en-CA" sz="1100">
                          <a:effectLst/>
                        </a:rPr>
                        <a:t>ERP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1642892082"/>
                  </a:ext>
                </a:extLst>
              </a:tr>
              <a:tr h="0">
                <a:tc vMerge="1">
                  <a:txBody>
                    <a:bodyPr/>
                    <a:lstStyle/>
                    <a:p>
                      <a:endParaRPr lang="ru-RU"/>
                    </a:p>
                  </a:txBody>
                  <a:tcPr/>
                </a:tc>
                <a:tc>
                  <a:txBody>
                    <a:bodyPr/>
                    <a:lstStyle/>
                    <a:p>
                      <a:pPr algn="ctr" fontAlgn="ctr" latinLnBrk="1">
                        <a:lnSpc>
                          <a:spcPts val="1200"/>
                        </a:lnSpc>
                        <a:spcAft>
                          <a:spcPts val="0"/>
                        </a:spcAft>
                      </a:pPr>
                      <a:r>
                        <a:rPr lang="en-CA" sz="1100">
                          <a:effectLst/>
                        </a:rPr>
                        <a:t>ISP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 </a:t>
                      </a:r>
                      <a:endParaRPr lang="ru-RU" sz="100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3028229236"/>
                  </a:ext>
                </a:extLst>
              </a:tr>
              <a:tr h="0">
                <a:tc vMerge="1">
                  <a:txBody>
                    <a:bodyPr/>
                    <a:lstStyle/>
                    <a:p>
                      <a:endParaRPr lang="ru-RU"/>
                    </a:p>
                  </a:txBody>
                  <a:tcPr/>
                </a:tc>
                <a:tc>
                  <a:txBody>
                    <a:bodyPr/>
                    <a:lstStyle/>
                    <a:p>
                      <a:pPr algn="ctr" fontAlgn="ctr" latinLnBrk="1">
                        <a:lnSpc>
                          <a:spcPts val="1200"/>
                        </a:lnSpc>
                        <a:spcAft>
                          <a:spcPts val="0"/>
                        </a:spcAft>
                      </a:pPr>
                      <a:r>
                        <a:rPr lang="en-CA" sz="1100">
                          <a:effectLst/>
                        </a:rPr>
                        <a:t>CMP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 </a:t>
                      </a:r>
                      <a:endParaRPr lang="ru-RU" sz="100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2956012739"/>
                  </a:ext>
                </a:extLst>
              </a:tr>
              <a:tr h="0">
                <a:tc vMerge="1">
                  <a:txBody>
                    <a:bodyPr/>
                    <a:lstStyle/>
                    <a:p>
                      <a:endParaRPr lang="ru-RU"/>
                    </a:p>
                  </a:txBody>
                  <a:tcPr/>
                </a:tc>
                <a:tc>
                  <a:txBody>
                    <a:bodyPr/>
                    <a:lstStyle/>
                    <a:p>
                      <a:pPr algn="ctr" fontAlgn="ctr" latinLnBrk="1">
                        <a:lnSpc>
                          <a:spcPts val="1200"/>
                        </a:lnSpc>
                        <a:spcAft>
                          <a:spcPts val="0"/>
                        </a:spcAft>
                      </a:pPr>
                      <a:r>
                        <a:rPr lang="en-CA" sz="1100">
                          <a:effectLst/>
                        </a:rPr>
                        <a:t>OHP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V</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 </a:t>
                      </a:r>
                      <a:endParaRPr lang="ru-RU" sz="100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1125845802"/>
                  </a:ext>
                </a:extLst>
              </a:tr>
              <a:tr h="0">
                <a:tc vMerge="1">
                  <a:txBody>
                    <a:bodyPr/>
                    <a:lstStyle/>
                    <a:p>
                      <a:endParaRPr lang="ru-RU"/>
                    </a:p>
                  </a:txBody>
                  <a:tcPr/>
                </a:tc>
                <a:tc>
                  <a:txBody>
                    <a:bodyPr/>
                    <a:lstStyle/>
                    <a:p>
                      <a:pPr algn="ctr" fontAlgn="ctr" latinLnBrk="1">
                        <a:lnSpc>
                          <a:spcPts val="1200"/>
                        </a:lnSpc>
                        <a:spcAft>
                          <a:spcPts val="0"/>
                        </a:spcAft>
                      </a:pPr>
                      <a:r>
                        <a:rPr lang="en-CA" sz="1100">
                          <a:effectLst/>
                        </a:rPr>
                        <a:t>TSP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V</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 </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 </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 </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 </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 </a:t>
                      </a:r>
                      <a:endParaRPr lang="ru-RU" sz="100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4084612212"/>
                  </a:ext>
                </a:extLst>
              </a:tr>
              <a:tr h="0">
                <a:tc vMerge="1">
                  <a:txBody>
                    <a:bodyPr/>
                    <a:lstStyle/>
                    <a:p>
                      <a:endParaRPr lang="ru-RU"/>
                    </a:p>
                  </a:txBody>
                  <a:tcPr/>
                </a:tc>
                <a:tc>
                  <a:txBody>
                    <a:bodyPr/>
                    <a:lstStyle/>
                    <a:p>
                      <a:pPr algn="ctr" fontAlgn="ctr" latinLnBrk="1">
                        <a:lnSpc>
                          <a:spcPts val="1200"/>
                        </a:lnSpc>
                        <a:spcAft>
                          <a:spcPts val="0"/>
                        </a:spcAft>
                      </a:pPr>
                      <a:r>
                        <a:rPr lang="en-CA" sz="1100">
                          <a:effectLst/>
                        </a:rPr>
                        <a:t>SSP</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V</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 </a:t>
                      </a:r>
                      <a:endParaRPr lang="ru-RU" sz="1000" dirty="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1848889833"/>
                  </a:ext>
                </a:extLst>
              </a:tr>
            </a:tbl>
          </a:graphicData>
        </a:graphic>
      </p:graphicFrame>
    </p:spTree>
    <p:extLst>
      <p:ext uri="{BB962C8B-B14F-4D97-AF65-F5344CB8AC3E}">
        <p14:creationId xmlns:p14="http://schemas.microsoft.com/office/powerpoint/2010/main" val="298120620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360tools: 360-degree video exploration software</a:t>
            </a:r>
            <a:endParaRPr lang="ko-KR" altLang="en-US" sz="2400" dirty="0"/>
          </a:p>
        </p:txBody>
      </p:sp>
      <mc:AlternateContent xmlns:mc="http://schemas.openxmlformats.org/markup-compatibility/2006" xmlns:a14="http://schemas.microsoft.com/office/drawing/2010/main">
        <mc:Choice Requires="a14">
          <p:sp>
            <p:nvSpPr>
              <p:cNvPr id="17" name="Rectangle 4"/>
              <p:cNvSpPr>
                <a:spLocks noChangeArrowheads="1"/>
              </p:cNvSpPr>
              <p:nvPr/>
            </p:nvSpPr>
            <p:spPr bwMode="auto">
              <a:xfrm>
                <a:off x="152400" y="868708"/>
                <a:ext cx="8678862" cy="5642315"/>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Supported Quality metrics </a:t>
                </a:r>
              </a:p>
              <a:p>
                <a:pPr algn="l" latinLnBrk="0">
                  <a:spcBef>
                    <a:spcPts val="0"/>
                  </a:spcBef>
                  <a:spcAft>
                    <a:spcPts val="300"/>
                  </a:spcAft>
                  <a:buClr>
                    <a:srgbClr val="000066"/>
                  </a:buClr>
                  <a:defRPr/>
                </a:pPr>
                <a:endParaRPr lang="en-US" altLang="ko-KR" b="1"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r>
                  <a:rPr lang="en-US" altLang="ko-KR" dirty="0">
                    <a:latin typeface="+mn-lt"/>
                  </a:rPr>
                  <a:t>Suggested quality metrics and testing methodology:</a:t>
                </a:r>
              </a:p>
              <a:p>
                <a:pPr marL="285750" indent="-285750" algn="l" latinLnBrk="0">
                  <a:spcBef>
                    <a:spcPts val="0"/>
                  </a:spcBef>
                  <a:spcAft>
                    <a:spcPts val="300"/>
                  </a:spcAft>
                  <a:buClr>
                    <a:srgbClr val="000066"/>
                  </a:buClr>
                  <a:buFontTx/>
                  <a:buChar char="-"/>
                  <a:defRPr/>
                </a:pPr>
                <a:r>
                  <a:rPr lang="en-US" altLang="ko-KR" dirty="0">
                    <a:latin typeface="+mn-lt"/>
                  </a:rPr>
                  <a:t>comparison within one projection WS-PSNR</a:t>
                </a:r>
              </a:p>
              <a:p>
                <a:pPr lvl="1" algn="l" latinLnBrk="0">
                  <a:spcBef>
                    <a:spcPts val="0"/>
                  </a:spcBef>
                  <a:spcAft>
                    <a:spcPts val="300"/>
                  </a:spcAft>
                  <a:buClr>
                    <a:srgbClr val="000066"/>
                  </a:buClr>
                  <a:defRPr/>
                </a:pPr>
                <a:r>
                  <a:rPr lang="en-US" altLang="ko-KR" dirty="0">
                    <a:latin typeface="+mn-lt"/>
                  </a:rPr>
                  <a:t>consistent analysis within the same projection for image, considering the distortions introduced by the projection process</a:t>
                </a:r>
              </a:p>
              <a:p>
                <a:pPr lvl="1" algn="l" latinLnBrk="0">
                  <a:spcBef>
                    <a:spcPts val="0"/>
                  </a:spcBef>
                  <a:spcAft>
                    <a:spcPts val="300"/>
                  </a:spcAft>
                  <a:buClr>
                    <a:srgbClr val="000066"/>
                  </a:buClr>
                  <a:defRPr/>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𝑊𝑀𝑆𝐸</m:t>
                      </m:r>
                      <m:r>
                        <a:rPr lang="en-US" i="1">
                          <a:latin typeface="Cambria Math" panose="02040503050406030204" pitchFamily="18" charset="0"/>
                        </a:rPr>
                        <m:t>=</m:t>
                      </m:r>
                      <m:nary>
                        <m:naryPr>
                          <m:chr m:val="∑"/>
                          <m:limLoc m:val="undOvr"/>
                          <m:ctrlPr>
                            <a:rPr lang="ru-RU" i="1">
                              <a:latin typeface="Cambria Math" panose="02040503050406030204" pitchFamily="18" charset="0"/>
                            </a:rPr>
                          </m:ctrlPr>
                        </m:naryPr>
                        <m:sub>
                          <m:r>
                            <m:rPr>
                              <m:brk/>
                            </m:rPr>
                            <a:rPr lang="en-US" b="0" i="1" smtClean="0">
                              <a:latin typeface="Cambria Math" panose="02040503050406030204" pitchFamily="18" charset="0"/>
                            </a:rPr>
                            <m:t>𝑥</m:t>
                          </m:r>
                          <m:r>
                            <a:rPr lang="en-US" i="1">
                              <a:latin typeface="Cambria Math" panose="02040503050406030204" pitchFamily="18" charset="0"/>
                            </a:rPr>
                            <m:t>=0</m:t>
                          </m:r>
                        </m:sub>
                        <m:sup>
                          <m:r>
                            <a:rPr lang="en-US" i="1">
                              <a:latin typeface="Cambria Math" panose="02040503050406030204" pitchFamily="18" charset="0"/>
                            </a:rPr>
                            <m:t>𝑤</m:t>
                          </m:r>
                          <m:r>
                            <a:rPr lang="en-US" i="1">
                              <a:latin typeface="Cambria Math" panose="02040503050406030204" pitchFamily="18" charset="0"/>
                            </a:rPr>
                            <m:t>−1</m:t>
                          </m:r>
                        </m:sup>
                        <m:e>
                          <m:nary>
                            <m:naryPr>
                              <m:chr m:val="∑"/>
                              <m:limLoc m:val="undOvr"/>
                              <m:ctrlPr>
                                <a:rPr lang="ru-RU" i="1">
                                  <a:latin typeface="Cambria Math" panose="02040503050406030204" pitchFamily="18" charset="0"/>
                                </a:rPr>
                              </m:ctrlPr>
                            </m:naryPr>
                            <m:sub>
                              <m:r>
                                <m:rPr>
                                  <m:brk/>
                                </m:rPr>
                                <a:rPr lang="en-US" b="0" i="1" smtClean="0">
                                  <a:latin typeface="Cambria Math" panose="02040503050406030204" pitchFamily="18" charset="0"/>
                                </a:rPr>
                                <m:t>𝑦</m:t>
                              </m:r>
                              <m:r>
                                <a:rPr lang="en-US" i="1">
                                  <a:latin typeface="Cambria Math" panose="02040503050406030204" pitchFamily="18" charset="0"/>
                                </a:rPr>
                                <m:t>=0</m:t>
                              </m:r>
                            </m:sub>
                            <m:sup>
                              <m:r>
                                <a:rPr lang="en-US" i="1">
                                  <a:latin typeface="Cambria Math" panose="02040503050406030204" pitchFamily="18" charset="0"/>
                                </a:rPr>
                                <m:t>h</m:t>
                              </m:r>
                              <m:r>
                                <a:rPr lang="en-US" i="1">
                                  <a:latin typeface="Cambria Math" panose="02040503050406030204" pitchFamily="18" charset="0"/>
                                </a:rPr>
                                <m:t>−1</m:t>
                              </m:r>
                            </m:sup>
                            <m:e>
                              <m:sSup>
                                <m:sSupPr>
                                  <m:ctrlPr>
                                    <a:rPr lang="ru-RU" i="1">
                                      <a:latin typeface="Cambria Math" panose="02040503050406030204" pitchFamily="18" charset="0"/>
                                    </a:rPr>
                                  </m:ctrlPr>
                                </m:sSupPr>
                                <m:e>
                                  <m:r>
                                    <a:rPr lang="en-US" i="1">
                                      <a:latin typeface="Cambria Math" panose="02040503050406030204" pitchFamily="18" charset="0"/>
                                    </a:rPr>
                                    <m:t>(</m:t>
                                  </m:r>
                                  <m:r>
                                    <a:rPr lang="en-US" b="0" i="1" smtClean="0">
                                      <a:latin typeface="Cambria Math" panose="02040503050406030204" pitchFamily="18" charset="0"/>
                                    </a:rPr>
                                    <m:t>𝑌</m:t>
                                  </m:r>
                                  <m:d>
                                    <m:dPr>
                                      <m:ctrlPr>
                                        <a:rPr lang="ru-RU" i="1">
                                          <a:latin typeface="Cambria Math" panose="02040503050406030204" pitchFamily="18" charset="0"/>
                                        </a:rPr>
                                      </m:ctrlPr>
                                    </m:dPr>
                                    <m:e>
                                      <m:r>
                                        <a:rPr lang="en-US" b="0" i="1" smtClean="0">
                                          <a:latin typeface="Cambria Math" panose="02040503050406030204" pitchFamily="18" charset="0"/>
                                        </a:rPr>
                                        <m:t>𝑥</m:t>
                                      </m:r>
                                      <m:r>
                                        <a:rPr lang="en-US" i="1">
                                          <a:latin typeface="Cambria Math" panose="02040503050406030204" pitchFamily="18" charset="0"/>
                                        </a:rPr>
                                        <m:t>,</m:t>
                                      </m:r>
                                      <m:r>
                                        <a:rPr lang="en-US" b="0" i="1" smtClean="0">
                                          <a:latin typeface="Cambria Math" panose="02040503050406030204" pitchFamily="18" charset="0"/>
                                        </a:rPr>
                                        <m:t>𝑦</m:t>
                                      </m:r>
                                    </m:e>
                                  </m:d>
                                  <m:r>
                                    <a:rPr lang="en-US" i="1">
                                      <a:latin typeface="Cambria Math" panose="02040503050406030204" pitchFamily="18" charset="0"/>
                                    </a:rPr>
                                    <m:t>−</m:t>
                                  </m:r>
                                  <m:sSup>
                                    <m:sSupPr>
                                      <m:ctrlPr>
                                        <a:rPr lang="ru-RU" i="1">
                                          <a:latin typeface="Cambria Math" panose="02040503050406030204" pitchFamily="18" charset="0"/>
                                        </a:rPr>
                                      </m:ctrlPr>
                                    </m:sSupPr>
                                    <m:e>
                                      <m:r>
                                        <a:rPr lang="en-US" b="0" i="1" smtClean="0">
                                          <a:latin typeface="Cambria Math" panose="02040503050406030204" pitchFamily="18" charset="0"/>
                                        </a:rPr>
                                        <m:t>𝑌</m:t>
                                      </m:r>
                                    </m:e>
                                    <m:sup>
                                      <m:r>
                                        <a:rPr lang="en-US" i="1">
                                          <a:latin typeface="Cambria Math" panose="02040503050406030204" pitchFamily="18" charset="0"/>
                                        </a:rPr>
                                        <m:t>′</m:t>
                                      </m:r>
                                    </m:sup>
                                  </m:sSup>
                                  <m:r>
                                    <a:rPr lang="en-US" i="1">
                                      <a:latin typeface="Cambria Math" panose="02040503050406030204" pitchFamily="18" charset="0"/>
                                    </a:rPr>
                                    <m:t>(</m:t>
                                  </m:r>
                                  <m:r>
                                    <a:rPr lang="en-US" b="0" i="1" smtClean="0">
                                      <a:latin typeface="Cambria Math" panose="02040503050406030204" pitchFamily="18" charset="0"/>
                                    </a:rPr>
                                    <m:t>𝑥</m:t>
                                  </m:r>
                                  <m:r>
                                    <a:rPr lang="en-US" i="1">
                                      <a:latin typeface="Cambria Math" panose="02040503050406030204" pitchFamily="18" charset="0"/>
                                    </a:rPr>
                                    <m:t>,</m:t>
                                  </m:r>
                                  <m:r>
                                    <a:rPr lang="en-US" b="0" i="1" smtClean="0">
                                      <a:latin typeface="Cambria Math" panose="02040503050406030204" pitchFamily="18" charset="0"/>
                                    </a:rPr>
                                    <m:t>𝑦</m:t>
                                  </m:r>
                                  <m:r>
                                    <a:rPr lang="en-US" i="1">
                                      <a:latin typeface="Cambria Math" panose="02040503050406030204" pitchFamily="18" charset="0"/>
                                    </a:rPr>
                                    <m:t>))</m:t>
                                  </m:r>
                                </m:e>
                                <m:sup>
                                  <m:r>
                                    <a:rPr lang="en-US" i="1">
                                      <a:latin typeface="Cambria Math" panose="02040503050406030204" pitchFamily="18" charset="0"/>
                                    </a:rPr>
                                    <m:t>2</m:t>
                                  </m:r>
                                </m:sup>
                              </m:sSup>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rPr>
                                <m:t>(</m:t>
                              </m:r>
                              <m:r>
                                <a:rPr lang="en-US" b="0" i="1" smtClean="0">
                                  <a:latin typeface="Cambria Math" panose="02040503050406030204" pitchFamily="18" charset="0"/>
                                </a:rPr>
                                <m:t>𝑥</m:t>
                              </m:r>
                              <m:r>
                                <a:rPr lang="en-US" i="1">
                                  <a:latin typeface="Cambria Math" panose="02040503050406030204" pitchFamily="18" charset="0"/>
                                </a:rPr>
                                <m:t>,</m:t>
                              </m:r>
                              <m:r>
                                <a:rPr lang="en-US" b="0" i="1" smtClean="0">
                                  <a:latin typeface="Cambria Math" panose="02040503050406030204" pitchFamily="18" charset="0"/>
                                </a:rPr>
                                <m:t>𝑦</m:t>
                              </m:r>
                              <m:r>
                                <a:rPr lang="en-US" i="1">
                                  <a:latin typeface="Cambria Math" panose="02040503050406030204" pitchFamily="18" charset="0"/>
                                </a:rPr>
                                <m:t>)</m:t>
                              </m:r>
                            </m:e>
                          </m:nary>
                        </m:e>
                      </m:nary>
                    </m:oMath>
                  </m:oMathPara>
                </a14:m>
                <a:endParaRPr lang="en-US" altLang="ko-KR" dirty="0">
                  <a:latin typeface="+mn-lt"/>
                </a:endParaRPr>
              </a:p>
              <a:p>
                <a:pPr marL="285750" indent="-285750" algn="l" latinLnBrk="0">
                  <a:spcBef>
                    <a:spcPts val="0"/>
                  </a:spcBef>
                  <a:spcAft>
                    <a:spcPts val="300"/>
                  </a:spcAft>
                  <a:buClr>
                    <a:srgbClr val="000066"/>
                  </a:buClr>
                  <a:buFontTx/>
                  <a:buChar char="-"/>
                  <a:defRPr/>
                </a:pPr>
                <a:r>
                  <a:rPr lang="en-US" altLang="ko-KR" dirty="0">
                    <a:latin typeface="+mn-lt"/>
                  </a:rPr>
                  <a:t>comparison across projections CPP-PSNR</a:t>
                </a:r>
              </a:p>
              <a:p>
                <a:pPr lvl="1" algn="l" latinLnBrk="0">
                  <a:spcBef>
                    <a:spcPts val="0"/>
                  </a:spcBef>
                  <a:spcAft>
                    <a:spcPts val="300"/>
                  </a:spcAft>
                  <a:buClr>
                    <a:srgbClr val="000066"/>
                  </a:buClr>
                  <a:defRPr/>
                </a:pPr>
                <a:r>
                  <a:rPr lang="en-US" altLang="ko-KR" dirty="0">
                    <a:latin typeface="+mn-lt"/>
                  </a:rPr>
                  <a:t>provides equal condition for each projection with high fidelity for content display format</a:t>
                </a:r>
              </a:p>
              <a:p>
                <a:pPr lvl="1" algn="l" latinLnBrk="0">
                  <a:spcBef>
                    <a:spcPts val="0"/>
                  </a:spcBef>
                  <a:spcAft>
                    <a:spcPts val="300"/>
                  </a:spcAft>
                  <a:buClr>
                    <a:srgbClr val="000066"/>
                  </a:buClr>
                  <a:defRPr/>
                </a:pPr>
                <a14:m>
                  <m:oMathPara xmlns:m="http://schemas.openxmlformats.org/officeDocument/2006/math">
                    <m:oMathParaPr>
                      <m:jc m:val="centerGroup"/>
                    </m:oMathParaPr>
                    <m:oMath xmlns:m="http://schemas.openxmlformats.org/officeDocument/2006/math">
                      <m:r>
                        <a:rPr lang="en-US" altLang="ko-KR" i="1">
                          <a:latin typeface="Cambria Math"/>
                        </a:rPr>
                        <m:t>𝑥</m:t>
                      </m:r>
                      <m:r>
                        <a:rPr lang="en-US" altLang="ko-KR" i="1">
                          <a:latin typeface="Cambria Math"/>
                        </a:rPr>
                        <m:t>=</m:t>
                      </m:r>
                      <m:r>
                        <a:rPr lang="en-US" altLang="ko-KR" i="1">
                          <a:latin typeface="Cambria Math"/>
                        </a:rPr>
                        <m:t>𝑅</m:t>
                      </m:r>
                      <m:r>
                        <a:rPr lang="ko-KR" altLang="en-US" i="1">
                          <a:latin typeface="Cambria Math"/>
                        </a:rPr>
                        <m:t>𝜆</m:t>
                      </m:r>
                      <m:d>
                        <m:dPr>
                          <m:begChr m:val="["/>
                          <m:endChr m:val="]"/>
                          <m:ctrlPr>
                            <a:rPr lang="en-US" altLang="ko-KR" i="1">
                              <a:latin typeface="Cambria Math" panose="02040503050406030204" pitchFamily="18" charset="0"/>
                            </a:rPr>
                          </m:ctrlPr>
                        </m:dPr>
                        <m:e>
                          <m:d>
                            <m:dPr>
                              <m:ctrlPr>
                                <a:rPr lang="en-US" altLang="ko-KR" i="1">
                                  <a:latin typeface="Cambria Math" panose="02040503050406030204" pitchFamily="18" charset="0"/>
                                </a:rPr>
                              </m:ctrlPr>
                            </m:dPr>
                            <m:e>
                              <m:r>
                                <a:rPr lang="en-US" altLang="ko-KR" i="1">
                                  <a:latin typeface="Cambria Math"/>
                                </a:rPr>
                                <m:t>2</m:t>
                              </m:r>
                              <m:func>
                                <m:funcPr>
                                  <m:ctrlPr>
                                    <a:rPr lang="en-US" altLang="ko-KR" i="1">
                                      <a:latin typeface="Cambria Math" panose="02040503050406030204" pitchFamily="18" charset="0"/>
                                    </a:rPr>
                                  </m:ctrlPr>
                                </m:funcPr>
                                <m:fName>
                                  <m:r>
                                    <m:rPr>
                                      <m:sty m:val="p"/>
                                    </m:rPr>
                                    <a:rPr lang="en-US" altLang="ko-KR">
                                      <a:latin typeface="Cambria Math"/>
                                    </a:rPr>
                                    <m:t>cos</m:t>
                                  </m:r>
                                </m:fName>
                                <m:e>
                                  <m:f>
                                    <m:fPr>
                                      <m:ctrlPr>
                                        <a:rPr lang="en-US" altLang="ko-KR" i="1">
                                          <a:latin typeface="Cambria Math" panose="02040503050406030204" pitchFamily="18" charset="0"/>
                                        </a:rPr>
                                      </m:ctrlPr>
                                    </m:fPr>
                                    <m:num>
                                      <m:r>
                                        <a:rPr lang="en-US" altLang="ko-KR" i="1">
                                          <a:latin typeface="Cambria Math"/>
                                        </a:rPr>
                                        <m:t>2</m:t>
                                      </m:r>
                                      <m:r>
                                        <a:rPr lang="ko-KR" altLang="en-US" i="1">
                                          <a:latin typeface="Cambria Math"/>
                                        </a:rPr>
                                        <m:t>𝜑</m:t>
                                      </m:r>
                                    </m:num>
                                    <m:den>
                                      <m:r>
                                        <a:rPr lang="en-US" altLang="ko-KR" i="1">
                                          <a:latin typeface="Cambria Math"/>
                                        </a:rPr>
                                        <m:t>3</m:t>
                                      </m:r>
                                    </m:den>
                                  </m:f>
                                </m:e>
                              </m:func>
                              <m:r>
                                <a:rPr lang="en-US" altLang="ko-KR" i="1">
                                  <a:latin typeface="Cambria Math"/>
                                </a:rPr>
                                <m:t>−1</m:t>
                              </m:r>
                            </m:e>
                          </m:d>
                        </m:e>
                      </m:d>
                      <m:r>
                        <a:rPr lang="en-US" altLang="ko-KR" i="1">
                          <a:latin typeface="Cambria Math"/>
                        </a:rPr>
                        <m:t>;   </m:t>
                      </m:r>
                      <m:r>
                        <a:rPr lang="en-US" altLang="ko-KR" i="1">
                          <a:latin typeface="Cambria Math"/>
                        </a:rPr>
                        <m:t>𝑦</m:t>
                      </m:r>
                      <m:r>
                        <a:rPr lang="en-US" altLang="ko-KR" i="1">
                          <a:latin typeface="Cambria Math"/>
                        </a:rPr>
                        <m:t>=</m:t>
                      </m:r>
                      <m:r>
                        <a:rPr lang="ko-KR" altLang="en-US" i="1">
                          <a:latin typeface="Cambria Math"/>
                        </a:rPr>
                        <m:t>𝜋</m:t>
                      </m:r>
                      <m:r>
                        <a:rPr lang="en-US" altLang="ko-KR" i="1">
                          <a:latin typeface="Cambria Math"/>
                        </a:rPr>
                        <m:t>𝑅</m:t>
                      </m:r>
                      <m:func>
                        <m:funcPr>
                          <m:ctrlPr>
                            <a:rPr lang="en-US" altLang="ko-KR" i="1">
                              <a:latin typeface="Cambria Math" panose="02040503050406030204" pitchFamily="18" charset="0"/>
                            </a:rPr>
                          </m:ctrlPr>
                        </m:funcPr>
                        <m:fName>
                          <m:r>
                            <m:rPr>
                              <m:sty m:val="p"/>
                            </m:rPr>
                            <a:rPr lang="en-US" altLang="ko-KR">
                              <a:latin typeface="Cambria Math"/>
                            </a:rPr>
                            <m:t>sin</m:t>
                          </m:r>
                        </m:fName>
                        <m:e>
                          <m:f>
                            <m:fPr>
                              <m:ctrlPr>
                                <a:rPr lang="en-US" altLang="ko-KR" i="1">
                                  <a:latin typeface="Cambria Math" panose="02040503050406030204" pitchFamily="18" charset="0"/>
                                </a:rPr>
                              </m:ctrlPr>
                            </m:fPr>
                            <m:num>
                              <m:r>
                                <a:rPr lang="ko-KR" altLang="en-US" i="1">
                                  <a:latin typeface="Cambria Math"/>
                                </a:rPr>
                                <m:t>𝜑</m:t>
                              </m:r>
                            </m:num>
                            <m:den>
                              <m:r>
                                <a:rPr lang="en-US" altLang="ko-KR" i="1">
                                  <a:latin typeface="Cambria Math"/>
                                </a:rPr>
                                <m:t>3</m:t>
                              </m:r>
                            </m:den>
                          </m:f>
                          <m:r>
                            <a:rPr lang="en-US" altLang="ko-KR" i="1">
                              <a:latin typeface="Cambria Math"/>
                            </a:rPr>
                            <m:t>.</m:t>
                          </m:r>
                        </m:e>
                      </m:func>
                    </m:oMath>
                  </m:oMathPara>
                </a14:m>
                <a:endParaRPr lang="en-US" altLang="ko-KR" dirty="0">
                  <a:latin typeface="+mn-lt"/>
                </a:endParaRPr>
              </a:p>
              <a:p>
                <a:pPr marL="285750" indent="-285750" algn="l" latinLnBrk="0">
                  <a:spcBef>
                    <a:spcPts val="0"/>
                  </a:spcBef>
                  <a:spcAft>
                    <a:spcPts val="300"/>
                  </a:spcAft>
                  <a:buClr>
                    <a:srgbClr val="000066"/>
                  </a:buClr>
                  <a:buFontTx/>
                  <a:buChar char="-"/>
                  <a:defRPr/>
                </a:pPr>
                <a:r>
                  <a:rPr lang="en-US" altLang="ko-KR" dirty="0"/>
                  <a:t>conversion and compression results demonstrate relevant results in exploration experiments</a:t>
                </a:r>
                <a:endParaRPr lang="en-US" altLang="ko-KR" dirty="0">
                  <a:latin typeface="+mn-lt"/>
                </a:endParaRPr>
              </a:p>
            </p:txBody>
          </p:sp>
        </mc:Choice>
        <mc:Fallback xmlns="">
          <p:sp>
            <p:nvSpPr>
              <p:cNvPr id="17" name="Rectangle 4"/>
              <p:cNvSpPr>
                <a:spLocks noRot="1" noChangeAspect="1" noMove="1" noResize="1" noEditPoints="1" noAdjustHandles="1" noChangeArrowheads="1" noChangeShapeType="1" noTextEdit="1"/>
              </p:cNvSpPr>
              <p:nvPr/>
            </p:nvSpPr>
            <p:spPr bwMode="auto">
              <a:xfrm>
                <a:off x="152400" y="868708"/>
                <a:ext cx="8678862" cy="5642315"/>
              </a:xfrm>
              <a:prstGeom prst="rect">
                <a:avLst/>
              </a:prstGeom>
              <a:blipFill>
                <a:blip r:embed="rId3"/>
                <a:stretch>
                  <a:fillRect l="-351" t="-649" b="-432"/>
                </a:stretch>
              </a:blipFill>
            </p:spPr>
            <p:txBody>
              <a:bodyPr/>
              <a:lstStyle/>
              <a:p>
                <a:r>
                  <a:rPr lang="ru-RU">
                    <a:noFill/>
                  </a:rPr>
                  <a:t> </a:t>
                </a:r>
              </a:p>
            </p:txBody>
          </p:sp>
        </mc:Fallback>
      </mc:AlternateContent>
      <p:graphicFrame>
        <p:nvGraphicFramePr>
          <p:cNvPr id="2" name="Table 1"/>
          <p:cNvGraphicFramePr>
            <a:graphicFrameLocks noGrp="1"/>
          </p:cNvGraphicFramePr>
          <p:nvPr>
            <p:extLst>
              <p:ext uri="{D42A27DB-BD31-4B8C-83A1-F6EECF244321}">
                <p14:modId xmlns:p14="http://schemas.microsoft.com/office/powerpoint/2010/main" val="3861445442"/>
              </p:ext>
            </p:extLst>
          </p:nvPr>
        </p:nvGraphicFramePr>
        <p:xfrm>
          <a:off x="1313021" y="1325903"/>
          <a:ext cx="6642223" cy="1343068"/>
        </p:xfrm>
        <a:graphic>
          <a:graphicData uri="http://schemas.openxmlformats.org/drawingml/2006/table">
            <a:tbl>
              <a:tblPr firstRow="1" firstCol="1" bandRow="1">
                <a:tableStyleId>{5C22544A-7EE6-4342-B048-85BDC9FD1C3A}</a:tableStyleId>
              </a:tblPr>
              <a:tblGrid>
                <a:gridCol w="816610">
                  <a:extLst>
                    <a:ext uri="{9D8B030D-6E8A-4147-A177-3AD203B41FA5}">
                      <a16:colId xmlns:a16="http://schemas.microsoft.com/office/drawing/2014/main" xmlns="" val="906293265"/>
                    </a:ext>
                  </a:extLst>
                </a:gridCol>
                <a:gridCol w="979345">
                  <a:extLst>
                    <a:ext uri="{9D8B030D-6E8A-4147-A177-3AD203B41FA5}">
                      <a16:colId xmlns:a16="http://schemas.microsoft.com/office/drawing/2014/main" xmlns="" val="3227973082"/>
                    </a:ext>
                  </a:extLst>
                </a:gridCol>
                <a:gridCol w="692324">
                  <a:extLst>
                    <a:ext uri="{9D8B030D-6E8A-4147-A177-3AD203B41FA5}">
                      <a16:colId xmlns:a16="http://schemas.microsoft.com/office/drawing/2014/main" xmlns="" val="1281172699"/>
                    </a:ext>
                  </a:extLst>
                </a:gridCol>
                <a:gridCol w="692324">
                  <a:extLst>
                    <a:ext uri="{9D8B030D-6E8A-4147-A177-3AD203B41FA5}">
                      <a16:colId xmlns:a16="http://schemas.microsoft.com/office/drawing/2014/main" xmlns="" val="2128840578"/>
                    </a:ext>
                  </a:extLst>
                </a:gridCol>
                <a:gridCol w="692324">
                  <a:extLst>
                    <a:ext uri="{9D8B030D-6E8A-4147-A177-3AD203B41FA5}">
                      <a16:colId xmlns:a16="http://schemas.microsoft.com/office/drawing/2014/main" xmlns="" val="3099269942"/>
                    </a:ext>
                  </a:extLst>
                </a:gridCol>
                <a:gridCol w="692324">
                  <a:extLst>
                    <a:ext uri="{9D8B030D-6E8A-4147-A177-3AD203B41FA5}">
                      <a16:colId xmlns:a16="http://schemas.microsoft.com/office/drawing/2014/main" xmlns="" val="2595336090"/>
                    </a:ext>
                  </a:extLst>
                </a:gridCol>
                <a:gridCol w="692324">
                  <a:extLst>
                    <a:ext uri="{9D8B030D-6E8A-4147-A177-3AD203B41FA5}">
                      <a16:colId xmlns:a16="http://schemas.microsoft.com/office/drawing/2014/main" xmlns="" val="3283021327"/>
                    </a:ext>
                  </a:extLst>
                </a:gridCol>
                <a:gridCol w="692324">
                  <a:extLst>
                    <a:ext uri="{9D8B030D-6E8A-4147-A177-3AD203B41FA5}">
                      <a16:colId xmlns:a16="http://schemas.microsoft.com/office/drawing/2014/main" xmlns="" val="2805800792"/>
                    </a:ext>
                  </a:extLst>
                </a:gridCol>
                <a:gridCol w="692324">
                  <a:extLst>
                    <a:ext uri="{9D8B030D-6E8A-4147-A177-3AD203B41FA5}">
                      <a16:colId xmlns:a16="http://schemas.microsoft.com/office/drawing/2014/main" xmlns="" val="200327351"/>
                    </a:ext>
                  </a:extLst>
                </a:gridCol>
              </a:tblGrid>
              <a:tr h="457195">
                <a:tc rowSpan="2" gridSpan="2">
                  <a:txBody>
                    <a:bodyPr/>
                    <a:lstStyle/>
                    <a:p>
                      <a:pPr algn="ctr" fontAlgn="ctr" latinLnBrk="1">
                        <a:lnSpc>
                          <a:spcPts val="1200"/>
                        </a:lnSpc>
                        <a:spcAft>
                          <a:spcPts val="0"/>
                        </a:spcAft>
                      </a:pPr>
                      <a:endParaRPr lang="en-CA" sz="1100" dirty="0">
                        <a:effectLst/>
                      </a:endParaRPr>
                    </a:p>
                    <a:p>
                      <a:pPr algn="ctr" fontAlgn="ctr" latinLnBrk="1">
                        <a:lnSpc>
                          <a:spcPts val="1200"/>
                        </a:lnSpc>
                        <a:spcAft>
                          <a:spcPts val="0"/>
                        </a:spcAft>
                      </a:pPr>
                      <a:r>
                        <a:rPr lang="en-CA" sz="1100" dirty="0">
                          <a:effectLst/>
                        </a:rPr>
                        <a:t> </a:t>
                      </a:r>
                    </a:p>
                    <a:p>
                      <a:pPr algn="ctr" fontAlgn="ctr" latinLnBrk="1">
                        <a:lnSpc>
                          <a:spcPts val="1200"/>
                        </a:lnSpc>
                        <a:spcAft>
                          <a:spcPts val="0"/>
                        </a:spcAft>
                      </a:pPr>
                      <a:endParaRPr lang="en-CA" sz="1100" dirty="0">
                        <a:effectLst/>
                      </a:endParaRPr>
                    </a:p>
                    <a:p>
                      <a:pPr algn="ctr" fontAlgn="ctr" latinLnBrk="1">
                        <a:lnSpc>
                          <a:spcPts val="1200"/>
                        </a:lnSpc>
                        <a:spcAft>
                          <a:spcPts val="0"/>
                        </a:spcAft>
                      </a:pPr>
                      <a:endParaRPr lang="ru-RU" sz="1000" dirty="0">
                        <a:effectLst/>
                        <a:latin typeface="Times New Roman" panose="02020603050405020304" pitchFamily="18" charset="0"/>
                        <a:cs typeface="Gulim"/>
                      </a:endParaRPr>
                    </a:p>
                  </a:txBody>
                  <a:tcPr marL="68580" marR="68580" marT="0" marB="0"/>
                </a:tc>
                <a:tc rowSpan="2" hMerge="1">
                  <a:txBody>
                    <a:bodyPr/>
                    <a:lstStyle/>
                    <a:p>
                      <a:endParaRPr lang="ru-RU"/>
                    </a:p>
                  </a:txBody>
                  <a:tcPr/>
                </a:tc>
                <a:tc gridSpan="7">
                  <a:txBody>
                    <a:bodyPr/>
                    <a:lstStyle/>
                    <a:p>
                      <a:pPr algn="ctr" fontAlgn="ctr" latinLnBrk="1">
                        <a:lnSpc>
                          <a:spcPts val="1200"/>
                        </a:lnSpc>
                        <a:spcAft>
                          <a:spcPts val="0"/>
                        </a:spcAft>
                      </a:pPr>
                      <a:r>
                        <a:rPr lang="en-CA" sz="1100" dirty="0">
                          <a:effectLst/>
                        </a:rPr>
                        <a:t>Projection format</a:t>
                      </a: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2545628030"/>
                  </a:ext>
                </a:extLst>
              </a:tr>
              <a:tr h="152405">
                <a:tc gridSpan="2" vMerge="1">
                  <a:txBody>
                    <a:bodyPr/>
                    <a:lstStyle/>
                    <a:p>
                      <a:endParaRPr lang="ru-RU"/>
                    </a:p>
                  </a:txBody>
                  <a:tcPr/>
                </a:tc>
                <a:tc hMerge="1" vMerge="1">
                  <a:txBody>
                    <a:bodyPr/>
                    <a:lstStyle/>
                    <a:p>
                      <a:endParaRPr lang="ru-RU"/>
                    </a:p>
                  </a:txBody>
                  <a:tcPr/>
                </a:tc>
                <a:tc>
                  <a:txBody>
                    <a:bodyPr/>
                    <a:lstStyle/>
                    <a:p>
                      <a:pPr algn="ctr" fontAlgn="ctr" latinLnBrk="1">
                        <a:lnSpc>
                          <a:spcPts val="1200"/>
                        </a:lnSpc>
                        <a:spcAft>
                          <a:spcPts val="0"/>
                        </a:spcAft>
                      </a:pPr>
                      <a:r>
                        <a:rPr lang="en-CA" sz="1100" dirty="0">
                          <a:effectLst/>
                        </a:rPr>
                        <a:t>CPP</a:t>
                      </a:r>
                      <a:endParaRPr lang="ru-RU" sz="1000" dirty="0">
                        <a:effectLst/>
                        <a:latin typeface="Times New Roman" panose="02020603050405020304" pitchFamily="18" charset="0"/>
                        <a:cs typeface="Gulim"/>
                      </a:endParaRPr>
                    </a:p>
                  </a:txBody>
                  <a:tcPr marL="68580" marR="68580" marT="0" marB="0" anchor="ctr"/>
                </a:tc>
                <a:tc>
                  <a:txBody>
                    <a:bodyPr/>
                    <a:lstStyle/>
                    <a:p>
                      <a:pPr algn="ctr" fontAlgn="ctr" latinLnBrk="1">
                        <a:lnSpc>
                          <a:spcPts val="1200"/>
                        </a:lnSpc>
                        <a:spcAft>
                          <a:spcPts val="0"/>
                        </a:spcAft>
                      </a:pPr>
                      <a:r>
                        <a:rPr lang="en-CA" sz="1100" dirty="0">
                          <a:effectLst/>
                        </a:rPr>
                        <a:t>ERP</a:t>
                      </a:r>
                      <a:endParaRPr lang="ru-RU" sz="1000" dirty="0">
                        <a:effectLst/>
                        <a:latin typeface="Times New Roman" panose="02020603050405020304" pitchFamily="18" charset="0"/>
                        <a:cs typeface="Gulim"/>
                      </a:endParaRPr>
                    </a:p>
                  </a:txBody>
                  <a:tcPr marL="68580" marR="68580" marT="0" marB="0" anchor="ctr"/>
                </a:tc>
                <a:tc>
                  <a:txBody>
                    <a:bodyPr/>
                    <a:lstStyle/>
                    <a:p>
                      <a:pPr algn="ctr" fontAlgn="ctr" latinLnBrk="1">
                        <a:lnSpc>
                          <a:spcPts val="1200"/>
                        </a:lnSpc>
                        <a:spcAft>
                          <a:spcPts val="0"/>
                        </a:spcAft>
                      </a:pPr>
                      <a:r>
                        <a:rPr lang="en-CA" sz="1100" dirty="0">
                          <a:effectLst/>
                        </a:rPr>
                        <a:t>ISP</a:t>
                      </a:r>
                      <a:endParaRPr lang="ru-RU" sz="1000" dirty="0">
                        <a:effectLst/>
                        <a:latin typeface="Times New Roman" panose="02020603050405020304" pitchFamily="18" charset="0"/>
                        <a:cs typeface="Gulim"/>
                      </a:endParaRPr>
                    </a:p>
                  </a:txBody>
                  <a:tcPr marL="68580" marR="68580" marT="0" marB="0" anchor="ctr"/>
                </a:tc>
                <a:tc>
                  <a:txBody>
                    <a:bodyPr/>
                    <a:lstStyle/>
                    <a:p>
                      <a:pPr algn="ctr" fontAlgn="ctr" latinLnBrk="1">
                        <a:lnSpc>
                          <a:spcPts val="1200"/>
                        </a:lnSpc>
                        <a:spcAft>
                          <a:spcPts val="0"/>
                        </a:spcAft>
                      </a:pPr>
                      <a:r>
                        <a:rPr lang="en-CA" sz="1100" dirty="0">
                          <a:effectLst/>
                        </a:rPr>
                        <a:t>CMP</a:t>
                      </a:r>
                      <a:endParaRPr lang="ru-RU" sz="1000" dirty="0">
                        <a:effectLst/>
                        <a:latin typeface="Times New Roman" panose="02020603050405020304" pitchFamily="18" charset="0"/>
                        <a:cs typeface="Gulim"/>
                      </a:endParaRPr>
                    </a:p>
                  </a:txBody>
                  <a:tcPr marL="68580" marR="68580" marT="0" marB="0" anchor="ctr"/>
                </a:tc>
                <a:tc>
                  <a:txBody>
                    <a:bodyPr/>
                    <a:lstStyle/>
                    <a:p>
                      <a:pPr algn="ctr" fontAlgn="ctr" latinLnBrk="1">
                        <a:lnSpc>
                          <a:spcPts val="1200"/>
                        </a:lnSpc>
                        <a:spcAft>
                          <a:spcPts val="0"/>
                        </a:spcAft>
                      </a:pPr>
                      <a:r>
                        <a:rPr lang="en-CA" sz="1100" dirty="0">
                          <a:effectLst/>
                        </a:rPr>
                        <a:t>OHP</a:t>
                      </a:r>
                      <a:endParaRPr lang="ru-RU" sz="1000" dirty="0">
                        <a:effectLst/>
                        <a:latin typeface="Times New Roman" panose="02020603050405020304" pitchFamily="18" charset="0"/>
                        <a:cs typeface="Gulim"/>
                      </a:endParaRPr>
                    </a:p>
                  </a:txBody>
                  <a:tcPr marL="68580" marR="68580" marT="0" marB="0" anchor="ctr"/>
                </a:tc>
                <a:tc>
                  <a:txBody>
                    <a:bodyPr/>
                    <a:lstStyle/>
                    <a:p>
                      <a:pPr algn="ctr" fontAlgn="ctr" latinLnBrk="1">
                        <a:lnSpc>
                          <a:spcPts val="1200"/>
                        </a:lnSpc>
                        <a:spcAft>
                          <a:spcPts val="0"/>
                        </a:spcAft>
                      </a:pPr>
                      <a:r>
                        <a:rPr lang="en-CA" sz="1100" dirty="0">
                          <a:effectLst/>
                        </a:rPr>
                        <a:t>TSP</a:t>
                      </a:r>
                      <a:endParaRPr lang="ru-RU" sz="1000" dirty="0">
                        <a:effectLst/>
                        <a:latin typeface="Times New Roman" panose="02020603050405020304" pitchFamily="18" charset="0"/>
                        <a:cs typeface="Gulim"/>
                      </a:endParaRPr>
                    </a:p>
                  </a:txBody>
                  <a:tcPr marL="68580" marR="68580" marT="0" marB="0" anchor="ctr"/>
                </a:tc>
                <a:tc>
                  <a:txBody>
                    <a:bodyPr/>
                    <a:lstStyle/>
                    <a:p>
                      <a:pPr algn="ctr" fontAlgn="ctr" latinLnBrk="1">
                        <a:lnSpc>
                          <a:spcPts val="1200"/>
                        </a:lnSpc>
                        <a:spcAft>
                          <a:spcPts val="0"/>
                        </a:spcAft>
                      </a:pPr>
                      <a:r>
                        <a:rPr lang="en-CA" sz="1100" dirty="0">
                          <a:effectLst/>
                        </a:rPr>
                        <a:t>SSP</a:t>
                      </a:r>
                      <a:endParaRPr lang="ru-RU" sz="1000" dirty="0">
                        <a:effectLst/>
                        <a:latin typeface="Times New Roman" panose="02020603050405020304" pitchFamily="18" charset="0"/>
                        <a:cs typeface="Gulim"/>
                      </a:endParaRPr>
                    </a:p>
                  </a:txBody>
                  <a:tcPr marL="68580" marR="68580" marT="0" marB="0" anchor="ctr"/>
                </a:tc>
                <a:extLst>
                  <a:ext uri="{0D108BD9-81ED-4DB2-BD59-A6C34878D82A}">
                    <a16:rowId xmlns:a16="http://schemas.microsoft.com/office/drawing/2014/main" xmlns="" val="392194057"/>
                  </a:ext>
                </a:extLst>
              </a:tr>
              <a:tr h="182228">
                <a:tc rowSpan="4">
                  <a:txBody>
                    <a:bodyPr/>
                    <a:lstStyle/>
                    <a:p>
                      <a:pPr algn="ctr" fontAlgn="ctr" latinLnBrk="1">
                        <a:lnSpc>
                          <a:spcPts val="1200"/>
                        </a:lnSpc>
                        <a:spcAft>
                          <a:spcPts val="0"/>
                        </a:spcAft>
                      </a:pPr>
                      <a:r>
                        <a:rPr lang="en-CA" sz="1100" dirty="0">
                          <a:effectLst/>
                        </a:rPr>
                        <a:t>Quality </a:t>
                      </a:r>
                      <a:br>
                        <a:rPr lang="en-CA" sz="1100" dirty="0">
                          <a:effectLst/>
                        </a:rPr>
                      </a:br>
                      <a:r>
                        <a:rPr lang="en-CA" sz="1100" dirty="0">
                          <a:effectLst/>
                        </a:rPr>
                        <a:t>metrics</a:t>
                      </a:r>
                      <a:endParaRPr lang="ru-RU" sz="1000" dirty="0">
                        <a:effectLst/>
                        <a:latin typeface="Times New Roman" panose="02020603050405020304" pitchFamily="18" charset="0"/>
                        <a:cs typeface="Gulim"/>
                      </a:endParaRPr>
                    </a:p>
                  </a:txBody>
                  <a:tcPr marL="68580" marR="68580" marT="0" marB="0" vert="vert270" anchor="ctr"/>
                </a:tc>
                <a:tc>
                  <a:txBody>
                    <a:bodyPr/>
                    <a:lstStyle/>
                    <a:p>
                      <a:pPr algn="ctr" fontAlgn="ctr" latinLnBrk="1">
                        <a:lnSpc>
                          <a:spcPts val="1200"/>
                        </a:lnSpc>
                        <a:spcAft>
                          <a:spcPts val="0"/>
                        </a:spcAft>
                      </a:pPr>
                      <a:r>
                        <a:rPr lang="en-CA" sz="1100">
                          <a:effectLst/>
                        </a:rPr>
                        <a:t>PSNR</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3300096436"/>
                  </a:ext>
                </a:extLst>
              </a:tr>
              <a:tr h="182228">
                <a:tc vMerge="1">
                  <a:txBody>
                    <a:bodyPr/>
                    <a:lstStyle/>
                    <a:p>
                      <a:endParaRPr lang="ru-RU"/>
                    </a:p>
                  </a:txBody>
                  <a:tcPr/>
                </a:tc>
                <a:tc>
                  <a:txBody>
                    <a:bodyPr/>
                    <a:lstStyle/>
                    <a:p>
                      <a:pPr algn="ctr" fontAlgn="ctr" latinLnBrk="1">
                        <a:lnSpc>
                          <a:spcPts val="1200"/>
                        </a:lnSpc>
                        <a:spcAft>
                          <a:spcPts val="0"/>
                        </a:spcAft>
                      </a:pPr>
                      <a:r>
                        <a:rPr lang="en-CA" sz="1100" dirty="0">
                          <a:effectLst/>
                        </a:rPr>
                        <a:t>S-PSNR</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V</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a:t>
                      </a:r>
                      <a:endParaRPr lang="ru-RU" sz="1000" dirty="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488020108"/>
                  </a:ext>
                </a:extLst>
              </a:tr>
              <a:tr h="182228">
                <a:tc vMerge="1">
                  <a:txBody>
                    <a:bodyPr/>
                    <a:lstStyle/>
                    <a:p>
                      <a:endParaRPr lang="ru-RU"/>
                    </a:p>
                  </a:txBody>
                  <a:tcPr/>
                </a:tc>
                <a:tc>
                  <a:txBody>
                    <a:bodyPr/>
                    <a:lstStyle/>
                    <a:p>
                      <a:pPr algn="ctr" fontAlgn="ctr" latinLnBrk="1">
                        <a:lnSpc>
                          <a:spcPts val="1200"/>
                        </a:lnSpc>
                        <a:spcAft>
                          <a:spcPts val="0"/>
                        </a:spcAft>
                      </a:pPr>
                      <a:r>
                        <a:rPr lang="en-CA" sz="1100">
                          <a:effectLst/>
                        </a:rPr>
                        <a:t>WS-PSNR</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latin typeface="+mn-lt"/>
                          <a:cs typeface="+mn-cs"/>
                        </a:rPr>
                        <a:t>V</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latin typeface="+mn-lt"/>
                          <a:cs typeface="+mn-cs"/>
                        </a:rPr>
                        <a:t>V</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latin typeface="+mn-lt"/>
                          <a:cs typeface="+mn-cs"/>
                        </a:rPr>
                        <a:t>V</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a:t>
                      </a:r>
                      <a:endParaRPr lang="ru-RU" sz="1000" dirty="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374190199"/>
                  </a:ext>
                </a:extLst>
              </a:tr>
              <a:tr h="186784">
                <a:tc vMerge="1">
                  <a:txBody>
                    <a:bodyPr/>
                    <a:lstStyle/>
                    <a:p>
                      <a:endParaRPr lang="ru-RU"/>
                    </a:p>
                  </a:txBody>
                  <a:tcPr/>
                </a:tc>
                <a:tc>
                  <a:txBody>
                    <a:bodyPr/>
                    <a:lstStyle/>
                    <a:p>
                      <a:pPr algn="ctr" fontAlgn="ctr" latinLnBrk="1">
                        <a:lnSpc>
                          <a:spcPts val="1200"/>
                        </a:lnSpc>
                        <a:spcAft>
                          <a:spcPts val="0"/>
                        </a:spcAft>
                      </a:pPr>
                      <a:r>
                        <a:rPr lang="en-CA" sz="1100">
                          <a:effectLst/>
                        </a:rPr>
                        <a:t>CPP-PSNR</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V</a:t>
                      </a:r>
                      <a:endParaRPr lang="ru-RU" sz="1000" dirty="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a:effectLst/>
                        </a:rPr>
                        <a:t>V</a:t>
                      </a:r>
                      <a:endParaRPr lang="ru-RU" sz="1000">
                        <a:effectLst/>
                        <a:latin typeface="Times New Roman" panose="02020603050405020304" pitchFamily="18" charset="0"/>
                        <a:cs typeface="Gulim"/>
                      </a:endParaRPr>
                    </a:p>
                  </a:txBody>
                  <a:tcPr marL="68580" marR="68580" marT="0" marB="0"/>
                </a:tc>
                <a:tc>
                  <a:txBody>
                    <a:bodyPr/>
                    <a:lstStyle/>
                    <a:p>
                      <a:pPr algn="ctr" fontAlgn="ctr" latinLnBrk="1">
                        <a:lnSpc>
                          <a:spcPts val="1200"/>
                        </a:lnSpc>
                        <a:spcAft>
                          <a:spcPts val="0"/>
                        </a:spcAft>
                      </a:pPr>
                      <a:r>
                        <a:rPr lang="en-CA" sz="1100" dirty="0">
                          <a:effectLst/>
                        </a:rPr>
                        <a:t>V</a:t>
                      </a:r>
                      <a:endParaRPr lang="ru-RU" sz="1000" dirty="0">
                        <a:effectLst/>
                        <a:latin typeface="Times New Roman" panose="02020603050405020304" pitchFamily="18" charset="0"/>
                        <a:cs typeface="Gulim"/>
                      </a:endParaRPr>
                    </a:p>
                  </a:txBody>
                  <a:tcPr marL="68580" marR="68580" marT="0" marB="0"/>
                </a:tc>
                <a:extLst>
                  <a:ext uri="{0D108BD9-81ED-4DB2-BD59-A6C34878D82A}">
                    <a16:rowId xmlns:a16="http://schemas.microsoft.com/office/drawing/2014/main" xmlns="" val="2401423126"/>
                  </a:ext>
                </a:extLst>
              </a:tr>
            </a:tbl>
          </a:graphicData>
        </a:graphic>
      </p:graphicFrame>
    </p:spTree>
    <p:extLst>
      <p:ext uri="{BB962C8B-B14F-4D97-AF65-F5344CB8AC3E}">
        <p14:creationId xmlns:p14="http://schemas.microsoft.com/office/powerpoint/2010/main" val="117828265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Conversion quality evaluation (without compression)</a:t>
            </a:r>
            <a:endParaRPr lang="ko-KR" altLang="en-US" sz="2400" dirty="0"/>
          </a:p>
        </p:txBody>
      </p:sp>
      <p:sp>
        <p:nvSpPr>
          <p:cNvPr id="17" name="Rectangle 4"/>
          <p:cNvSpPr>
            <a:spLocks noChangeArrowheads="1"/>
          </p:cNvSpPr>
          <p:nvPr/>
        </p:nvSpPr>
        <p:spPr bwMode="auto">
          <a:xfrm>
            <a:off x="152400" y="868708"/>
            <a:ext cx="8678862" cy="5956119"/>
          </a:xfrm>
          <a:prstGeom prst="rect">
            <a:avLst/>
          </a:prstGeom>
          <a:noFill/>
        </p:spPr>
        <p:txBody>
          <a:bodyPr lIns="92075" tIns="46038" rIns="92075" bIns="46038">
            <a:spAutoFit/>
          </a:bodyPr>
          <a:lstStyle/>
          <a:p>
            <a:pPr algn="l" latinLnBrk="0">
              <a:spcBef>
                <a:spcPts val="0"/>
              </a:spcBef>
              <a:spcAft>
                <a:spcPts val="300"/>
              </a:spcAft>
              <a:buClr>
                <a:srgbClr val="000066"/>
              </a:buClr>
              <a:defRPr/>
            </a:pPr>
            <a:r>
              <a:rPr lang="en-US" altLang="ko-KR" dirty="0">
                <a:latin typeface="+mn-lt"/>
              </a:rPr>
              <a:t>Following constrains had been considered for conversion</a:t>
            </a:r>
          </a:p>
          <a:p>
            <a:pPr marL="285750" indent="-285750" algn="l" latinLnBrk="0">
              <a:spcBef>
                <a:spcPts val="0"/>
              </a:spcBef>
              <a:spcAft>
                <a:spcPts val="300"/>
              </a:spcAft>
              <a:buClr>
                <a:srgbClr val="000066"/>
              </a:buClr>
              <a:buFontTx/>
              <a:buChar char="-"/>
              <a:defRPr/>
            </a:pPr>
            <a:r>
              <a:rPr lang="en-US" altLang="ko-KR" dirty="0">
                <a:latin typeface="+mn-lt"/>
              </a:rPr>
              <a:t>Number of points across compared projections must be equal or close</a:t>
            </a:r>
          </a:p>
          <a:p>
            <a:pPr marL="285750" indent="-285750" algn="l" latinLnBrk="0">
              <a:spcBef>
                <a:spcPts val="0"/>
              </a:spcBef>
              <a:spcAft>
                <a:spcPts val="300"/>
              </a:spcAft>
              <a:buClr>
                <a:srgbClr val="000066"/>
              </a:buClr>
              <a:buFontTx/>
              <a:buChar char="-"/>
              <a:defRPr/>
            </a:pPr>
            <a:r>
              <a:rPr lang="en-US" altLang="ko-KR" dirty="0">
                <a:latin typeface="+mn-lt"/>
              </a:rPr>
              <a:t>All the comparison candidates were converted via common projection (CPP)</a:t>
            </a: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r>
              <a:rPr lang="en-US" altLang="ko-KR" dirty="0">
                <a:latin typeface="+mn-lt"/>
              </a:rPr>
              <a:t>___</a:t>
            </a:r>
          </a:p>
          <a:p>
            <a:pPr algn="l" latinLnBrk="0">
              <a:spcBef>
                <a:spcPts val="0"/>
              </a:spcBef>
              <a:spcAft>
                <a:spcPts val="300"/>
              </a:spcAft>
              <a:buClr>
                <a:srgbClr val="000066"/>
              </a:buClr>
              <a:defRPr/>
            </a:pPr>
            <a:r>
              <a:rPr lang="en-US" altLang="ko-KR" dirty="0">
                <a:latin typeface="+mn-lt"/>
              </a:rPr>
              <a:t>*The results statistics deviations are significant and demonstrate consistency across different projections. Investigation showed that stitching and blending problems in original projection lead to low conversion quality results </a:t>
            </a:r>
          </a:p>
        </p:txBody>
      </p:sp>
      <p:graphicFrame>
        <p:nvGraphicFramePr>
          <p:cNvPr id="3" name="Table 2"/>
          <p:cNvGraphicFramePr>
            <a:graphicFrameLocks noGrp="1"/>
          </p:cNvGraphicFramePr>
          <p:nvPr>
            <p:extLst>
              <p:ext uri="{D42A27DB-BD31-4B8C-83A1-F6EECF244321}">
                <p14:modId xmlns:p14="http://schemas.microsoft.com/office/powerpoint/2010/main" val="527551182"/>
              </p:ext>
            </p:extLst>
          </p:nvPr>
        </p:nvGraphicFramePr>
        <p:xfrm>
          <a:off x="1642108" y="1874537"/>
          <a:ext cx="5993133" cy="2861310"/>
        </p:xfrm>
        <a:graphic>
          <a:graphicData uri="http://schemas.openxmlformats.org/drawingml/2006/table">
            <a:tbl>
              <a:tblPr firstRow="1" firstCol="1" bandRow="1"/>
              <a:tblGrid>
                <a:gridCol w="1076011">
                  <a:extLst>
                    <a:ext uri="{9D8B030D-6E8A-4147-A177-3AD203B41FA5}">
                      <a16:colId xmlns:a16="http://schemas.microsoft.com/office/drawing/2014/main" xmlns="" val="260835155"/>
                    </a:ext>
                  </a:extLst>
                </a:gridCol>
                <a:gridCol w="525494">
                  <a:extLst>
                    <a:ext uri="{9D8B030D-6E8A-4147-A177-3AD203B41FA5}">
                      <a16:colId xmlns:a16="http://schemas.microsoft.com/office/drawing/2014/main" xmlns="" val="3740287073"/>
                    </a:ext>
                  </a:extLst>
                </a:gridCol>
                <a:gridCol w="525494">
                  <a:extLst>
                    <a:ext uri="{9D8B030D-6E8A-4147-A177-3AD203B41FA5}">
                      <a16:colId xmlns:a16="http://schemas.microsoft.com/office/drawing/2014/main" xmlns="" val="636267524"/>
                    </a:ext>
                  </a:extLst>
                </a:gridCol>
                <a:gridCol w="512982">
                  <a:extLst>
                    <a:ext uri="{9D8B030D-6E8A-4147-A177-3AD203B41FA5}">
                      <a16:colId xmlns:a16="http://schemas.microsoft.com/office/drawing/2014/main" xmlns="" val="2550999662"/>
                    </a:ext>
                  </a:extLst>
                </a:gridCol>
                <a:gridCol w="563029">
                  <a:extLst>
                    <a:ext uri="{9D8B030D-6E8A-4147-A177-3AD203B41FA5}">
                      <a16:colId xmlns:a16="http://schemas.microsoft.com/office/drawing/2014/main" xmlns="" val="3220416807"/>
                    </a:ext>
                  </a:extLst>
                </a:gridCol>
                <a:gridCol w="575541">
                  <a:extLst>
                    <a:ext uri="{9D8B030D-6E8A-4147-A177-3AD203B41FA5}">
                      <a16:colId xmlns:a16="http://schemas.microsoft.com/office/drawing/2014/main" xmlns="" val="3041357813"/>
                    </a:ext>
                  </a:extLst>
                </a:gridCol>
                <a:gridCol w="575541">
                  <a:extLst>
                    <a:ext uri="{9D8B030D-6E8A-4147-A177-3AD203B41FA5}">
                      <a16:colId xmlns:a16="http://schemas.microsoft.com/office/drawing/2014/main" xmlns="" val="2252427645"/>
                    </a:ext>
                  </a:extLst>
                </a:gridCol>
                <a:gridCol w="575541">
                  <a:extLst>
                    <a:ext uri="{9D8B030D-6E8A-4147-A177-3AD203B41FA5}">
                      <a16:colId xmlns:a16="http://schemas.microsoft.com/office/drawing/2014/main" xmlns="" val="2559295925"/>
                    </a:ext>
                  </a:extLst>
                </a:gridCol>
                <a:gridCol w="531750">
                  <a:extLst>
                    <a:ext uri="{9D8B030D-6E8A-4147-A177-3AD203B41FA5}">
                      <a16:colId xmlns:a16="http://schemas.microsoft.com/office/drawing/2014/main" xmlns="" val="468933129"/>
                    </a:ext>
                  </a:extLst>
                </a:gridCol>
                <a:gridCol w="531750">
                  <a:extLst>
                    <a:ext uri="{9D8B030D-6E8A-4147-A177-3AD203B41FA5}">
                      <a16:colId xmlns:a16="http://schemas.microsoft.com/office/drawing/2014/main" xmlns="" val="2959580527"/>
                    </a:ext>
                  </a:extLst>
                </a:gridCol>
              </a:tblGrid>
              <a:tr h="219075">
                <a:tc rowSpan="3">
                  <a:txBody>
                    <a:bodyPr/>
                    <a:lstStyle/>
                    <a:p>
                      <a:pPr fontAlgn="auto" hangingPunct="1">
                        <a:spcBef>
                          <a:spcPts val="680"/>
                        </a:spcBef>
                        <a:spcAft>
                          <a:spcPts val="0"/>
                        </a:spcAft>
                        <a:tabLst>
                          <a:tab pos="228600" algn="l"/>
                          <a:tab pos="457200" algn="l"/>
                          <a:tab pos="685800" algn="l"/>
                          <a:tab pos="914400" algn="l"/>
                          <a:tab pos="449580" algn="l"/>
                        </a:tabLst>
                      </a:pP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6">
                  <a:txBody>
                    <a:bodyPr/>
                    <a:lstStyle/>
                    <a:p>
                      <a:pPr algn="ctr" fontAlgn="auto" hangingPunct="1">
                        <a:spcBef>
                          <a:spcPts val="680"/>
                        </a:spcBef>
                        <a:spcAft>
                          <a:spcPts val="0"/>
                        </a:spcAft>
                        <a:tabLst>
                          <a:tab pos="228600" algn="l"/>
                          <a:tab pos="457200" algn="l"/>
                          <a:tab pos="685800" algn="l"/>
                          <a:tab pos="914400" algn="l"/>
                          <a:tab pos="449580" algn="l"/>
                        </a:tabLst>
                      </a:pPr>
                      <a:r>
                        <a:rPr lang="en-CA" sz="1100">
                          <a:effectLst/>
                          <a:latin typeface="Times New Roman" panose="02020603050405020304" pitchFamily="18" charset="0"/>
                          <a:ea typeface="Malgun Gothic" panose="020B0503020000020004" pitchFamily="34" charset="-127"/>
                        </a:rPr>
                        <a:t>ERP</a:t>
                      </a:r>
                      <a:r>
                        <a:rPr lang="en-CA" sz="1100">
                          <a:effectLst/>
                          <a:latin typeface="Times New Roman" panose="02020603050405020304" pitchFamily="18" charset="0"/>
                          <a:ea typeface="Malgun Gothic" panose="020B0503020000020004" pitchFamily="34" charset="-127"/>
                          <a:sym typeface="Wingdings" panose="05000000000000000000" pitchFamily="2" charset="2"/>
                        </a:rPr>
                        <a:t></a:t>
                      </a:r>
                      <a:r>
                        <a:rPr lang="en-CA" sz="1100">
                          <a:effectLst/>
                          <a:latin typeface="Times New Roman" panose="02020603050405020304" pitchFamily="18" charset="0"/>
                          <a:ea typeface="Malgun Gothic" panose="020B0503020000020004" pitchFamily="34" charset="-127"/>
                        </a:rPr>
                        <a:t>CPP</a:t>
                      </a:r>
                      <a:r>
                        <a:rPr lang="en-CA" sz="1100">
                          <a:effectLst/>
                          <a:latin typeface="Times New Roman" panose="02020603050405020304" pitchFamily="18" charset="0"/>
                          <a:ea typeface="Malgun Gothic" panose="020B0503020000020004" pitchFamily="34" charset="-127"/>
                          <a:sym typeface="Wingdings" panose="05000000000000000000" pitchFamily="2" charset="2"/>
                        </a:rPr>
                        <a:t></a:t>
                      </a:r>
                      <a:r>
                        <a:rPr lang="en-CA" sz="1100">
                          <a:effectLst/>
                          <a:latin typeface="Times New Roman" panose="02020603050405020304" pitchFamily="18" charset="0"/>
                          <a:ea typeface="Malgun Gothic" panose="020B0503020000020004" pitchFamily="34" charset="-127"/>
                        </a:rPr>
                        <a:t>Coding Projection</a:t>
                      </a:r>
                      <a:r>
                        <a:rPr lang="en-CA" sz="1100">
                          <a:effectLst/>
                          <a:latin typeface="Times New Roman" panose="02020603050405020304" pitchFamily="18" charset="0"/>
                          <a:ea typeface="Malgun Gothic" panose="020B0503020000020004" pitchFamily="34" charset="-127"/>
                          <a:sym typeface="Wingdings" panose="05000000000000000000" pitchFamily="2" charset="2"/>
                        </a:rPr>
                        <a:t></a:t>
                      </a:r>
                      <a:r>
                        <a:rPr lang="en-CA" sz="1100">
                          <a:effectLst/>
                          <a:latin typeface="Times New Roman" panose="02020603050405020304" pitchFamily="18" charset="0"/>
                          <a:ea typeface="Malgun Gothic" panose="020B0503020000020004" pitchFamily="34" charset="-127"/>
                        </a:rPr>
                        <a:t>recERP</a:t>
                      </a:r>
                      <a:endParaRPr lang="ru-RU" sz="1100">
                        <a:effectLst/>
                        <a:latin typeface="Times New Roman" panose="02020603050405020304" pitchFamily="18" charset="0"/>
                        <a:ea typeface="Malgun Gothic" panose="020B0503020000020004" pitchFamily="34" charset="-127"/>
                      </a:endParaRPr>
                    </a:p>
                    <a:p>
                      <a:pPr algn="ctr" fontAlgn="auto" hangingPunct="1">
                        <a:spcBef>
                          <a:spcPts val="680"/>
                        </a:spcBef>
                        <a:spcAft>
                          <a:spcPts val="0"/>
                        </a:spcAft>
                        <a:tabLst>
                          <a:tab pos="228600" algn="l"/>
                          <a:tab pos="457200" algn="l"/>
                          <a:tab pos="685800" algn="l"/>
                          <a:tab pos="914400" algn="l"/>
                          <a:tab pos="449580" algn="l"/>
                        </a:tabLst>
                      </a:pPr>
                      <a:r>
                        <a:rPr lang="en-CA" sz="1100">
                          <a:effectLst/>
                          <a:latin typeface="Times New Roman" panose="02020603050405020304" pitchFamily="18" charset="0"/>
                          <a:ea typeface="Malgun Gothic" panose="020B0503020000020004" pitchFamily="34" charset="-127"/>
                        </a:rPr>
                        <a:t>(quality measured between </a:t>
                      </a:r>
                      <a:r>
                        <a:rPr lang="en-CA" sz="1100" b="1">
                          <a:effectLst/>
                          <a:latin typeface="Times New Roman" panose="02020603050405020304" pitchFamily="18" charset="0"/>
                          <a:ea typeface="Malgun Gothic" panose="020B0503020000020004" pitchFamily="34" charset="-127"/>
                        </a:rPr>
                        <a:t>ERP</a:t>
                      </a:r>
                      <a:r>
                        <a:rPr lang="en-CA" sz="1100">
                          <a:effectLst/>
                          <a:latin typeface="Times New Roman" panose="02020603050405020304" pitchFamily="18" charset="0"/>
                          <a:ea typeface="Malgun Gothic" panose="020B0503020000020004" pitchFamily="34" charset="-127"/>
                        </a:rPr>
                        <a:t> and </a:t>
                      </a:r>
                      <a:r>
                        <a:rPr lang="en-CA" sz="1100" b="1">
                          <a:effectLst/>
                          <a:latin typeface="Times New Roman" panose="02020603050405020304" pitchFamily="18" charset="0"/>
                          <a:ea typeface="Malgun Gothic" panose="020B0503020000020004" pitchFamily="34" charset="-127"/>
                        </a:rPr>
                        <a:t>recERP</a:t>
                      </a:r>
                      <a:r>
                        <a:rPr lang="en-CA" sz="1100">
                          <a:effectLst/>
                          <a:latin typeface="Times New Roman" panose="02020603050405020304" pitchFamily="18" charset="0"/>
                          <a:ea typeface="Malgun Gothic" panose="020B0503020000020004" pitchFamily="34" charset="-127"/>
                        </a:rPr>
                        <a: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gridSpan="3">
                  <a:txBody>
                    <a:bodyPr/>
                    <a:lstStyle/>
                    <a:p>
                      <a:pPr algn="ctr" hangingPunct="0">
                        <a:spcBef>
                          <a:spcPts val="680"/>
                        </a:spcBef>
                        <a:spcAft>
                          <a:spcPts val="0"/>
                        </a:spcAft>
                        <a:tabLst>
                          <a:tab pos="228600" algn="l"/>
                          <a:tab pos="457200" algn="l"/>
                          <a:tab pos="685800" algn="l"/>
                          <a:tab pos="914400" algn="l"/>
                        </a:tabLst>
                      </a:pPr>
                      <a:r>
                        <a:rPr lang="en-CA" sz="1100">
                          <a:effectLst/>
                          <a:latin typeface="Times New Roman" panose="02020603050405020304" pitchFamily="18" charset="0"/>
                          <a:ea typeface="Malgun Gothic" panose="020B0503020000020004" pitchFamily="34" charset="-127"/>
                        </a:rPr>
                        <a:t>CPP</a:t>
                      </a:r>
                      <a:r>
                        <a:rPr lang="en-CA" sz="1100">
                          <a:effectLst/>
                          <a:latin typeface="Times New Roman" panose="02020603050405020304" pitchFamily="18" charset="0"/>
                          <a:ea typeface="Malgun Gothic" panose="020B0503020000020004" pitchFamily="34" charset="-127"/>
                          <a:sym typeface="Wingdings" panose="05000000000000000000" pitchFamily="2" charset="2"/>
                        </a:rPr>
                        <a:t></a:t>
                      </a:r>
                      <a:r>
                        <a:rPr lang="en-CA" sz="1100">
                          <a:effectLst/>
                          <a:latin typeface="Times New Roman" panose="02020603050405020304" pitchFamily="18" charset="0"/>
                          <a:ea typeface="Malgun Gothic" panose="020B0503020000020004" pitchFamily="34" charset="-127"/>
                        </a:rPr>
                        <a:t>Coding Projection (quality measured between </a:t>
                      </a:r>
                      <a:r>
                        <a:rPr lang="en-CA" sz="1100" b="1">
                          <a:effectLst/>
                          <a:latin typeface="Times New Roman" panose="02020603050405020304" pitchFamily="18" charset="0"/>
                          <a:ea typeface="Malgun Gothic" panose="020B0503020000020004" pitchFamily="34" charset="-127"/>
                        </a:rPr>
                        <a:t>CPP</a:t>
                      </a:r>
                      <a:r>
                        <a:rPr lang="en-CA" sz="1100">
                          <a:effectLst/>
                          <a:latin typeface="Times New Roman" panose="02020603050405020304" pitchFamily="18" charset="0"/>
                          <a:ea typeface="Malgun Gothic" panose="020B0503020000020004" pitchFamily="34" charset="-127"/>
                        </a:rPr>
                        <a:t> and </a:t>
                      </a:r>
                      <a:r>
                        <a:rPr lang="en-CA" sz="1100" b="1">
                          <a:effectLst/>
                          <a:latin typeface="Times New Roman" panose="02020603050405020304" pitchFamily="18" charset="0"/>
                          <a:ea typeface="Malgun Gothic" panose="020B0503020000020004" pitchFamily="34" charset="-127"/>
                        </a:rPr>
                        <a:t>Coding Projection</a:t>
                      </a:r>
                      <a:r>
                        <a:rPr lang="en-CA" sz="1100">
                          <a:effectLst/>
                          <a:latin typeface="Times New Roman" panose="02020603050405020304" pitchFamily="18" charset="0"/>
                          <a:ea typeface="Malgun Gothic" panose="020B0503020000020004" pitchFamily="34" charset="-127"/>
                        </a:rPr>
                        <a: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2060332018"/>
                  </a:ext>
                </a:extLst>
              </a:tr>
              <a:tr h="219075">
                <a:tc vMerge="1">
                  <a:txBody>
                    <a:bodyPr/>
                    <a:lstStyle/>
                    <a:p>
                      <a:endParaRPr lang="ru-RU"/>
                    </a:p>
                  </a:txBody>
                  <a:tcPr/>
                </a:tc>
                <a:tc gridSpan="3">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a:solidFill>
                            <a:srgbClr val="0070C0"/>
                          </a:solidFill>
                          <a:effectLst/>
                          <a:latin typeface="Malgun Gothic" panose="020B0503020000020004" pitchFamily="34" charset="-127"/>
                          <a:ea typeface="Malgun Gothic" panose="020B0503020000020004" pitchFamily="34" charset="-127"/>
                          <a:cs typeface="Gulim"/>
                        </a:rPr>
                        <a:t>S-PSNR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a:txBody>
                    <a:bodyPr/>
                    <a:lstStyle/>
                    <a:p>
                      <a:endParaRPr lang="ru-RU" sz="1000">
                        <a:effectLst/>
                        <a:latin typeface="Times New Roman" panose="02020603050405020304" pitchFamily="18" charset="0"/>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fontAlgn="auto" hangingPunct="1">
                        <a:spcBef>
                          <a:spcPts val="680"/>
                        </a:spcBef>
                        <a:spcAft>
                          <a:spcPts val="0"/>
                        </a:spcAft>
                        <a:tabLst>
                          <a:tab pos="228600" algn="l"/>
                          <a:tab pos="457200" algn="l"/>
                          <a:tab pos="685800" algn="l"/>
                          <a:tab pos="914400" algn="l"/>
                          <a:tab pos="449580" algn="l"/>
                        </a:tabLst>
                      </a:pPr>
                      <a:r>
                        <a:rPr lang="en-US" sz="1200">
                          <a:solidFill>
                            <a:srgbClr val="0070C0"/>
                          </a:solidFill>
                          <a:effectLst/>
                          <a:latin typeface="Malgun Gothic" panose="020B0503020000020004" pitchFamily="34" charset="-127"/>
                          <a:ea typeface="Malgun Gothic" panose="020B0503020000020004" pitchFamily="34" charset="-127"/>
                          <a:cs typeface="Gulim"/>
                        </a:rPr>
                        <a:t>WS-PSNR</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endParaRPr lang="ru-RU" sz="1000">
                        <a:effectLst/>
                        <a:latin typeface="Times New Roman" panose="02020603050405020304" pitchFamily="18" charset="0"/>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gridSpan="2">
                  <a:txBody>
                    <a:bodyPr/>
                    <a:lstStyle/>
                    <a:p>
                      <a:pPr fontAlgn="auto" hangingPunct="1">
                        <a:spcBef>
                          <a:spcPts val="680"/>
                        </a:spcBef>
                        <a:spcAft>
                          <a:spcPts val="0"/>
                        </a:spcAft>
                        <a:tabLst>
                          <a:tab pos="228600" algn="l"/>
                          <a:tab pos="457200" algn="l"/>
                          <a:tab pos="685800" algn="l"/>
                          <a:tab pos="914400" algn="l"/>
                          <a:tab pos="449580" algn="l"/>
                        </a:tabLst>
                      </a:pPr>
                      <a:r>
                        <a:rPr lang="en-US" sz="1200" dirty="0">
                          <a:solidFill>
                            <a:srgbClr val="0070C0"/>
                          </a:solidFill>
                          <a:effectLst/>
                          <a:latin typeface="Malgun Gothic" panose="020B0503020000020004" pitchFamily="34" charset="-127"/>
                          <a:ea typeface="Malgun Gothic" panose="020B0503020000020004" pitchFamily="34" charset="-127"/>
                          <a:cs typeface="Gulim"/>
                        </a:rPr>
                        <a:t>CPP-PSNR</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xmlns="" val="2391818575"/>
                  </a:ext>
                </a:extLst>
              </a:tr>
              <a:tr h="219075">
                <a:tc vMerge="1">
                  <a:txBody>
                    <a:bodyPr/>
                    <a:lstStyle/>
                    <a:p>
                      <a:endParaRPr lang="ru-RU"/>
                    </a:p>
                  </a:txBody>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dirty="0">
                          <a:solidFill>
                            <a:srgbClr val="000000"/>
                          </a:solidFill>
                          <a:effectLst/>
                          <a:latin typeface="Malgun Gothic" panose="020B0503020000020004" pitchFamily="34" charset="-127"/>
                          <a:ea typeface="Malgun Gothic" panose="020B0503020000020004" pitchFamily="34" charset="-127"/>
                          <a:cs typeface="Gulim"/>
                        </a:rPr>
                        <a:t>Y</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a:solidFill>
                            <a:srgbClr val="000000"/>
                          </a:solidFill>
                          <a:effectLst/>
                          <a:latin typeface="Malgun Gothic" panose="020B0503020000020004" pitchFamily="34" charset="-127"/>
                          <a:ea typeface="Malgun Gothic" panose="020B0503020000020004" pitchFamily="34" charset="-127"/>
                          <a:cs typeface="Gulim"/>
                        </a:rPr>
                        <a:t>Cb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a:solidFill>
                            <a:srgbClr val="000000"/>
                          </a:solidFill>
                          <a:effectLst/>
                          <a:latin typeface="Malgun Gothic" panose="020B0503020000020004" pitchFamily="34" charset="-127"/>
                          <a:ea typeface="Malgun Gothic" panose="020B0503020000020004" pitchFamily="34" charset="-127"/>
                          <a:cs typeface="Gulim"/>
                        </a:rPr>
                        <a:t>Cr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a:solidFill>
                            <a:srgbClr val="000000"/>
                          </a:solidFill>
                          <a:effectLst/>
                          <a:latin typeface="Malgun Gothic" panose="020B0503020000020004" pitchFamily="34" charset="-127"/>
                          <a:ea typeface="Malgun Gothic" panose="020B0503020000020004" pitchFamily="34" charset="-127"/>
                          <a:cs typeface="Gulim"/>
                        </a:rPr>
                        <a:t>Y</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a:solidFill>
                            <a:srgbClr val="000000"/>
                          </a:solidFill>
                          <a:effectLst/>
                          <a:latin typeface="Malgun Gothic" panose="020B0503020000020004" pitchFamily="34" charset="-127"/>
                          <a:ea typeface="Malgun Gothic" panose="020B0503020000020004" pitchFamily="34" charset="-127"/>
                          <a:cs typeface="Gulim"/>
                        </a:rPr>
                        <a:t>Cb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a:solidFill>
                            <a:srgbClr val="000000"/>
                          </a:solidFill>
                          <a:effectLst/>
                          <a:latin typeface="Malgun Gothic" panose="020B0503020000020004" pitchFamily="34" charset="-127"/>
                          <a:ea typeface="Malgun Gothic" panose="020B0503020000020004" pitchFamily="34" charset="-127"/>
                          <a:cs typeface="Gulim"/>
                        </a:rPr>
                        <a:t>Cr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a:solidFill>
                            <a:srgbClr val="000000"/>
                          </a:solidFill>
                          <a:effectLst/>
                          <a:latin typeface="Malgun Gothic" panose="020B0503020000020004" pitchFamily="34" charset="-127"/>
                          <a:ea typeface="Malgun Gothic" panose="020B0503020000020004" pitchFamily="34" charset="-127"/>
                          <a:cs typeface="Gulim"/>
                        </a:rPr>
                        <a:t>Y</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a:solidFill>
                            <a:srgbClr val="000000"/>
                          </a:solidFill>
                          <a:effectLst/>
                          <a:latin typeface="Malgun Gothic" panose="020B0503020000020004" pitchFamily="34" charset="-127"/>
                          <a:ea typeface="Malgun Gothic" panose="020B0503020000020004" pitchFamily="34" charset="-127"/>
                          <a:cs typeface="Gulim"/>
                        </a:rPr>
                        <a:t>Cb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1200">
                          <a:solidFill>
                            <a:srgbClr val="000000"/>
                          </a:solidFill>
                          <a:effectLst/>
                          <a:latin typeface="Malgun Gothic" panose="020B0503020000020004" pitchFamily="34" charset="-127"/>
                          <a:ea typeface="Malgun Gothic" panose="020B0503020000020004" pitchFamily="34" charset="-127"/>
                          <a:cs typeface="Gulim"/>
                        </a:rPr>
                        <a:t>Cr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975887759"/>
                  </a:ext>
                </a:extLst>
              </a:tr>
              <a:tr h="219075">
                <a:tc>
                  <a:txBody>
                    <a:bodyPr/>
                    <a:lstStyle/>
                    <a:p>
                      <a:pP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ERP100</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F2F2F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48.58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58.49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58.79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47.45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56.98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57.24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49.30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59.62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solidFill>
                      <a:srgbClr val="F2F2F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59.94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xmlns="" val="2844144887"/>
                  </a:ext>
                </a:extLst>
              </a:tr>
              <a:tr h="219075">
                <a:tc>
                  <a:txBody>
                    <a:bodyPr/>
                    <a:lstStyle/>
                    <a:p>
                      <a:pP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ISP75</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46.70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56.23</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56.39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48.03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57.91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58.12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49.05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59.34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59.48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DAEEF3"/>
                    </a:solidFill>
                  </a:tcPr>
                </a:tc>
                <a:extLst>
                  <a:ext uri="{0D108BD9-81ED-4DB2-BD59-A6C34878D82A}">
                    <a16:rowId xmlns:a16="http://schemas.microsoft.com/office/drawing/2014/main" xmlns="" val="3654539607"/>
                  </a:ext>
                </a:extLst>
              </a:tr>
              <a:tr h="219075">
                <a:tc>
                  <a:txBody>
                    <a:bodyPr/>
                    <a:lstStyle/>
                    <a:p>
                      <a:pP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ISP100</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47.48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57.05</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57.26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48.87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58.75</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59.01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51.10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61.49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DAEEF3"/>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61.72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DAEEF3"/>
                    </a:solidFill>
                  </a:tcPr>
                </a:tc>
                <a:extLst>
                  <a:ext uri="{0D108BD9-81ED-4DB2-BD59-A6C34878D82A}">
                    <a16:rowId xmlns:a16="http://schemas.microsoft.com/office/drawing/2014/main" xmlns="" val="601023109"/>
                  </a:ext>
                </a:extLst>
              </a:tr>
              <a:tr h="219075">
                <a:tc>
                  <a:txBody>
                    <a:bodyPr/>
                    <a:lstStyle/>
                    <a:p>
                      <a:pP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CMP75</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46.40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55.96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56.08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47.74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57.63</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57.80</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48.58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58.96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59.09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xmlns="" val="1041259426"/>
                  </a:ext>
                </a:extLst>
              </a:tr>
              <a:tr h="21907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CMP100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47.16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56.63</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56.82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48.47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58.28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58.51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50.41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60.59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60.86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xmlns="" val="3704533589"/>
                  </a:ext>
                </a:extLst>
              </a:tr>
              <a:tr h="21907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OHP75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46.83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56.29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56.56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48.22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58.01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58.32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49.21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59.46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59.71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FDE9D9"/>
                    </a:solidFill>
                  </a:tcPr>
                </a:tc>
                <a:extLst>
                  <a:ext uri="{0D108BD9-81ED-4DB2-BD59-A6C34878D82A}">
                    <a16:rowId xmlns:a16="http://schemas.microsoft.com/office/drawing/2014/main" xmlns="" val="2364057503"/>
                  </a:ext>
                </a:extLst>
              </a:tr>
              <a:tr h="21907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OHP100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47.54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56.99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57.26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48.95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58.72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59.03</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51.17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61.38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solidFill>
                      <a:srgbClr val="FDE9D9"/>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61.66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FDE9D9"/>
                    </a:solidFill>
                  </a:tcPr>
                </a:tc>
                <a:extLst>
                  <a:ext uri="{0D108BD9-81ED-4DB2-BD59-A6C34878D82A}">
                    <a16:rowId xmlns:a16="http://schemas.microsoft.com/office/drawing/2014/main" xmlns="" val="2654832293"/>
                  </a:ext>
                </a:extLst>
              </a:tr>
              <a:tr h="21907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TSP25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DD9C4"/>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33.60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DD9C4"/>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47.23</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solidFill>
                      <a:srgbClr val="DDD9C4"/>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47.13</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DD9C4"/>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33.82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DD9C4"/>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47.73</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solidFill>
                      <a:srgbClr val="DDD9C4"/>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47.62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DD9C4"/>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Malgun Gothic" panose="020B0503020000020004" pitchFamily="34" charset="-127"/>
                          <a:ea typeface="Malgun Gothic" panose="020B0503020000020004" pitchFamily="34" charset="-127"/>
                          <a:cs typeface="Gulim"/>
                        </a:rPr>
                        <a:t>33.68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DD9C4"/>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Malgun Gothic" panose="020B0503020000020004" pitchFamily="34" charset="-127"/>
                          <a:ea typeface="Malgun Gothic" panose="020B0503020000020004" pitchFamily="34" charset="-127"/>
                          <a:cs typeface="Gulim"/>
                        </a:rPr>
                        <a:t>47.67</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solidFill>
                      <a:srgbClr val="DDD9C4"/>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Malgun Gothic" panose="020B0503020000020004" pitchFamily="34" charset="-127"/>
                          <a:ea typeface="Malgun Gothic" panose="020B0503020000020004" pitchFamily="34" charset="-127"/>
                          <a:cs typeface="Gulim"/>
                        </a:rPr>
                        <a:t>47.59</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DD9C4"/>
                    </a:solidFill>
                  </a:tcPr>
                </a:tc>
                <a:extLst>
                  <a:ext uri="{0D108BD9-81ED-4DB2-BD59-A6C34878D82A}">
                    <a16:rowId xmlns:a16="http://schemas.microsoft.com/office/drawing/2014/main" xmlns="" val="425611590"/>
                  </a:ext>
                </a:extLst>
              </a:tr>
            </a:tbl>
          </a:graphicData>
        </a:graphic>
      </p:graphicFrame>
    </p:spTree>
    <p:extLst>
      <p:ext uri="{BB962C8B-B14F-4D97-AF65-F5344CB8AC3E}">
        <p14:creationId xmlns:p14="http://schemas.microsoft.com/office/powerpoint/2010/main" val="244622588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Conversion quality evaluation (without compression)</a:t>
            </a:r>
            <a:endParaRPr lang="ko-KR" altLang="en-US" sz="2400" dirty="0"/>
          </a:p>
        </p:txBody>
      </p:sp>
      <p:sp>
        <p:nvSpPr>
          <p:cNvPr id="17" name="Rectangle 4"/>
          <p:cNvSpPr>
            <a:spLocks noChangeArrowheads="1"/>
          </p:cNvSpPr>
          <p:nvPr/>
        </p:nvSpPr>
        <p:spPr bwMode="auto">
          <a:xfrm>
            <a:off x="152400" y="868708"/>
            <a:ext cx="8678862" cy="6033063"/>
          </a:xfrm>
          <a:prstGeom prst="rect">
            <a:avLst/>
          </a:prstGeom>
          <a:noFill/>
        </p:spPr>
        <p:txBody>
          <a:bodyPr lIns="92075" tIns="46038" rIns="92075" bIns="46038">
            <a:spAutoFit/>
          </a:bodyPr>
          <a:lstStyle/>
          <a:p>
            <a:pPr algn="l" latinLnBrk="0">
              <a:spcBef>
                <a:spcPts val="0"/>
              </a:spcBef>
              <a:spcAft>
                <a:spcPts val="300"/>
              </a:spcAft>
              <a:buClr>
                <a:srgbClr val="000066"/>
              </a:buClr>
              <a:defRPr/>
            </a:pPr>
            <a:r>
              <a:rPr lang="en-US" altLang="ko-KR" dirty="0">
                <a:latin typeface="+mn-lt"/>
              </a:rPr>
              <a:t>ERP-&gt;CPP-&gt;</a:t>
            </a:r>
            <a:r>
              <a:rPr lang="en-US" altLang="ko-KR" dirty="0" err="1">
                <a:latin typeface="+mn-lt"/>
              </a:rPr>
              <a:t>recERP</a:t>
            </a:r>
            <a:r>
              <a:rPr lang="en-US" altLang="ko-KR" dirty="0">
                <a:latin typeface="+mn-lt"/>
              </a:rPr>
              <a:t> conversion</a:t>
            </a: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r>
              <a:rPr lang="en-US" altLang="ko-KR" dirty="0">
                <a:latin typeface="+mn-lt"/>
              </a:rPr>
              <a:t>ERP-&gt;CPP-&gt;CMP-&gt;</a:t>
            </a:r>
            <a:r>
              <a:rPr lang="en-US" altLang="ko-KR" dirty="0" err="1">
                <a:latin typeface="+mn-lt"/>
              </a:rPr>
              <a:t>recERP</a:t>
            </a:r>
            <a:r>
              <a:rPr lang="en-US" altLang="ko-KR" dirty="0">
                <a:latin typeface="+mn-lt"/>
              </a:rPr>
              <a:t> conversion</a:t>
            </a: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a:p>
            <a:pPr algn="l" latinLnBrk="0">
              <a:spcBef>
                <a:spcPts val="0"/>
              </a:spcBef>
              <a:spcAft>
                <a:spcPts val="300"/>
              </a:spcAft>
              <a:buClr>
                <a:srgbClr val="000066"/>
              </a:buClr>
              <a:defRPr/>
            </a:pPr>
            <a:r>
              <a:rPr lang="en-US" altLang="ko-KR" dirty="0">
                <a:latin typeface="+mn-lt"/>
              </a:rPr>
              <a:t>___</a:t>
            </a:r>
          </a:p>
          <a:p>
            <a:pPr algn="l" latinLnBrk="0">
              <a:spcBef>
                <a:spcPts val="0"/>
              </a:spcBef>
              <a:spcAft>
                <a:spcPts val="300"/>
              </a:spcAft>
              <a:buClr>
                <a:srgbClr val="000066"/>
              </a:buClr>
              <a:defRPr/>
            </a:pPr>
            <a:r>
              <a:rPr lang="en-US" altLang="ko-KR" dirty="0">
                <a:latin typeface="+mn-lt"/>
              </a:rPr>
              <a:t>*Conversion error is lower than typical compression error</a:t>
            </a:r>
          </a:p>
        </p:txBody>
      </p:sp>
      <p:graphicFrame>
        <p:nvGraphicFramePr>
          <p:cNvPr id="9" name="Table 8"/>
          <p:cNvGraphicFramePr>
            <a:graphicFrameLocks noGrp="1"/>
          </p:cNvGraphicFramePr>
          <p:nvPr>
            <p:extLst>
              <p:ext uri="{D42A27DB-BD31-4B8C-83A1-F6EECF244321}">
                <p14:modId xmlns:p14="http://schemas.microsoft.com/office/powerpoint/2010/main" val="3842632566"/>
              </p:ext>
            </p:extLst>
          </p:nvPr>
        </p:nvGraphicFramePr>
        <p:xfrm>
          <a:off x="1716563" y="1334682"/>
          <a:ext cx="5550535" cy="2286000"/>
        </p:xfrm>
        <a:graphic>
          <a:graphicData uri="http://schemas.openxmlformats.org/drawingml/2006/table">
            <a:tbl>
              <a:tblPr firstRow="1" firstCol="1" bandRow="1"/>
              <a:tblGrid>
                <a:gridCol w="1046480">
                  <a:extLst>
                    <a:ext uri="{9D8B030D-6E8A-4147-A177-3AD203B41FA5}">
                      <a16:colId xmlns:a16="http://schemas.microsoft.com/office/drawing/2014/main" xmlns="" val="3894369075"/>
                    </a:ext>
                  </a:extLst>
                </a:gridCol>
                <a:gridCol w="499110">
                  <a:extLst>
                    <a:ext uri="{9D8B030D-6E8A-4147-A177-3AD203B41FA5}">
                      <a16:colId xmlns:a16="http://schemas.microsoft.com/office/drawing/2014/main" xmlns="" val="3767571083"/>
                    </a:ext>
                  </a:extLst>
                </a:gridCol>
                <a:gridCol w="511175">
                  <a:extLst>
                    <a:ext uri="{9D8B030D-6E8A-4147-A177-3AD203B41FA5}">
                      <a16:colId xmlns:a16="http://schemas.microsoft.com/office/drawing/2014/main" xmlns="" val="254261192"/>
                    </a:ext>
                  </a:extLst>
                </a:gridCol>
                <a:gridCol w="499110">
                  <a:extLst>
                    <a:ext uri="{9D8B030D-6E8A-4147-A177-3AD203B41FA5}">
                      <a16:colId xmlns:a16="http://schemas.microsoft.com/office/drawing/2014/main" xmlns="" val="765774996"/>
                    </a:ext>
                  </a:extLst>
                </a:gridCol>
                <a:gridCol w="499110">
                  <a:extLst>
                    <a:ext uri="{9D8B030D-6E8A-4147-A177-3AD203B41FA5}">
                      <a16:colId xmlns:a16="http://schemas.microsoft.com/office/drawing/2014/main" xmlns="" val="2319177964"/>
                    </a:ext>
                  </a:extLst>
                </a:gridCol>
                <a:gridCol w="499110">
                  <a:extLst>
                    <a:ext uri="{9D8B030D-6E8A-4147-A177-3AD203B41FA5}">
                      <a16:colId xmlns:a16="http://schemas.microsoft.com/office/drawing/2014/main" xmlns="" val="3086707694"/>
                    </a:ext>
                  </a:extLst>
                </a:gridCol>
                <a:gridCol w="499110">
                  <a:extLst>
                    <a:ext uri="{9D8B030D-6E8A-4147-A177-3AD203B41FA5}">
                      <a16:colId xmlns:a16="http://schemas.microsoft.com/office/drawing/2014/main" xmlns="" val="2683555070"/>
                    </a:ext>
                  </a:extLst>
                </a:gridCol>
                <a:gridCol w="499110">
                  <a:extLst>
                    <a:ext uri="{9D8B030D-6E8A-4147-A177-3AD203B41FA5}">
                      <a16:colId xmlns:a16="http://schemas.microsoft.com/office/drawing/2014/main" xmlns="" val="2381734130"/>
                    </a:ext>
                  </a:extLst>
                </a:gridCol>
                <a:gridCol w="499110">
                  <a:extLst>
                    <a:ext uri="{9D8B030D-6E8A-4147-A177-3AD203B41FA5}">
                      <a16:colId xmlns:a16="http://schemas.microsoft.com/office/drawing/2014/main" xmlns="" val="2895292365"/>
                    </a:ext>
                  </a:extLst>
                </a:gridCol>
                <a:gridCol w="499110">
                  <a:extLst>
                    <a:ext uri="{9D8B030D-6E8A-4147-A177-3AD203B41FA5}">
                      <a16:colId xmlns:a16="http://schemas.microsoft.com/office/drawing/2014/main" xmlns="" val="2321704869"/>
                    </a:ext>
                  </a:extLst>
                </a:gridCol>
              </a:tblGrid>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 </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gridSpan="3">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S-PSNR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gridSpan="3">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WS-PSNR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gridSpan="3">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CPP-PSNR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1580704762"/>
                  </a:ext>
                </a:extLst>
              </a:tr>
              <a:tr h="89535">
                <a:tc>
                  <a:txBody>
                    <a:bodyPr/>
                    <a:lstStyle/>
                    <a:p>
                      <a:endParaRPr lang="ru-RU" sz="1000">
                        <a:effectLst/>
                        <a:latin typeface="Times New Roman" panose="02020603050405020304" pitchFamily="18" charset="0"/>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Y</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Cb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Cr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Y</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Cb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Y</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Cb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662206969"/>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BearAttackLeft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50.74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51.57</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51.66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49.14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49.77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49.96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51.54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52.56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52.68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354103767"/>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SheriffLeft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49.45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55.81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56.39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47.41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53.51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54.09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50.66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58.73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59.78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1115604927"/>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LRRHLeft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37.11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47.74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49.05</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38.52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46.50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47.80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39.45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47.76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49.07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2493865277"/>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Paramotor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45.51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56.36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59.64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44.35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55.16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58.27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45.38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57.10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60.84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1444418888"/>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Jump</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53.99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59.25</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59.54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52.74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57.87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57.93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54.70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60.42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60.96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599615298"/>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Building</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48.50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64.78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66.27</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46.70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63.22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64.89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49.02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65.35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66.57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1104862280"/>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Boarding</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55.90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66.32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68.07</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54.42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64.77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66.52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56.87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67.22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68.67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1874195648"/>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Bicyclist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41.80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59.09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63.06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40.88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58.14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61.65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41.98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59.27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63.25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351610418"/>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Glacier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48.29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63.12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63.42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47.76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61.90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62.19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48.42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63.93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64.28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4264961457"/>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Shark</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43.72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57.54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49.27</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42.93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56.44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48.25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43.46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57.76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49.08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2938286865"/>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Driving</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55.98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61.27</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60.74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53.87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59.29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58.81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57.54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63.69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63.08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735649648"/>
                  </a:ext>
                </a:extLst>
              </a:tr>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Dancing</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52.04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59.05</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58.41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50.64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57.16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56.55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52.54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61.70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60.97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17067652"/>
                  </a:ext>
                </a:extLst>
              </a:tr>
              <a:tr h="34290">
                <a:tc>
                  <a:txBody>
                    <a:bodyPr/>
                    <a:lstStyle/>
                    <a:p>
                      <a:endParaRPr lang="ru-RU" sz="1000">
                        <a:effectLst/>
                        <a:latin typeface="Times New Roman" panose="02020603050405020304" pitchFamily="18" charset="0"/>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Times New Roman" panose="02020603050405020304" pitchFamily="18" charset="0"/>
                          <a:ea typeface="Malgun Gothic" panose="020B0503020000020004" pitchFamily="34" charset="-127"/>
                        </a:rPr>
                        <a:t>48.58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58.49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58.79</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b="1">
                          <a:solidFill>
                            <a:srgbClr val="000000"/>
                          </a:solidFill>
                          <a:effectLst/>
                          <a:latin typeface="Times New Roman" panose="02020603050405020304" pitchFamily="18" charset="0"/>
                          <a:ea typeface="Malgun Gothic" panose="020B0503020000020004" pitchFamily="34" charset="-127"/>
                        </a:rPr>
                        <a:t>47.45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56.98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57.24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b="1">
                          <a:solidFill>
                            <a:srgbClr val="000000"/>
                          </a:solidFill>
                          <a:effectLst/>
                          <a:latin typeface="Times New Roman" panose="02020603050405020304" pitchFamily="18" charset="0"/>
                          <a:ea typeface="Malgun Gothic" panose="020B0503020000020004" pitchFamily="34" charset="-127"/>
                        </a:rPr>
                        <a:t>49.30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59.62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dirty="0">
                          <a:solidFill>
                            <a:srgbClr val="000000"/>
                          </a:solidFill>
                          <a:effectLst/>
                          <a:latin typeface="Times New Roman" panose="02020603050405020304" pitchFamily="18" charset="0"/>
                          <a:ea typeface="Malgun Gothic" panose="020B0503020000020004" pitchFamily="34" charset="-127"/>
                        </a:rPr>
                        <a:t>59.94</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273531331"/>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871990409"/>
              </p:ext>
            </p:extLst>
          </p:nvPr>
        </p:nvGraphicFramePr>
        <p:xfrm>
          <a:off x="1716562" y="4026786"/>
          <a:ext cx="5550535" cy="2468880"/>
        </p:xfrm>
        <a:graphic>
          <a:graphicData uri="http://schemas.openxmlformats.org/drawingml/2006/table">
            <a:tbl>
              <a:tblPr firstRow="1" firstCol="1" bandRow="1"/>
              <a:tblGrid>
                <a:gridCol w="1046480">
                  <a:extLst>
                    <a:ext uri="{9D8B030D-6E8A-4147-A177-3AD203B41FA5}">
                      <a16:colId xmlns:a16="http://schemas.microsoft.com/office/drawing/2014/main" xmlns="" val="3546242220"/>
                    </a:ext>
                  </a:extLst>
                </a:gridCol>
                <a:gridCol w="499110">
                  <a:extLst>
                    <a:ext uri="{9D8B030D-6E8A-4147-A177-3AD203B41FA5}">
                      <a16:colId xmlns:a16="http://schemas.microsoft.com/office/drawing/2014/main" xmlns="" val="959189050"/>
                    </a:ext>
                  </a:extLst>
                </a:gridCol>
                <a:gridCol w="511175">
                  <a:extLst>
                    <a:ext uri="{9D8B030D-6E8A-4147-A177-3AD203B41FA5}">
                      <a16:colId xmlns:a16="http://schemas.microsoft.com/office/drawing/2014/main" xmlns="" val="4265269686"/>
                    </a:ext>
                  </a:extLst>
                </a:gridCol>
                <a:gridCol w="499110">
                  <a:extLst>
                    <a:ext uri="{9D8B030D-6E8A-4147-A177-3AD203B41FA5}">
                      <a16:colId xmlns:a16="http://schemas.microsoft.com/office/drawing/2014/main" xmlns="" val="2606254584"/>
                    </a:ext>
                  </a:extLst>
                </a:gridCol>
                <a:gridCol w="499110">
                  <a:extLst>
                    <a:ext uri="{9D8B030D-6E8A-4147-A177-3AD203B41FA5}">
                      <a16:colId xmlns:a16="http://schemas.microsoft.com/office/drawing/2014/main" xmlns="" val="2578389046"/>
                    </a:ext>
                  </a:extLst>
                </a:gridCol>
                <a:gridCol w="499110">
                  <a:extLst>
                    <a:ext uri="{9D8B030D-6E8A-4147-A177-3AD203B41FA5}">
                      <a16:colId xmlns:a16="http://schemas.microsoft.com/office/drawing/2014/main" xmlns="" val="3101090048"/>
                    </a:ext>
                  </a:extLst>
                </a:gridCol>
                <a:gridCol w="499110">
                  <a:extLst>
                    <a:ext uri="{9D8B030D-6E8A-4147-A177-3AD203B41FA5}">
                      <a16:colId xmlns:a16="http://schemas.microsoft.com/office/drawing/2014/main" xmlns="" val="4048006346"/>
                    </a:ext>
                  </a:extLst>
                </a:gridCol>
                <a:gridCol w="499110">
                  <a:extLst>
                    <a:ext uri="{9D8B030D-6E8A-4147-A177-3AD203B41FA5}">
                      <a16:colId xmlns:a16="http://schemas.microsoft.com/office/drawing/2014/main" xmlns="" val="945150571"/>
                    </a:ext>
                  </a:extLst>
                </a:gridCol>
                <a:gridCol w="499110">
                  <a:extLst>
                    <a:ext uri="{9D8B030D-6E8A-4147-A177-3AD203B41FA5}">
                      <a16:colId xmlns:a16="http://schemas.microsoft.com/office/drawing/2014/main" xmlns="" val="1975430225"/>
                    </a:ext>
                  </a:extLst>
                </a:gridCol>
                <a:gridCol w="499110">
                  <a:extLst>
                    <a:ext uri="{9D8B030D-6E8A-4147-A177-3AD203B41FA5}">
                      <a16:colId xmlns:a16="http://schemas.microsoft.com/office/drawing/2014/main" xmlns="" val="2620732732"/>
                    </a:ext>
                  </a:extLst>
                </a:gridCol>
              </a:tblGrid>
              <a:tr h="89535">
                <a:tc>
                  <a:txBody>
                    <a:bodyPr/>
                    <a:lstStyle/>
                    <a:p>
                      <a:pP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 </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gridSpan="3">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S-PSNR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gridSpan="3">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WS-PSNR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gridSpan="3">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CPP-PSNR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3530010408"/>
                  </a:ext>
                </a:extLst>
              </a:tr>
              <a:tr h="89535">
                <a:tc>
                  <a:txBody>
                    <a:bodyPr/>
                    <a:lstStyle/>
                    <a:p>
                      <a:endParaRPr lang="ru-RU" sz="1000">
                        <a:effectLst/>
                        <a:latin typeface="Times New Roman" panose="02020603050405020304" pitchFamily="18" charset="0"/>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Y</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Cb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lnSpc>
                          <a:spcPts val="1200"/>
                        </a:lnSpc>
                        <a:spcBef>
                          <a:spcPts val="680"/>
                        </a:spcBef>
                        <a:spcAft>
                          <a:spcPts val="0"/>
                        </a:spcAft>
                        <a:tabLst>
                          <a:tab pos="228600" algn="l"/>
                          <a:tab pos="457200" algn="l"/>
                          <a:tab pos="685800" algn="l"/>
                          <a:tab pos="914400" algn="l"/>
                          <a:tab pos="449580" algn="l"/>
                        </a:tabLst>
                      </a:pPr>
                      <a:r>
                        <a:rPr lang="en-US" sz="1200">
                          <a:solidFill>
                            <a:srgbClr val="000000"/>
                          </a:solidFill>
                          <a:effectLst/>
                          <a:latin typeface="Times New Roman" panose="02020603050405020304" pitchFamily="18" charset="0"/>
                          <a:ea typeface="Malgun Gothic" panose="020B0503020000020004" pitchFamily="34" charset="-127"/>
                        </a:rPr>
                        <a:t>Cr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Y</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Cb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Y</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Cb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Bef>
                          <a:spcPts val="680"/>
                        </a:spcBef>
                        <a:spcAft>
                          <a:spcPts val="0"/>
                        </a:spcAft>
                        <a:tabLst>
                          <a:tab pos="228600" algn="l"/>
                          <a:tab pos="457200" algn="l"/>
                          <a:tab pos="685800" algn="l"/>
                          <a:tab pos="914400" algn="l"/>
                        </a:tabLst>
                      </a:pPr>
                      <a:r>
                        <a:rPr lang="en-US" sz="1100">
                          <a:solidFill>
                            <a:srgbClr val="000000"/>
                          </a:solidFill>
                          <a:effectLst/>
                          <a:latin typeface="Times New Roman" panose="02020603050405020304" pitchFamily="18" charset="0"/>
                          <a:ea typeface="Malgun Gothic" panose="020B0503020000020004" pitchFamily="34" charset="-127"/>
                        </a:rPr>
                        <a:t>Cr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970513692"/>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BearAttackLeft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47.94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48.76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49.04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49,26</a:t>
                      </a:r>
                      <a:endParaRPr lang="ru-RU" sz="1100" dirty="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65,35</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65,73</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50.54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51.76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51.98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4253450518"/>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SheriffLeft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45.44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52.28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52.91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44,19</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59,35</a:t>
                      </a:r>
                      <a:endParaRPr lang="ru-RU" sz="1100" dirty="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51,06</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48.48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57.01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58.03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1213663925"/>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LRRHLeft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38.33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46.66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47.94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61,55</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66,34</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65,40</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39.58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48.73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50.01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4272938991"/>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Paramotor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43.72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54.82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57.44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56,06</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63,54</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62,70</a:t>
                      </a:r>
                      <a:endParaRPr lang="ru-RU" sz="1100" dirty="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45.32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57.24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60.42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3520341557"/>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Jump</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51.32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56.68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56.34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49,73</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51,00</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51,30</a:t>
                      </a:r>
                      <a:endParaRPr lang="ru-RU" sz="1100" dirty="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53.47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59.52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59.57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3107055045"/>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Building</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44.41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60.69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62.46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47,54</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56,14</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57,14</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46.84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63.47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64.77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3393813302"/>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Boarding</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53.13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62.68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64.28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39,19</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48,24</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49,55</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56.16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65.60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66.87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651759253"/>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Bicyclist</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40.61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57.78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59.47</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44,72</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56,73</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59,85</a:t>
                      </a:r>
                      <a:endParaRPr lang="ru-RU" sz="1100" dirty="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42.13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59.77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61.44</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1624741249"/>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Glacier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47.56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61.13</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61.49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52,71</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58,91</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58,84</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48.69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63.61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63.95</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383865281"/>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Shark</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43.32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56.52</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49.11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45,78</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62,64</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64,15</a:t>
                      </a:r>
                      <a:endParaRPr lang="ru-RU" sz="1100" dirty="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44.97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58.89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51.50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3811393334"/>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Driving</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50.99</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57.50</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57.11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55,22</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64,74</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66,00</a:t>
                      </a:r>
                      <a:endParaRPr lang="ru-RU" sz="1100" dirty="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54.06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61.76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61.22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xmlns="" val="2295968666"/>
                  </a:ext>
                </a:extLst>
              </a:tr>
              <a:tr h="89535">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Times New Roman" panose="02020603050405020304" pitchFamily="18" charset="0"/>
                          <a:ea typeface="Malgun Gothic" panose="020B0503020000020004" pitchFamily="34" charset="-127"/>
                        </a:rPr>
                        <a:t>Dancing</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49.98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56.00</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55.38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41,68</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59,36</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auto" hangingPunct="1">
                        <a:lnSpc>
                          <a:spcPts val="1200"/>
                        </a:lnSpc>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60,56</a:t>
                      </a:r>
                      <a:endParaRPr lang="ru-RU" sz="1100" dirty="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52.70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60.12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59.36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180727619"/>
                  </a:ext>
                </a:extLst>
              </a:tr>
              <a:tr h="34290">
                <a:tc>
                  <a:txBody>
                    <a:bodyPr/>
                    <a:lstStyle/>
                    <a:p>
                      <a:endParaRPr lang="ru-RU" sz="1000">
                        <a:effectLst/>
                        <a:latin typeface="Times New Roman" panose="02020603050405020304" pitchFamily="18" charset="0"/>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Times New Roman" panose="02020603050405020304" pitchFamily="18" charset="0"/>
                          <a:ea typeface="Malgun Gothic" panose="020B0503020000020004" pitchFamily="34" charset="-127"/>
                        </a:rPr>
                        <a:t>46.40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55.96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56.08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Times New Roman" panose="02020603050405020304" pitchFamily="18" charset="0"/>
                          <a:ea typeface="Malgun Gothic" panose="020B0503020000020004" pitchFamily="34" charset="-127"/>
                        </a:rPr>
                        <a:t>48,97</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59,36</a:t>
                      </a:r>
                      <a:endParaRPr lang="ru-RU" sz="110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59,36</a:t>
                      </a:r>
                      <a:endParaRPr lang="ru-RU" sz="1100" dirty="0">
                        <a:effectLst/>
                        <a:latin typeface="Times New Roman" panose="02020603050405020304" pitchFamily="18" charset="0"/>
                        <a:ea typeface="Malgun Gothic" panose="020B0503020000020004" pitchFamily="34" charset="-127"/>
                      </a:endParaRPr>
                    </a:p>
                  </a:txBody>
                  <a:tcPr marL="62865" marR="62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b="1">
                          <a:solidFill>
                            <a:srgbClr val="000000"/>
                          </a:solidFill>
                          <a:effectLst/>
                          <a:latin typeface="Times New Roman" panose="02020603050405020304" pitchFamily="18" charset="0"/>
                          <a:ea typeface="Malgun Gothic" panose="020B0503020000020004" pitchFamily="34" charset="-127"/>
                        </a:rPr>
                        <a:t>48.58</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a:solidFill>
                            <a:srgbClr val="000000"/>
                          </a:solidFill>
                          <a:effectLst/>
                          <a:latin typeface="Times New Roman" panose="02020603050405020304" pitchFamily="18" charset="0"/>
                          <a:ea typeface="Malgun Gothic" panose="020B0503020000020004" pitchFamily="34" charset="-127"/>
                        </a:rPr>
                        <a:t>58.96</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1100" dirty="0">
                          <a:solidFill>
                            <a:srgbClr val="000000"/>
                          </a:solidFill>
                          <a:effectLst/>
                          <a:latin typeface="Times New Roman" panose="02020603050405020304" pitchFamily="18" charset="0"/>
                          <a:ea typeface="Malgun Gothic" panose="020B0503020000020004" pitchFamily="34" charset="-127"/>
                        </a:rPr>
                        <a:t>59.09</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898655618"/>
                  </a:ext>
                </a:extLst>
              </a:tr>
            </a:tbl>
          </a:graphicData>
        </a:graphic>
      </p:graphicFrame>
    </p:spTree>
    <p:extLst>
      <p:ext uri="{BB962C8B-B14F-4D97-AF65-F5344CB8AC3E}">
        <p14:creationId xmlns:p14="http://schemas.microsoft.com/office/powerpoint/2010/main" val="288825038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Conversion quality evaluation (with compression)</a:t>
            </a:r>
            <a:endParaRPr lang="ko-KR" altLang="en-US" sz="2400" dirty="0"/>
          </a:p>
        </p:txBody>
      </p:sp>
      <p:sp>
        <p:nvSpPr>
          <p:cNvPr id="17" name="Rectangle 4"/>
          <p:cNvSpPr>
            <a:spLocks noChangeArrowheads="1"/>
          </p:cNvSpPr>
          <p:nvPr/>
        </p:nvSpPr>
        <p:spPr bwMode="auto">
          <a:xfrm>
            <a:off x="152400" y="868708"/>
            <a:ext cx="8678862" cy="4948150"/>
          </a:xfrm>
          <a:prstGeom prst="rect">
            <a:avLst/>
          </a:prstGeom>
          <a:noFill/>
        </p:spPr>
        <p:txBody>
          <a:bodyPr lIns="92075" tIns="46038" rIns="92075" bIns="46038">
            <a:spAutoFit/>
          </a:bodyPr>
          <a:lstStyle/>
          <a:p>
            <a:pPr algn="l" latinLnBrk="0">
              <a:spcBef>
                <a:spcPts val="0"/>
              </a:spcBef>
              <a:spcAft>
                <a:spcPts val="300"/>
              </a:spcAft>
              <a:buClr>
                <a:srgbClr val="000066"/>
              </a:buClr>
              <a:defRPr/>
            </a:pPr>
            <a:r>
              <a:rPr lang="en-US" altLang="ko-KR" sz="1800" dirty="0"/>
              <a:t>Following constrains had been considered for conversion</a:t>
            </a:r>
          </a:p>
          <a:p>
            <a:pPr marL="285750" indent="-285750" algn="l" latinLnBrk="0">
              <a:spcBef>
                <a:spcPts val="0"/>
              </a:spcBef>
              <a:spcAft>
                <a:spcPts val="300"/>
              </a:spcAft>
              <a:buClr>
                <a:srgbClr val="000066"/>
              </a:buClr>
              <a:buFontTx/>
              <a:buChar char="-"/>
              <a:defRPr/>
            </a:pPr>
            <a:r>
              <a:rPr lang="en-US" altLang="ko-KR" sz="1800" dirty="0"/>
              <a:t>Compression results have been obtained using HM16.11 </a:t>
            </a:r>
            <a:r>
              <a:rPr lang="en-US" altLang="ko-KR" sz="1800" dirty="0" err="1"/>
              <a:t>sw</a:t>
            </a:r>
            <a:r>
              <a:rPr lang="en-US" altLang="ko-KR" sz="1800" dirty="0"/>
              <a:t> and following test conditions equivalent (GOP size =16 in random access tests).</a:t>
            </a:r>
          </a:p>
          <a:p>
            <a:pPr marL="285750" indent="-285750" algn="l" latinLnBrk="0">
              <a:spcBef>
                <a:spcPts val="0"/>
              </a:spcBef>
              <a:spcAft>
                <a:spcPts val="300"/>
              </a:spcAft>
              <a:buClr>
                <a:srgbClr val="000066"/>
              </a:buClr>
              <a:buFontTx/>
              <a:buChar char="-"/>
              <a:defRPr/>
            </a:pPr>
            <a:r>
              <a:rPr lang="en-US" altLang="ko-KR" sz="1800" dirty="0"/>
              <a:t>CPP-PSNR measured between reconstructed coded projection and common test projection</a:t>
            </a:r>
          </a:p>
          <a:p>
            <a:pPr marL="285750" indent="-285750" algn="l" latinLnBrk="0">
              <a:spcBef>
                <a:spcPts val="0"/>
              </a:spcBef>
              <a:spcAft>
                <a:spcPts val="300"/>
              </a:spcAft>
              <a:buClr>
                <a:srgbClr val="000066"/>
              </a:buClr>
              <a:buFontTx/>
              <a:buChar char="-"/>
              <a:defRPr/>
            </a:pPr>
            <a:r>
              <a:rPr lang="en-CA" sz="1800" dirty="0"/>
              <a:t>All coding projection candidates are compared against ERP</a:t>
            </a:r>
            <a:endParaRPr lang="en-US" altLang="ko-KR" sz="1800" dirty="0"/>
          </a:p>
          <a:p>
            <a:pPr marL="285750" indent="-285750" algn="l" latinLnBrk="0">
              <a:spcBef>
                <a:spcPts val="0"/>
              </a:spcBef>
              <a:spcAft>
                <a:spcPts val="300"/>
              </a:spcAft>
              <a:buClr>
                <a:srgbClr val="000066"/>
              </a:buClr>
              <a:buFontTx/>
              <a:buChar char="-"/>
              <a:defRPr/>
            </a:pPr>
            <a:r>
              <a:rPr lang="en-US" altLang="ko-KR" sz="1800" dirty="0"/>
              <a:t>WS-PSNR calculation considers that reconstructed coding projection was converted to ERP (ERP vs </a:t>
            </a:r>
            <a:r>
              <a:rPr lang="en-US" altLang="ko-KR" sz="1800" dirty="0" err="1"/>
              <a:t>recERP</a:t>
            </a:r>
            <a:r>
              <a:rPr lang="en-US" altLang="ko-KR" sz="1800" dirty="0"/>
              <a:t>) </a:t>
            </a:r>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endParaRPr lang="en-US" altLang="ko-KR" sz="1800" dirty="0">
              <a:solidFill>
                <a:srgbClr val="FF0000"/>
              </a:solidFill>
            </a:endParaRPr>
          </a:p>
          <a:p>
            <a:pPr algn="l" latinLnBrk="0">
              <a:spcBef>
                <a:spcPts val="0"/>
              </a:spcBef>
              <a:spcAft>
                <a:spcPts val="300"/>
              </a:spcAft>
              <a:buClr>
                <a:srgbClr val="000066"/>
              </a:buClr>
              <a:defRPr/>
            </a:pPr>
            <a:r>
              <a:rPr lang="en-US" altLang="ko-KR" sz="1800" dirty="0">
                <a:solidFill>
                  <a:srgbClr val="FF0000"/>
                </a:solidFill>
              </a:rPr>
              <a:t>Compression efficiency for a given content shows results with a high deviation and in general is consistent across various projections (results are content dependent)</a:t>
            </a:r>
          </a:p>
        </p:txBody>
      </p:sp>
      <p:graphicFrame>
        <p:nvGraphicFramePr>
          <p:cNvPr id="3" name="Table 2"/>
          <p:cNvGraphicFramePr>
            <a:graphicFrameLocks noGrp="1"/>
          </p:cNvGraphicFramePr>
          <p:nvPr>
            <p:extLst>
              <p:ext uri="{D42A27DB-BD31-4B8C-83A1-F6EECF244321}">
                <p14:modId xmlns:p14="http://schemas.microsoft.com/office/powerpoint/2010/main" val="3207305870"/>
              </p:ext>
            </p:extLst>
          </p:nvPr>
        </p:nvGraphicFramePr>
        <p:xfrm>
          <a:off x="2053748" y="3467085"/>
          <a:ext cx="4876165" cy="1333500"/>
        </p:xfrm>
        <a:graphic>
          <a:graphicData uri="http://schemas.openxmlformats.org/drawingml/2006/table">
            <a:tbl>
              <a:tblPr firstRow="1" firstCol="1" bandRow="1"/>
              <a:tblGrid>
                <a:gridCol w="673100">
                  <a:extLst>
                    <a:ext uri="{9D8B030D-6E8A-4147-A177-3AD203B41FA5}">
                      <a16:colId xmlns:a16="http://schemas.microsoft.com/office/drawing/2014/main" xmlns="" val="232610631"/>
                    </a:ext>
                  </a:extLst>
                </a:gridCol>
                <a:gridCol w="850900">
                  <a:extLst>
                    <a:ext uri="{9D8B030D-6E8A-4147-A177-3AD203B41FA5}">
                      <a16:colId xmlns:a16="http://schemas.microsoft.com/office/drawing/2014/main" xmlns="" val="485751207"/>
                    </a:ext>
                  </a:extLst>
                </a:gridCol>
                <a:gridCol w="645795">
                  <a:extLst>
                    <a:ext uri="{9D8B030D-6E8A-4147-A177-3AD203B41FA5}">
                      <a16:colId xmlns:a16="http://schemas.microsoft.com/office/drawing/2014/main" xmlns="" val="4163613503"/>
                    </a:ext>
                  </a:extLst>
                </a:gridCol>
                <a:gridCol w="547370">
                  <a:extLst>
                    <a:ext uri="{9D8B030D-6E8A-4147-A177-3AD203B41FA5}">
                      <a16:colId xmlns:a16="http://schemas.microsoft.com/office/drawing/2014/main" xmlns="" val="1549326774"/>
                    </a:ext>
                  </a:extLst>
                </a:gridCol>
                <a:gridCol w="482600">
                  <a:extLst>
                    <a:ext uri="{9D8B030D-6E8A-4147-A177-3AD203B41FA5}">
                      <a16:colId xmlns:a16="http://schemas.microsoft.com/office/drawing/2014/main" xmlns="" val="2836186642"/>
                    </a:ext>
                  </a:extLst>
                </a:gridCol>
                <a:gridCol w="584200">
                  <a:extLst>
                    <a:ext uri="{9D8B030D-6E8A-4147-A177-3AD203B41FA5}">
                      <a16:colId xmlns:a16="http://schemas.microsoft.com/office/drawing/2014/main" xmlns="" val="2865831155"/>
                    </a:ext>
                  </a:extLst>
                </a:gridCol>
                <a:gridCol w="571500">
                  <a:extLst>
                    <a:ext uri="{9D8B030D-6E8A-4147-A177-3AD203B41FA5}">
                      <a16:colId xmlns:a16="http://schemas.microsoft.com/office/drawing/2014/main" xmlns="" val="597899478"/>
                    </a:ext>
                  </a:extLst>
                </a:gridCol>
                <a:gridCol w="520700">
                  <a:extLst>
                    <a:ext uri="{9D8B030D-6E8A-4147-A177-3AD203B41FA5}">
                      <a16:colId xmlns:a16="http://schemas.microsoft.com/office/drawing/2014/main" xmlns="" val="2228796589"/>
                    </a:ext>
                  </a:extLst>
                </a:gridCol>
              </a:tblGrid>
              <a:tr h="228600">
                <a:tc>
                  <a:txBody>
                    <a:bodyPr/>
                    <a:lstStyle/>
                    <a:p>
                      <a:endParaRPr lang="ru-RU" sz="1000" dirty="0">
                        <a:effectLst/>
                        <a:latin typeface="Times New Roman" panose="02020603050405020304" pitchFamily="18" charset="0"/>
                      </a:endParaRPr>
                    </a:p>
                  </a:txBody>
                  <a:tcPr marL="62865" marR="62865" marT="0" marB="0" anchor="b">
                    <a:lnL>
                      <a:noFill/>
                    </a:lnL>
                    <a:lnR>
                      <a:noFill/>
                    </a:lnR>
                    <a:lnT>
                      <a:noFill/>
                    </a:lnT>
                    <a:lnB>
                      <a:noFill/>
                    </a:lnB>
                  </a:tcPr>
                </a:tc>
                <a:tc>
                  <a:txBody>
                    <a:bodyPr/>
                    <a:lstStyle/>
                    <a:p>
                      <a:endParaRPr lang="ru-RU" sz="1000">
                        <a:effectLst/>
                        <a:latin typeface="Times New Roman" panose="02020603050405020304" pitchFamily="18" charset="0"/>
                      </a:endParaRPr>
                    </a:p>
                  </a:txBody>
                  <a:tcPr marL="62865" marR="62865"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WS-</a:t>
                      </a:r>
                      <a:r>
                        <a:rPr lang="en-US" sz="900" dirty="0" err="1">
                          <a:solidFill>
                            <a:srgbClr val="808080"/>
                          </a:solidFill>
                          <a:effectLst/>
                          <a:latin typeface="Arial" panose="020B0604020202020204" pitchFamily="34" charset="0"/>
                          <a:ea typeface="Malgun Gothic" panose="020B0503020000020004" pitchFamily="34" charset="-127"/>
                        </a:rPr>
                        <a:t>psnr</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gridSpan="3">
                  <a:txBody>
                    <a:bodyPr/>
                    <a:lstStyle/>
                    <a:p>
                      <a:pPr algn="ct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CPP -psnr</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2772260220"/>
                  </a:ext>
                </a:extLst>
              </a:tr>
              <a:tr h="161925">
                <a:tc>
                  <a:txBody>
                    <a:bodyPr/>
                    <a:lstStyle/>
                    <a:p>
                      <a:endParaRPr lang="ru-RU" sz="1000">
                        <a:effectLst/>
                        <a:latin typeface="Times New Roman" panose="02020603050405020304" pitchFamily="18" charset="0"/>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ru-RU" sz="1000" dirty="0">
                        <a:effectLst/>
                        <a:latin typeface="Times New Roman" panose="02020603050405020304" pitchFamily="18" charset="0"/>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Y </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U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U</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Y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U </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U</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606079435"/>
                  </a:ext>
                </a:extLst>
              </a:tr>
              <a:tr h="152400">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ISP</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B7DEE8"/>
                    </a:solidFill>
                  </a:tcPr>
                </a:tc>
                <a:tc>
                  <a:txBody>
                    <a:bodyPr/>
                    <a:lstStyle/>
                    <a:p>
                      <a:pP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75</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0.0%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0.5%</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-0.9%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-0.3%</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1.4%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7DEE8"/>
                    </a:solidFill>
                  </a:tcPr>
                </a:tc>
                <a:extLst>
                  <a:ext uri="{0D108BD9-81ED-4DB2-BD59-A6C34878D82A}">
                    <a16:rowId xmlns:a16="http://schemas.microsoft.com/office/drawing/2014/main" xmlns="" val="207050904"/>
                  </a:ext>
                </a:extLst>
              </a:tr>
              <a:tr h="161925">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ISP</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B7DEE8"/>
                    </a:solidFill>
                  </a:tcPr>
                </a:tc>
                <a:tc>
                  <a:txBody>
                    <a:bodyPr/>
                    <a:lstStyle/>
                    <a:p>
                      <a:pP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100</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0.5%</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-0.8%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-1.4%</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-0.7%</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solidFill>
                      <a:srgbClr val="B7DEE8"/>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7DEE8"/>
                    </a:solidFill>
                  </a:tcPr>
                </a:tc>
                <a:extLst>
                  <a:ext uri="{0D108BD9-81ED-4DB2-BD59-A6C34878D82A}">
                    <a16:rowId xmlns:a16="http://schemas.microsoft.com/office/drawing/2014/main" xmlns="" val="1181547288"/>
                  </a:ext>
                </a:extLst>
              </a:tr>
              <a:tr h="152400">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CMP</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8DB4E2"/>
                    </a:solidFill>
                  </a:tcPr>
                </a:tc>
                <a:tc>
                  <a:txBody>
                    <a:bodyPr/>
                    <a:lstStyle/>
                    <a:p>
                      <a:pP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75</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3.8%</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0.9%</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0.1%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-0.2%</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-0.1%</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-0.6%</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8DB4E2"/>
                    </a:solidFill>
                  </a:tcPr>
                </a:tc>
                <a:extLst>
                  <a:ext uri="{0D108BD9-81ED-4DB2-BD59-A6C34878D82A}">
                    <a16:rowId xmlns:a16="http://schemas.microsoft.com/office/drawing/2014/main" xmlns="" val="969794400"/>
                  </a:ext>
                </a:extLst>
              </a:tr>
              <a:tr h="161925">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CMP</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8DB4E2"/>
                    </a:solidFill>
                  </a:tcPr>
                </a:tc>
                <a:tc>
                  <a:txBody>
                    <a:bodyPr/>
                    <a:lstStyle/>
                    <a:p>
                      <a:pP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100</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3.4%</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-0.5%</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-0.4%</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1.1%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0.5%</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solidFill>
                      <a:srgbClr val="8DB4E2"/>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0.5%</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8DB4E2"/>
                    </a:solidFill>
                  </a:tcPr>
                </a:tc>
                <a:extLst>
                  <a:ext uri="{0D108BD9-81ED-4DB2-BD59-A6C34878D82A}">
                    <a16:rowId xmlns:a16="http://schemas.microsoft.com/office/drawing/2014/main" xmlns="" val="3908743268"/>
                  </a:ext>
                </a:extLst>
              </a:tr>
              <a:tr h="152400">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OHP</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E4DFEC"/>
                    </a:solidFill>
                  </a:tcPr>
                </a:tc>
                <a:tc>
                  <a:txBody>
                    <a:bodyPr/>
                    <a:lstStyle/>
                    <a:p>
                      <a:pP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75</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12.0%</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16.4%</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13.0%</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10.3%</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16.3%</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w="12700" cap="flat" cmpd="sng" algn="ctr">
                      <a:solidFill>
                        <a:srgbClr val="000000"/>
                      </a:solidFill>
                      <a:prstDash val="solid"/>
                      <a:round/>
                      <a:headEnd type="none" w="med" len="med"/>
                      <a:tailEnd type="none" w="med" len="med"/>
                    </a:lnT>
                    <a:lnB>
                      <a:noFill/>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11.8%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E4DFEC"/>
                    </a:solidFill>
                  </a:tcPr>
                </a:tc>
                <a:extLst>
                  <a:ext uri="{0D108BD9-81ED-4DB2-BD59-A6C34878D82A}">
                    <a16:rowId xmlns:a16="http://schemas.microsoft.com/office/drawing/2014/main" xmlns="" val="1469859343"/>
                  </a:ext>
                </a:extLst>
              </a:tr>
              <a:tr h="161925">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000000"/>
                          </a:solidFill>
                          <a:effectLst/>
                          <a:latin typeface="Arial" panose="020B0604020202020204" pitchFamily="34" charset="0"/>
                          <a:ea typeface="Malgun Gothic" panose="020B0503020000020004" pitchFamily="34" charset="-127"/>
                        </a:rPr>
                        <a:t>OHP</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E4DFEC"/>
                    </a:solidFill>
                  </a:tcPr>
                </a:tc>
                <a:tc>
                  <a:txBody>
                    <a:bodyPr/>
                    <a:lstStyle/>
                    <a:p>
                      <a:pP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100</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12.1%</a:t>
                      </a:r>
                      <a:endParaRPr lang="ru-RU" sz="110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a:solidFill>
                            <a:srgbClr val="808080"/>
                          </a:solidFill>
                          <a:effectLst/>
                          <a:latin typeface="Arial" panose="020B0604020202020204" pitchFamily="34" charset="0"/>
                          <a:ea typeface="Malgun Gothic" panose="020B0503020000020004" pitchFamily="34" charset="-127"/>
                        </a:rPr>
                        <a:t>15.8%</a:t>
                      </a:r>
                      <a:endParaRPr lang="ru-RU" sz="110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808080"/>
                          </a:solidFill>
                          <a:effectLst/>
                          <a:latin typeface="Arial" panose="020B0604020202020204" pitchFamily="34" charset="0"/>
                          <a:ea typeface="Malgun Gothic" panose="020B0503020000020004" pitchFamily="34" charset="-127"/>
                        </a:rPr>
                        <a:t>12.3%</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10.9%</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16.9%</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a:noFill/>
                    </a:lnR>
                    <a:lnT>
                      <a:noFill/>
                    </a:lnT>
                    <a:lnB w="12700" cap="flat" cmpd="sng" algn="ctr">
                      <a:solidFill>
                        <a:srgbClr val="000000"/>
                      </a:solidFill>
                      <a:prstDash val="solid"/>
                      <a:round/>
                      <a:headEnd type="none" w="med" len="med"/>
                      <a:tailEnd type="none" w="med" len="med"/>
                    </a:lnB>
                    <a:solidFill>
                      <a:srgbClr val="E4DFEC"/>
                    </a:solidFill>
                  </a:tcPr>
                </a:tc>
                <a:tc>
                  <a:txBody>
                    <a:bodyPr/>
                    <a:lstStyle/>
                    <a:p>
                      <a:pPr algn="r" fontAlgn="auto" hangingPunct="1">
                        <a:spcBef>
                          <a:spcPts val="680"/>
                        </a:spcBef>
                        <a:spcAft>
                          <a:spcPts val="0"/>
                        </a:spcAft>
                        <a:tabLst>
                          <a:tab pos="228600" algn="l"/>
                          <a:tab pos="457200" algn="l"/>
                          <a:tab pos="685800" algn="l"/>
                          <a:tab pos="914400" algn="l"/>
                          <a:tab pos="449580" algn="l"/>
                        </a:tabLst>
                      </a:pPr>
                      <a:r>
                        <a:rPr lang="en-US" sz="900" dirty="0">
                          <a:solidFill>
                            <a:srgbClr val="000000"/>
                          </a:solidFill>
                          <a:effectLst/>
                          <a:latin typeface="Arial" panose="020B0604020202020204" pitchFamily="34" charset="0"/>
                          <a:ea typeface="Malgun Gothic" panose="020B0503020000020004" pitchFamily="34" charset="-127"/>
                        </a:rPr>
                        <a:t>12.3%</a:t>
                      </a:r>
                      <a:endParaRPr lang="ru-RU" sz="1100" dirty="0">
                        <a:effectLst/>
                        <a:latin typeface="Times New Roman" panose="02020603050405020304" pitchFamily="18" charset="0"/>
                        <a:ea typeface="Malgun Gothic" panose="020B0503020000020004" pitchFamily="34" charset="-127"/>
                      </a:endParaRPr>
                    </a:p>
                  </a:txBody>
                  <a:tcPr marL="62865" marR="6286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xmlns="" val="4191869933"/>
                  </a:ext>
                </a:extLst>
              </a:tr>
            </a:tbl>
          </a:graphicData>
        </a:graphic>
      </p:graphicFrame>
    </p:spTree>
    <p:extLst>
      <p:ext uri="{BB962C8B-B14F-4D97-AF65-F5344CB8AC3E}">
        <p14:creationId xmlns:p14="http://schemas.microsoft.com/office/powerpoint/2010/main" val="317905718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Conclusions</a:t>
            </a:r>
            <a:endParaRPr lang="ko-KR" altLang="en-US" sz="2400" dirty="0"/>
          </a:p>
        </p:txBody>
      </p:sp>
      <p:sp>
        <p:nvSpPr>
          <p:cNvPr id="17" name="Rectangle 4"/>
          <p:cNvSpPr>
            <a:spLocks noChangeArrowheads="1"/>
          </p:cNvSpPr>
          <p:nvPr/>
        </p:nvSpPr>
        <p:spPr bwMode="auto">
          <a:xfrm>
            <a:off x="152400" y="868708"/>
            <a:ext cx="8678862" cy="4301820"/>
          </a:xfrm>
          <a:prstGeom prst="rect">
            <a:avLst/>
          </a:prstGeom>
          <a:noFill/>
        </p:spPr>
        <p:txBody>
          <a:bodyPr lIns="92075" tIns="46038" rIns="92075" bIns="46038">
            <a:spAutoFit/>
          </a:bodyPr>
          <a:lstStyle/>
          <a:p>
            <a:pPr marL="285750" indent="-285750" algn="l" latinLnBrk="0">
              <a:spcBef>
                <a:spcPts val="0"/>
              </a:spcBef>
              <a:spcAft>
                <a:spcPts val="300"/>
              </a:spcAft>
              <a:buClr>
                <a:srgbClr val="000066"/>
              </a:buClr>
              <a:buFont typeface="Arial" panose="020B0604020202020204" pitchFamily="34" charset="0"/>
              <a:buChar char="•"/>
              <a:defRPr/>
            </a:pPr>
            <a:r>
              <a:rPr lang="en-US" altLang="ko-KR" dirty="0">
                <a:latin typeface="+mn-lt"/>
              </a:rPr>
              <a:t>Donated software offers conversion compatibility for 6 different formats, both homebrew and adopted from a proponents</a:t>
            </a:r>
          </a:p>
          <a:p>
            <a:pPr marL="285750" indent="-285750" algn="l" latinLnBrk="0">
              <a:spcBef>
                <a:spcPts val="0"/>
              </a:spcBef>
              <a:spcAft>
                <a:spcPts val="300"/>
              </a:spcAft>
              <a:buClr>
                <a:srgbClr val="000066"/>
              </a:buClr>
              <a:buFont typeface="Arial" panose="020B0604020202020204" pitchFamily="34" charset="0"/>
              <a:buChar char="•"/>
              <a:defRPr/>
            </a:pPr>
            <a:r>
              <a:rPr lang="en-US" altLang="ko-KR" dirty="0">
                <a:latin typeface="+mn-lt"/>
              </a:rPr>
              <a:t>3 different 360-degree video specific quality metrics had been integrated into the software to provide quality estimation tools both within same projection and across different projections</a:t>
            </a:r>
          </a:p>
          <a:p>
            <a:pPr marL="285750" indent="-285750" algn="l" latinLnBrk="0">
              <a:spcBef>
                <a:spcPts val="0"/>
              </a:spcBef>
              <a:spcAft>
                <a:spcPts val="300"/>
              </a:spcAft>
              <a:buClr>
                <a:srgbClr val="000066"/>
              </a:buClr>
              <a:buFont typeface="Arial" panose="020B0604020202020204" pitchFamily="34" charset="0"/>
              <a:buChar char="•"/>
              <a:defRPr/>
            </a:pPr>
            <a:r>
              <a:rPr lang="en-US" altLang="ko-KR" dirty="0">
                <a:latin typeface="+mn-lt"/>
              </a:rPr>
              <a:t>We suggest using generalized common (</a:t>
            </a:r>
            <a:r>
              <a:rPr lang="en-US" altLang="ko-KR" dirty="0" err="1">
                <a:latin typeface="+mn-lt"/>
              </a:rPr>
              <a:t>Craster</a:t>
            </a:r>
            <a:r>
              <a:rPr lang="en-US" altLang="ko-KR" dirty="0">
                <a:latin typeface="+mn-lt"/>
              </a:rPr>
              <a:t> Parabolic) projection, corresponding to a spherical space as a reference to provide equal comparison conditions for every test candidate.</a:t>
            </a:r>
          </a:p>
          <a:p>
            <a:pPr marL="285750" indent="-285750" algn="l" latinLnBrk="0">
              <a:spcBef>
                <a:spcPts val="0"/>
              </a:spcBef>
              <a:spcAft>
                <a:spcPts val="300"/>
              </a:spcAft>
              <a:buClr>
                <a:srgbClr val="000066"/>
              </a:buClr>
              <a:buFont typeface="Arial" panose="020B0604020202020204" pitchFamily="34" charset="0"/>
              <a:buChar char="•"/>
              <a:defRPr/>
            </a:pPr>
            <a:r>
              <a:rPr lang="en-US" altLang="ko-KR" dirty="0">
                <a:latin typeface="+mn-lt"/>
              </a:rPr>
              <a:t>Visual test demo has been promoted and the experts are welcomed to attend and express their opinion.</a:t>
            </a:r>
          </a:p>
          <a:p>
            <a:pPr marL="285750" indent="-285750" algn="l" latinLnBrk="0">
              <a:spcBef>
                <a:spcPts val="0"/>
              </a:spcBef>
              <a:spcAft>
                <a:spcPts val="300"/>
              </a:spcAft>
              <a:buClr>
                <a:srgbClr val="000066"/>
              </a:buClr>
              <a:buFont typeface="Arial" panose="020B0604020202020204" pitchFamily="34" charset="0"/>
              <a:buChar char="•"/>
              <a:defRPr/>
            </a:pPr>
            <a:r>
              <a:rPr lang="en-US" altLang="ko-KR" dirty="0">
                <a:latin typeface="+mn-lt"/>
              </a:rPr>
              <a:t>The proposed contribution provides both subjective and objective quality evaluation.</a:t>
            </a:r>
          </a:p>
          <a:p>
            <a:pPr marL="285750" indent="-285750" algn="l" latinLnBrk="0">
              <a:spcBef>
                <a:spcPts val="0"/>
              </a:spcBef>
              <a:spcAft>
                <a:spcPts val="300"/>
              </a:spcAft>
              <a:buClr>
                <a:srgbClr val="000066"/>
              </a:buClr>
              <a:buFont typeface="Arial" panose="020B0604020202020204" pitchFamily="34" charset="0"/>
              <a:buChar char="•"/>
              <a:defRPr/>
            </a:pPr>
            <a:r>
              <a:rPr lang="en-US" altLang="ko-KR" dirty="0">
                <a:latin typeface="+mn-lt"/>
              </a:rPr>
              <a:t>Test content is provided in only one format, with a projection specific distortions leading to unequal conditions in quality evaluation.</a:t>
            </a:r>
          </a:p>
          <a:p>
            <a:pPr marL="285750" indent="-285750" algn="l" latinLnBrk="0">
              <a:spcBef>
                <a:spcPts val="0"/>
              </a:spcBef>
              <a:spcAft>
                <a:spcPts val="300"/>
              </a:spcAft>
              <a:buClr>
                <a:srgbClr val="000066"/>
              </a:buClr>
              <a:buFont typeface="Arial" panose="020B0604020202020204" pitchFamily="34" charset="0"/>
              <a:buChar char="•"/>
              <a:defRPr/>
            </a:pPr>
            <a:r>
              <a:rPr lang="en-US" altLang="ko-KR" dirty="0">
                <a:latin typeface="+mn-lt"/>
              </a:rPr>
              <a:t>Conversion results are content dependent. A strong correlation on the input content quality has been observed. Test sequences pruning is suggested.</a:t>
            </a:r>
          </a:p>
          <a:p>
            <a:pPr marL="285750" indent="-285750" algn="l" latinLnBrk="0">
              <a:spcBef>
                <a:spcPts val="0"/>
              </a:spcBef>
              <a:spcAft>
                <a:spcPts val="300"/>
              </a:spcAft>
              <a:buClr>
                <a:srgbClr val="000066"/>
              </a:buClr>
              <a:buFont typeface="Arial" panose="020B0604020202020204" pitchFamily="34" charset="0"/>
              <a:buChar char="•"/>
              <a:defRPr/>
            </a:pPr>
            <a:endParaRPr lang="en-US" altLang="ko-KR" dirty="0">
              <a:latin typeface="+mn-lt"/>
            </a:endParaRPr>
          </a:p>
        </p:txBody>
      </p:sp>
    </p:spTree>
    <p:extLst>
      <p:ext uri="{BB962C8B-B14F-4D97-AF65-F5344CB8AC3E}">
        <p14:creationId xmlns:p14="http://schemas.microsoft.com/office/powerpoint/2010/main" val="11744550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sz="2400" dirty="0">
                <a:solidFill>
                  <a:schemeClr val="bg1"/>
                </a:solidFill>
                <a:effectLst>
                  <a:glow rad="139700">
                    <a:schemeClr val="tx1">
                      <a:alpha val="40000"/>
                    </a:schemeClr>
                  </a:glow>
                </a:effectLst>
                <a:ea typeface="맑은 고딕" pitchFamily="50" charset="-127"/>
              </a:rPr>
              <a:t>Suggested testing procedure for 360-degree video</a:t>
            </a:r>
            <a:endParaRPr lang="ko-KR" altLang="en-US" sz="2400" dirty="0"/>
          </a:p>
        </p:txBody>
      </p:sp>
      <p:sp>
        <p:nvSpPr>
          <p:cNvPr id="17" name="Rectangle 4"/>
          <p:cNvSpPr>
            <a:spLocks noChangeArrowheads="1"/>
          </p:cNvSpPr>
          <p:nvPr/>
        </p:nvSpPr>
        <p:spPr bwMode="auto">
          <a:xfrm>
            <a:off x="152400" y="868708"/>
            <a:ext cx="8678862" cy="2262800"/>
          </a:xfrm>
          <a:prstGeom prst="rect">
            <a:avLst/>
          </a:prstGeom>
          <a:noFill/>
        </p:spPr>
        <p:txBody>
          <a:bodyPr lIns="92075" tIns="46038" rIns="92075" bIns="46038">
            <a:spAutoFit/>
          </a:bodyPr>
          <a:lstStyle/>
          <a:p>
            <a:pPr latinLnBrk="0">
              <a:spcBef>
                <a:spcPts val="0"/>
              </a:spcBef>
              <a:spcAft>
                <a:spcPts val="300"/>
              </a:spcAft>
              <a:buClr>
                <a:srgbClr val="000066"/>
              </a:buClr>
              <a:defRPr/>
            </a:pPr>
            <a:r>
              <a:rPr lang="en-US" altLang="ko-KR" sz="1800" b="1" dirty="0">
                <a:solidFill>
                  <a:srgbClr val="0000CC"/>
                </a:solidFill>
                <a:latin typeface="+mn-lt"/>
              </a:rPr>
              <a:t>AGENDA</a:t>
            </a: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360-degree video history and current problems</a:t>
            </a: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Video conversion process, common projection format</a:t>
            </a: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Suggested video quality evaluation pipeline</a:t>
            </a: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Conversion results discussion</a:t>
            </a: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Compression results discussion</a:t>
            </a: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Conclusions</a:t>
            </a:r>
          </a:p>
        </p:txBody>
      </p:sp>
      <p:pic>
        <p:nvPicPr>
          <p:cNvPr id="7171" name="Picture 3" descr="c:\users\vlad.zak\desktop\captu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090" y="3374742"/>
            <a:ext cx="2743170" cy="2868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079864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45282" y="3761282"/>
            <a:ext cx="7343677" cy="2123658"/>
          </a:xfrm>
          <a:prstGeom prst="rect">
            <a:avLst/>
          </a:prstGeom>
          <a:noFill/>
        </p:spPr>
        <p:txBody>
          <a:bodyPr wrap="none" rtlCol="0">
            <a:spAutoFit/>
          </a:bodyPr>
          <a:lstStyle/>
          <a:p>
            <a:r>
              <a:rPr lang="en-US" altLang="ko-KR" sz="6600" b="1" dirty="0"/>
              <a:t>Annex 1</a:t>
            </a:r>
          </a:p>
          <a:p>
            <a:r>
              <a:rPr lang="en-US" altLang="ko-KR" sz="6600" b="1" dirty="0"/>
              <a:t>Full scale content</a:t>
            </a:r>
            <a:endParaRPr lang="ko-KR" altLang="en-US" sz="6600" b="1" dirty="0"/>
          </a:p>
        </p:txBody>
      </p:sp>
    </p:spTree>
    <p:extLst>
      <p:ext uri="{BB962C8B-B14F-4D97-AF65-F5344CB8AC3E}">
        <p14:creationId xmlns:p14="http://schemas.microsoft.com/office/powerpoint/2010/main" val="4271633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ERP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4674"/>
            <a:ext cx="9144000" cy="4568651"/>
          </a:xfrm>
          <a:prstGeom prst="rect">
            <a:avLst/>
          </a:prstGeom>
        </p:spPr>
      </p:pic>
    </p:spTree>
    <p:extLst>
      <p:ext uri="{BB962C8B-B14F-4D97-AF65-F5344CB8AC3E}">
        <p14:creationId xmlns:p14="http://schemas.microsoft.com/office/powerpoint/2010/main" val="275369874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CPP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4674"/>
            <a:ext cx="9144000" cy="4568651"/>
          </a:xfrm>
          <a:prstGeom prst="rect">
            <a:avLst/>
          </a:prstGeom>
        </p:spPr>
      </p:pic>
    </p:spTree>
    <p:extLst>
      <p:ext uri="{BB962C8B-B14F-4D97-AF65-F5344CB8AC3E}">
        <p14:creationId xmlns:p14="http://schemas.microsoft.com/office/powerpoint/2010/main" val="420705299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CMP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308" y="777269"/>
            <a:ext cx="7884734" cy="5913551"/>
          </a:xfrm>
          <a:prstGeom prst="rect">
            <a:avLst/>
          </a:prstGeom>
        </p:spPr>
      </p:pic>
    </p:spTree>
    <p:extLst>
      <p:ext uri="{BB962C8B-B14F-4D97-AF65-F5344CB8AC3E}">
        <p14:creationId xmlns:p14="http://schemas.microsoft.com/office/powerpoint/2010/main" val="160101348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OHP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50276"/>
            <a:ext cx="9144000" cy="3957448"/>
          </a:xfrm>
          <a:prstGeom prst="rect">
            <a:avLst/>
          </a:prstGeom>
        </p:spPr>
      </p:pic>
    </p:spTree>
    <p:extLst>
      <p:ext uri="{BB962C8B-B14F-4D97-AF65-F5344CB8AC3E}">
        <p14:creationId xmlns:p14="http://schemas.microsoft.com/office/powerpoint/2010/main" val="193001315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ISP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67691"/>
            <a:ext cx="9144000" cy="4322618"/>
          </a:xfrm>
          <a:prstGeom prst="rect">
            <a:avLst/>
          </a:prstGeom>
        </p:spPr>
      </p:pic>
    </p:spTree>
    <p:extLst>
      <p:ext uri="{BB962C8B-B14F-4D97-AF65-F5344CB8AC3E}">
        <p14:creationId xmlns:p14="http://schemas.microsoft.com/office/powerpoint/2010/main" val="218506622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RCMP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806" y="915275"/>
            <a:ext cx="8412438" cy="5608292"/>
          </a:xfrm>
          <a:prstGeom prst="rect">
            <a:avLst/>
          </a:prstGeom>
        </p:spPr>
      </p:pic>
    </p:spTree>
    <p:extLst>
      <p:ext uri="{BB962C8B-B14F-4D97-AF65-F5344CB8AC3E}">
        <p14:creationId xmlns:p14="http://schemas.microsoft.com/office/powerpoint/2010/main" val="28853575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ROHP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39638"/>
            <a:ext cx="9144000" cy="1978724"/>
          </a:xfrm>
          <a:prstGeom prst="rect">
            <a:avLst/>
          </a:prstGeom>
        </p:spPr>
      </p:pic>
    </p:spTree>
    <p:extLst>
      <p:ext uri="{BB962C8B-B14F-4D97-AF65-F5344CB8AC3E}">
        <p14:creationId xmlns:p14="http://schemas.microsoft.com/office/powerpoint/2010/main" val="232695563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RISP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903" y="868708"/>
            <a:ext cx="3989256" cy="5618202"/>
          </a:xfrm>
          <a:prstGeom prst="rect">
            <a:avLst/>
          </a:prstGeom>
        </p:spPr>
      </p:pic>
    </p:spTree>
    <p:extLst>
      <p:ext uri="{BB962C8B-B14F-4D97-AF65-F5344CB8AC3E}">
        <p14:creationId xmlns:p14="http://schemas.microsoft.com/office/powerpoint/2010/main" val="318045837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TSP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84" y="1691658"/>
            <a:ext cx="8046682" cy="4023341"/>
          </a:xfrm>
          <a:prstGeom prst="rect">
            <a:avLst/>
          </a:prstGeom>
        </p:spPr>
      </p:pic>
    </p:spTree>
    <p:extLst>
      <p:ext uri="{BB962C8B-B14F-4D97-AF65-F5344CB8AC3E}">
        <p14:creationId xmlns:p14="http://schemas.microsoft.com/office/powerpoint/2010/main" val="151525187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sz="2400" dirty="0">
                <a:solidFill>
                  <a:schemeClr val="bg1"/>
                </a:solidFill>
                <a:effectLst>
                  <a:glow rad="139700">
                    <a:schemeClr val="tx1">
                      <a:alpha val="40000"/>
                    </a:schemeClr>
                  </a:glow>
                </a:effectLst>
                <a:ea typeface="맑은 고딕" pitchFamily="50" charset="-127"/>
              </a:rPr>
              <a:t>Suggested testing procedure for 360-degree video</a:t>
            </a:r>
            <a:endParaRPr lang="ko-KR" altLang="en-US" sz="2400" dirty="0"/>
          </a:p>
        </p:txBody>
      </p:sp>
      <p:sp>
        <p:nvSpPr>
          <p:cNvPr id="17" name="Rectangle 4"/>
          <p:cNvSpPr>
            <a:spLocks noChangeArrowheads="1"/>
          </p:cNvSpPr>
          <p:nvPr/>
        </p:nvSpPr>
        <p:spPr bwMode="auto">
          <a:xfrm>
            <a:off x="152400" y="868708"/>
            <a:ext cx="8678862" cy="4401847"/>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Inter meeting activity for 360tools discussion</a:t>
            </a:r>
          </a:p>
          <a:p>
            <a:pPr marL="742950" lvl="1" indent="-285750" algn="l" latinLnBrk="0">
              <a:spcBef>
                <a:spcPts val="0"/>
              </a:spcBef>
              <a:spcAft>
                <a:spcPts val="300"/>
              </a:spcAft>
              <a:buClr>
                <a:srgbClr val="000066"/>
              </a:buClr>
              <a:buFontTx/>
              <a:buChar char="-"/>
              <a:defRPr/>
            </a:pPr>
            <a:r>
              <a:rPr lang="en-US" altLang="ko-KR" dirty="0"/>
              <a:t>50+ emails</a:t>
            </a:r>
          </a:p>
          <a:p>
            <a:pPr marL="742950" lvl="1" indent="-285750" algn="l" latinLnBrk="0">
              <a:spcBef>
                <a:spcPts val="0"/>
              </a:spcBef>
              <a:spcAft>
                <a:spcPts val="300"/>
              </a:spcAft>
              <a:buClr>
                <a:srgbClr val="000066"/>
              </a:buClr>
              <a:buFontTx/>
              <a:buChar char="-"/>
              <a:defRPr/>
            </a:pPr>
            <a:r>
              <a:rPr lang="en-US" altLang="ko-KR" dirty="0"/>
              <a:t>40 experts from the different companies on the mailing list</a:t>
            </a:r>
          </a:p>
          <a:p>
            <a:pPr marL="742950" lvl="1" indent="-285750" algn="l" latinLnBrk="0">
              <a:spcBef>
                <a:spcPts val="0"/>
              </a:spcBef>
              <a:spcAft>
                <a:spcPts val="300"/>
              </a:spcAft>
              <a:buClr>
                <a:srgbClr val="000066"/>
              </a:buClr>
              <a:buFontTx/>
              <a:buChar char="-"/>
              <a:defRPr/>
            </a:pPr>
            <a:r>
              <a:rPr lang="en-US" altLang="ko-KR" dirty="0"/>
              <a:t>Test sequences and testing procedure discussion</a:t>
            </a:r>
          </a:p>
          <a:p>
            <a:pPr marL="742950" lvl="1" indent="-285750" algn="l" latinLnBrk="0">
              <a:spcBef>
                <a:spcPts val="0"/>
              </a:spcBef>
              <a:spcAft>
                <a:spcPts val="300"/>
              </a:spcAft>
              <a:buClr>
                <a:srgbClr val="000066"/>
              </a:buClr>
              <a:buFontTx/>
              <a:buChar char="-"/>
              <a:defRPr/>
            </a:pPr>
            <a:r>
              <a:rPr lang="en-US" altLang="ko-KR" dirty="0"/>
              <a:t>Release announced on June 24</a:t>
            </a:r>
            <a:r>
              <a:rPr lang="en-US" altLang="ko-KR" baseline="30000" dirty="0"/>
              <a:t>th</a:t>
            </a:r>
            <a:r>
              <a:rPr lang="en-US" altLang="ko-KR" dirty="0"/>
              <a:t>, first public release Aug 3rd</a:t>
            </a:r>
          </a:p>
          <a:p>
            <a:pPr marL="742950" lvl="1" indent="-285750" algn="l" latinLnBrk="0">
              <a:spcBef>
                <a:spcPts val="0"/>
              </a:spcBef>
              <a:spcAft>
                <a:spcPts val="300"/>
              </a:spcAft>
              <a:buClr>
                <a:srgbClr val="000066"/>
              </a:buClr>
              <a:buFontTx/>
              <a:buChar char="-"/>
              <a:defRPr/>
            </a:pPr>
            <a:r>
              <a:rPr lang="en-US" altLang="ko-KR" dirty="0"/>
              <a:t>Open source policies, BSD-3 license for donated software</a:t>
            </a: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r>
              <a:rPr lang="en-US" altLang="ko-KR" sz="1800" b="1" dirty="0">
                <a:solidFill>
                  <a:srgbClr val="0000CC"/>
                </a:solidFill>
              </a:rPr>
              <a:t>Content donated by GoPro, Nokia, ETRI</a:t>
            </a:r>
          </a:p>
          <a:p>
            <a:pPr marL="742950" lvl="1" indent="-285750" algn="l" latinLnBrk="0">
              <a:spcBef>
                <a:spcPts val="0"/>
              </a:spcBef>
              <a:spcAft>
                <a:spcPts val="300"/>
              </a:spcAft>
              <a:buClr>
                <a:srgbClr val="000066"/>
              </a:buClr>
              <a:buFontTx/>
              <a:buChar char="-"/>
              <a:defRPr/>
            </a:pPr>
            <a:r>
              <a:rPr lang="en-US" altLang="ko-KR" dirty="0">
                <a:solidFill>
                  <a:prstClr val="black"/>
                </a:solidFill>
              </a:rPr>
              <a:t>12 Test sequences in total with resolution of ~4K (3840x1920; 4096x2048; 4320x2160) in </a:t>
            </a:r>
            <a:r>
              <a:rPr lang="en-US" altLang="ko-KR" dirty="0" err="1">
                <a:solidFill>
                  <a:prstClr val="black"/>
                </a:solidFill>
              </a:rPr>
              <a:t>equirectangular</a:t>
            </a:r>
            <a:r>
              <a:rPr lang="en-US" altLang="ko-KR" dirty="0">
                <a:solidFill>
                  <a:prstClr val="black"/>
                </a:solidFill>
              </a:rPr>
              <a:t> projection format [</a:t>
            </a:r>
            <a:r>
              <a:rPr lang="en-US" dirty="0">
                <a:hlinkClick r:id="rId3"/>
              </a:rPr>
              <a:t>JVET-C0021</a:t>
            </a:r>
            <a:r>
              <a:rPr lang="en-US" dirty="0"/>
              <a:t>], [</a:t>
            </a:r>
            <a:r>
              <a:rPr lang="en-US" dirty="0">
                <a:hlinkClick r:id="rId4"/>
              </a:rPr>
              <a:t>JVET-C0064</a:t>
            </a:r>
            <a:r>
              <a:rPr lang="en-US" dirty="0"/>
              <a:t>], </a:t>
            </a:r>
            <a:endParaRPr lang="en-US" altLang="ko-KR" sz="1800" b="1" dirty="0">
              <a:solidFill>
                <a:srgbClr val="0000CC"/>
              </a:solidFill>
            </a:endParaRP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Projections</a:t>
            </a:r>
          </a:p>
          <a:p>
            <a:pPr marL="742950" lvl="1" indent="-285750" algn="l" latinLnBrk="0">
              <a:spcBef>
                <a:spcPts val="0"/>
              </a:spcBef>
              <a:spcAft>
                <a:spcPts val="300"/>
              </a:spcAft>
              <a:buClr>
                <a:srgbClr val="000066"/>
              </a:buClr>
              <a:buFontTx/>
              <a:buChar char="-"/>
              <a:defRPr/>
            </a:pPr>
            <a:r>
              <a:rPr lang="en-US" altLang="ko-KR" dirty="0">
                <a:solidFill>
                  <a:prstClr val="black"/>
                </a:solidFill>
              </a:rPr>
              <a:t>2 Specific projections adopted from proponents: TSP [</a:t>
            </a:r>
            <a:r>
              <a:rPr lang="en-US" dirty="0">
                <a:hlinkClick r:id="rId5"/>
              </a:rPr>
              <a:t>JVET-D0071</a:t>
            </a:r>
            <a:r>
              <a:rPr lang="en-US" dirty="0"/>
              <a:t>]</a:t>
            </a:r>
            <a:r>
              <a:rPr lang="en-US" altLang="ko-KR" dirty="0">
                <a:solidFill>
                  <a:prstClr val="black"/>
                </a:solidFill>
              </a:rPr>
              <a:t>;  SSP [</a:t>
            </a:r>
            <a:r>
              <a:rPr lang="en-US" dirty="0">
                <a:hlinkClick r:id="rId6"/>
              </a:rPr>
              <a:t>JVET-D0030</a:t>
            </a:r>
            <a:r>
              <a:rPr lang="en-US" altLang="ko-KR" dirty="0">
                <a:solidFill>
                  <a:prstClr val="black"/>
                </a:solidFill>
              </a:rPr>
              <a:t>]</a:t>
            </a: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Quality metrics</a:t>
            </a:r>
          </a:p>
          <a:p>
            <a:pPr marL="742950" lvl="1" indent="-285750" algn="l" latinLnBrk="0">
              <a:spcBef>
                <a:spcPts val="0"/>
              </a:spcBef>
              <a:spcAft>
                <a:spcPts val="300"/>
              </a:spcAft>
              <a:buClr>
                <a:srgbClr val="000066"/>
              </a:buClr>
              <a:buFontTx/>
              <a:buChar char="-"/>
              <a:defRPr/>
            </a:pPr>
            <a:r>
              <a:rPr lang="en-US" altLang="ko-KR" dirty="0"/>
              <a:t>Quality metrics discussed and accepted form proponents</a:t>
            </a:r>
          </a:p>
          <a:p>
            <a:pPr marL="285750" indent="-285750" algn="l" latinLnBrk="0">
              <a:spcBef>
                <a:spcPts val="0"/>
              </a:spcBef>
              <a:spcAft>
                <a:spcPts val="300"/>
              </a:spcAft>
              <a:buClr>
                <a:srgbClr val="000066"/>
              </a:buClr>
              <a:buFontTx/>
              <a:buChar char="-"/>
              <a:defRPr/>
            </a:pPr>
            <a:endParaRPr lang="en-US" altLang="ko-KR" sz="1800" b="1" dirty="0">
              <a:solidFill>
                <a:srgbClr val="0000CC"/>
              </a:solidFill>
              <a:latin typeface="+mn-lt"/>
            </a:endParaRPr>
          </a:p>
        </p:txBody>
      </p:sp>
    </p:spTree>
    <p:extLst>
      <p:ext uri="{BB962C8B-B14F-4D97-AF65-F5344CB8AC3E}">
        <p14:creationId xmlns:p14="http://schemas.microsoft.com/office/powerpoint/2010/main" val="235533185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SSP</a:t>
            </a:r>
            <a:endParaRPr lang="ko-KR" altLang="en-US" sz="2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3931" y="868708"/>
            <a:ext cx="7589487" cy="5692115"/>
          </a:xfrm>
          <a:prstGeom prst="rect">
            <a:avLst/>
          </a:prstGeom>
        </p:spPr>
      </p:pic>
    </p:spTree>
    <p:extLst>
      <p:ext uri="{BB962C8B-B14F-4D97-AF65-F5344CB8AC3E}">
        <p14:creationId xmlns:p14="http://schemas.microsoft.com/office/powerpoint/2010/main" val="315644989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74662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4813" y="2027020"/>
            <a:ext cx="8704626" cy="3139321"/>
          </a:xfrm>
          <a:prstGeom prst="rect">
            <a:avLst/>
          </a:prstGeom>
          <a:noFill/>
        </p:spPr>
        <p:txBody>
          <a:bodyPr wrap="none" rtlCol="0">
            <a:spAutoFit/>
          </a:bodyPr>
          <a:lstStyle/>
          <a:p>
            <a:r>
              <a:rPr lang="en-US" altLang="ko-KR" sz="6600" b="1" dirty="0"/>
              <a:t>Annex 2</a:t>
            </a:r>
          </a:p>
          <a:p>
            <a:r>
              <a:rPr lang="en-US" altLang="ko-KR" sz="6600" b="1" dirty="0"/>
              <a:t>Projection distortion </a:t>
            </a:r>
            <a:br>
              <a:rPr lang="en-US" altLang="ko-KR" sz="6600" b="1" dirty="0"/>
            </a:br>
            <a:r>
              <a:rPr lang="en-US" altLang="ko-KR" sz="6600" b="1" dirty="0"/>
              <a:t>measure</a:t>
            </a:r>
            <a:endParaRPr lang="ko-KR" altLang="en-US" sz="6600" b="1" dirty="0"/>
          </a:p>
        </p:txBody>
      </p:sp>
    </p:spTree>
    <p:extLst>
      <p:ext uri="{BB962C8B-B14F-4D97-AF65-F5344CB8AC3E}">
        <p14:creationId xmlns:p14="http://schemas.microsoft.com/office/powerpoint/2010/main" val="33874672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360tools: 360-degree video exploration software</a:t>
            </a:r>
            <a:endParaRPr lang="ko-KR" altLang="en-US" sz="2400" dirty="0"/>
          </a:p>
        </p:txBody>
      </p:sp>
      <p:sp>
        <p:nvSpPr>
          <p:cNvPr id="17" name="Rectangle 4"/>
          <p:cNvSpPr>
            <a:spLocks noChangeArrowheads="1"/>
          </p:cNvSpPr>
          <p:nvPr/>
        </p:nvSpPr>
        <p:spPr bwMode="auto">
          <a:xfrm>
            <a:off x="152400" y="868708"/>
            <a:ext cx="8678862" cy="6009980"/>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err="1">
                <a:solidFill>
                  <a:srgbClr val="0000CC"/>
                </a:solidFill>
                <a:latin typeface="+mn-lt"/>
              </a:rPr>
              <a:t>Craster</a:t>
            </a:r>
            <a:r>
              <a:rPr lang="en-US" altLang="ko-KR" sz="1800" b="1" dirty="0">
                <a:solidFill>
                  <a:srgbClr val="0000CC"/>
                </a:solidFill>
                <a:latin typeface="+mn-lt"/>
              </a:rPr>
              <a:t> Parabolic Projection (CPP) vs Equal area projection (EAP) anisotropy</a:t>
            </a:r>
          </a:p>
          <a:p>
            <a:pPr marL="285750" indent="-285750" algn="l" latinLnBrk="0">
              <a:spcBef>
                <a:spcPts val="0"/>
              </a:spcBef>
              <a:spcAft>
                <a:spcPts val="300"/>
              </a:spcAft>
              <a:buClr>
                <a:srgbClr val="000066"/>
              </a:buClr>
              <a:buFontTx/>
              <a:buChar char="-"/>
              <a:defRPr/>
            </a:pPr>
            <a:endParaRPr lang="en-US" altLang="ko-KR" sz="1800" b="1" dirty="0">
              <a:solidFill>
                <a:srgbClr val="0000CC"/>
              </a:solidFill>
              <a:latin typeface="+mn-lt"/>
            </a:endParaRPr>
          </a:p>
          <a:p>
            <a:pPr marL="285750" indent="-285750" algn="l" latinLnBrk="0">
              <a:spcBef>
                <a:spcPts val="0"/>
              </a:spcBef>
              <a:spcAft>
                <a:spcPts val="300"/>
              </a:spcAft>
              <a:buClr>
                <a:srgbClr val="000066"/>
              </a:buClr>
              <a:buFontTx/>
              <a:buChar char="-"/>
              <a:defRPr/>
            </a:pPr>
            <a:endParaRPr lang="en-US" altLang="ko-KR" sz="1800" b="1" dirty="0">
              <a:solidFill>
                <a:srgbClr val="0000CC"/>
              </a:solidFill>
              <a:latin typeface="+mn-lt"/>
            </a:endParaRPr>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marL="285750" indent="-285750" algn="l" latinLnBrk="0">
              <a:spcBef>
                <a:spcPts val="0"/>
              </a:spcBef>
              <a:spcAft>
                <a:spcPts val="300"/>
              </a:spcAft>
              <a:buClr>
                <a:srgbClr val="000066"/>
              </a:buClr>
              <a:buFontTx/>
              <a:buChar char="-"/>
              <a:defRPr/>
            </a:pPr>
            <a:endParaRPr lang="en-US" altLang="ko-KR" sz="1800" dirty="0"/>
          </a:p>
          <a:p>
            <a:pPr algn="l" latinLnBrk="0">
              <a:spcBef>
                <a:spcPts val="0"/>
              </a:spcBef>
              <a:spcAft>
                <a:spcPts val="300"/>
              </a:spcAft>
              <a:buClr>
                <a:srgbClr val="000066"/>
              </a:buClr>
              <a:defRPr/>
            </a:pPr>
            <a:r>
              <a:rPr lang="en-US" altLang="ko-KR" sz="1800" dirty="0"/>
              <a:t>___</a:t>
            </a:r>
          </a:p>
          <a:p>
            <a:pPr algn="l" latinLnBrk="0">
              <a:spcBef>
                <a:spcPts val="0"/>
              </a:spcBef>
              <a:spcAft>
                <a:spcPts val="300"/>
              </a:spcAft>
              <a:buClr>
                <a:srgbClr val="000066"/>
              </a:buClr>
              <a:defRPr/>
            </a:pPr>
            <a:r>
              <a:rPr lang="en-US" altLang="ko-KR" sz="1800" dirty="0"/>
              <a:t>*Geometrical distortions discussed as </a:t>
            </a:r>
            <a:r>
              <a:rPr lang="en-US" altLang="ko-KR" sz="1800" dirty="0" err="1"/>
              <a:t>Tissot’s</a:t>
            </a:r>
            <a:r>
              <a:rPr lang="en-US" altLang="ko-KR" sz="1800" dirty="0"/>
              <a:t> </a:t>
            </a:r>
            <a:r>
              <a:rPr lang="en-US" altLang="ko-KR" sz="1800" dirty="0" err="1"/>
              <a:t>indicatrics</a:t>
            </a:r>
            <a:endParaRPr lang="en-US" altLang="ko-KR" sz="18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3433" y="1600220"/>
            <a:ext cx="4796751" cy="2398376"/>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1889" y="4361344"/>
            <a:ext cx="5756159" cy="1828780"/>
          </a:xfrm>
          <a:prstGeom prst="rect">
            <a:avLst/>
          </a:prstGeom>
        </p:spPr>
      </p:pic>
    </p:spTree>
    <p:extLst>
      <p:ext uri="{BB962C8B-B14F-4D97-AF65-F5344CB8AC3E}">
        <p14:creationId xmlns:p14="http://schemas.microsoft.com/office/powerpoint/2010/main" val="355814370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46893" y="2027020"/>
            <a:ext cx="7340471" cy="3139321"/>
          </a:xfrm>
          <a:prstGeom prst="rect">
            <a:avLst/>
          </a:prstGeom>
          <a:noFill/>
        </p:spPr>
        <p:txBody>
          <a:bodyPr wrap="none" rtlCol="0">
            <a:spAutoFit/>
          </a:bodyPr>
          <a:lstStyle/>
          <a:p>
            <a:r>
              <a:rPr lang="en-US" altLang="ko-KR" sz="6600" b="1" dirty="0"/>
              <a:t>Annex </a:t>
            </a:r>
            <a:r>
              <a:rPr lang="en-US" altLang="ko-KR" sz="6600" b="1" dirty="0" smtClean="0"/>
              <a:t>3</a:t>
            </a:r>
            <a:endParaRPr lang="en-US" altLang="ko-KR" sz="6600" b="1" dirty="0"/>
          </a:p>
          <a:p>
            <a:r>
              <a:rPr lang="en-US" altLang="ko-KR" sz="6600" b="1" dirty="0" smtClean="0"/>
              <a:t>Suggestions </a:t>
            </a:r>
          </a:p>
          <a:p>
            <a:r>
              <a:rPr lang="en-US" altLang="ko-KR" sz="6600" b="1" dirty="0" smtClean="0"/>
              <a:t>on </a:t>
            </a:r>
            <a:r>
              <a:rPr lang="en-US" altLang="ko-KR" sz="6600" b="1" smtClean="0"/>
              <a:t>test procedure</a:t>
            </a:r>
            <a:endParaRPr lang="ko-KR" altLang="en-US" sz="6600" b="1" dirty="0"/>
          </a:p>
        </p:txBody>
      </p:sp>
    </p:spTree>
    <p:extLst>
      <p:ext uri="{BB962C8B-B14F-4D97-AF65-F5344CB8AC3E}">
        <p14:creationId xmlns:p14="http://schemas.microsoft.com/office/powerpoint/2010/main" val="2571288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8" y="64108"/>
            <a:ext cx="8229600" cy="505358"/>
          </a:xfrm>
        </p:spPr>
        <p:txBody>
          <a:bodyPr>
            <a:normAutofit fontScale="90000"/>
          </a:bodyPr>
          <a:lstStyle/>
          <a:p>
            <a:r>
              <a:rPr lang="en-US" altLang="ko-KR" dirty="0">
                <a:solidFill>
                  <a:schemeClr val="bg1"/>
                </a:solidFill>
              </a:rPr>
              <a:t>Suggested </a:t>
            </a:r>
            <a:r>
              <a:rPr lang="en-US" altLang="ko-KR" dirty="0" smtClean="0">
                <a:solidFill>
                  <a:schemeClr val="bg1"/>
                </a:solidFill>
              </a:rPr>
              <a:t>test for tools evaluation</a:t>
            </a:r>
            <a:endParaRPr lang="ko-KR" altLang="en-US" dirty="0">
              <a:solidFill>
                <a:schemeClr val="bg1"/>
              </a:solidFill>
            </a:endParaRPr>
          </a:p>
        </p:txBody>
      </p:sp>
      <p:sp>
        <p:nvSpPr>
          <p:cNvPr id="10" name="Rectangle 9"/>
          <p:cNvSpPr/>
          <p:nvPr/>
        </p:nvSpPr>
        <p:spPr>
          <a:xfrm>
            <a:off x="3695790" y="1051586"/>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ERP</a:t>
            </a:r>
            <a:endParaRPr lang="ko-KR" altLang="en-US" sz="1200" dirty="0"/>
          </a:p>
        </p:txBody>
      </p:sp>
      <p:sp>
        <p:nvSpPr>
          <p:cNvPr id="12" name="Rectangle 11"/>
          <p:cNvSpPr/>
          <p:nvPr/>
        </p:nvSpPr>
        <p:spPr>
          <a:xfrm>
            <a:off x="3680391" y="1340049"/>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CMP</a:t>
            </a:r>
            <a:endParaRPr lang="ko-KR" altLang="en-US" sz="1200" dirty="0"/>
          </a:p>
        </p:txBody>
      </p:sp>
      <p:sp>
        <p:nvSpPr>
          <p:cNvPr id="13" name="Rectangle 12"/>
          <p:cNvSpPr/>
          <p:nvPr/>
        </p:nvSpPr>
        <p:spPr>
          <a:xfrm>
            <a:off x="3703607" y="1653923"/>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ISP</a:t>
            </a:r>
            <a:endParaRPr lang="ko-KR" altLang="en-US" sz="1200" dirty="0"/>
          </a:p>
        </p:txBody>
      </p:sp>
      <p:sp>
        <p:nvSpPr>
          <p:cNvPr id="14" name="Rectangle 13"/>
          <p:cNvSpPr/>
          <p:nvPr/>
        </p:nvSpPr>
        <p:spPr>
          <a:xfrm>
            <a:off x="3703607" y="2193983"/>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TSP</a:t>
            </a:r>
            <a:endParaRPr lang="ko-KR" altLang="en-US" sz="1200" dirty="0"/>
          </a:p>
        </p:txBody>
      </p:sp>
      <p:sp>
        <p:nvSpPr>
          <p:cNvPr id="15" name="Rectangle 14"/>
          <p:cNvSpPr/>
          <p:nvPr/>
        </p:nvSpPr>
        <p:spPr>
          <a:xfrm>
            <a:off x="3703607" y="1923953"/>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OHP</a:t>
            </a:r>
            <a:endParaRPr lang="ko-KR" altLang="en-US" sz="1200" dirty="0"/>
          </a:p>
        </p:txBody>
      </p:sp>
      <p:sp>
        <p:nvSpPr>
          <p:cNvPr id="16" name="Rectangle 15"/>
          <p:cNvSpPr/>
          <p:nvPr/>
        </p:nvSpPr>
        <p:spPr>
          <a:xfrm>
            <a:off x="4538258" y="1550336"/>
            <a:ext cx="990729" cy="541009"/>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Enc</a:t>
            </a:r>
            <a:r>
              <a:rPr lang="en-US" altLang="ko-KR" sz="1200" dirty="0"/>
              <a:t>/Dec</a:t>
            </a:r>
          </a:p>
          <a:p>
            <a:pPr algn="ctr"/>
            <a:r>
              <a:rPr lang="en-US" altLang="ko-KR" sz="1200" dirty="0"/>
              <a:t>(for ex. HM)</a:t>
            </a:r>
            <a:endParaRPr lang="ko-KR" altLang="en-US" sz="1200" dirty="0"/>
          </a:p>
        </p:txBody>
      </p:sp>
      <p:sp>
        <p:nvSpPr>
          <p:cNvPr id="17" name="Rectangle 16"/>
          <p:cNvSpPr/>
          <p:nvPr/>
        </p:nvSpPr>
        <p:spPr>
          <a:xfrm>
            <a:off x="5785260" y="1083477"/>
            <a:ext cx="810090" cy="226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recERP</a:t>
            </a:r>
            <a:endParaRPr lang="ko-KR" altLang="en-US" sz="1200" dirty="0"/>
          </a:p>
        </p:txBody>
      </p:sp>
      <p:sp>
        <p:nvSpPr>
          <p:cNvPr id="18" name="Rectangle 17"/>
          <p:cNvSpPr/>
          <p:nvPr/>
        </p:nvSpPr>
        <p:spPr>
          <a:xfrm>
            <a:off x="5785260" y="1353508"/>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recCMP</a:t>
            </a:r>
            <a:endParaRPr lang="ko-KR" altLang="en-US" sz="1200" dirty="0"/>
          </a:p>
        </p:txBody>
      </p:sp>
      <p:sp>
        <p:nvSpPr>
          <p:cNvPr id="19" name="Rectangle 18"/>
          <p:cNvSpPr/>
          <p:nvPr/>
        </p:nvSpPr>
        <p:spPr>
          <a:xfrm>
            <a:off x="5785260" y="1623538"/>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recISP</a:t>
            </a:r>
            <a:endParaRPr lang="ko-KR" altLang="en-US" sz="1200" dirty="0"/>
          </a:p>
        </p:txBody>
      </p:sp>
      <p:sp>
        <p:nvSpPr>
          <p:cNvPr id="20" name="Rectangle 19"/>
          <p:cNvSpPr/>
          <p:nvPr/>
        </p:nvSpPr>
        <p:spPr>
          <a:xfrm>
            <a:off x="5785260" y="2163598"/>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recTSP</a:t>
            </a:r>
            <a:endParaRPr lang="ko-KR" altLang="en-US" sz="1200" dirty="0"/>
          </a:p>
        </p:txBody>
      </p:sp>
      <p:sp>
        <p:nvSpPr>
          <p:cNvPr id="21" name="Rectangle 20"/>
          <p:cNvSpPr/>
          <p:nvPr/>
        </p:nvSpPr>
        <p:spPr>
          <a:xfrm>
            <a:off x="5785260" y="1893568"/>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recOHP</a:t>
            </a:r>
            <a:endParaRPr lang="ko-KR" altLang="en-US" sz="1200" dirty="0"/>
          </a:p>
        </p:txBody>
      </p:sp>
      <p:cxnSp>
        <p:nvCxnSpPr>
          <p:cNvPr id="26" name="Elbow Connector 25"/>
          <p:cNvCxnSpPr>
            <a:stCxn id="115" idx="2"/>
            <a:endCxn id="121" idx="2"/>
          </p:cNvCxnSpPr>
          <p:nvPr/>
        </p:nvCxnSpPr>
        <p:spPr>
          <a:xfrm rot="5400000" flipH="1" flipV="1">
            <a:off x="5061496" y="1531864"/>
            <a:ext cx="25080" cy="2235906"/>
          </a:xfrm>
          <a:prstGeom prst="bentConnector3">
            <a:avLst>
              <a:gd name="adj1" fmla="val -683612"/>
            </a:avLst>
          </a:prstGeom>
          <a:ln w="19050">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3390799" y="1184428"/>
            <a:ext cx="200354" cy="427160"/>
          </a:xfrm>
          <a:prstGeom prst="straightConnector1">
            <a:avLst/>
          </a:prstGeom>
          <a:ln w="15875">
            <a:solidFill>
              <a:srgbClr val="7030A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3453096" y="1444053"/>
            <a:ext cx="127194" cy="157026"/>
          </a:xfrm>
          <a:prstGeom prst="straightConnector1">
            <a:avLst/>
          </a:prstGeom>
          <a:ln w="15875">
            <a:solidFill>
              <a:srgbClr val="7030A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3443172" y="1639971"/>
            <a:ext cx="162018" cy="420740"/>
          </a:xfrm>
          <a:prstGeom prst="straightConnector1">
            <a:avLst/>
          </a:prstGeom>
          <a:ln w="15875">
            <a:solidFill>
              <a:srgbClr val="7030A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3427777" y="1639970"/>
            <a:ext cx="162018" cy="690770"/>
          </a:xfrm>
          <a:prstGeom prst="straightConnector1">
            <a:avLst/>
          </a:prstGeom>
          <a:ln w="15875">
            <a:solidFill>
              <a:srgbClr val="7030A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3400774" y="1600473"/>
            <a:ext cx="162018" cy="960800"/>
          </a:xfrm>
          <a:prstGeom prst="straightConnector1">
            <a:avLst/>
          </a:prstGeom>
          <a:ln w="15875">
            <a:solidFill>
              <a:srgbClr val="7030A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599853" y="3669097"/>
            <a:ext cx="8269780" cy="3046988"/>
          </a:xfrm>
          <a:prstGeom prst="rect">
            <a:avLst/>
          </a:prstGeom>
          <a:noFill/>
        </p:spPr>
        <p:txBody>
          <a:bodyPr wrap="square" rtlCol="0">
            <a:spAutoFit/>
          </a:bodyPr>
          <a:lstStyle/>
          <a:p>
            <a:pPr algn="l"/>
            <a:r>
              <a:rPr lang="en-US" altLang="ko-KR" sz="2800" dirty="0">
                <a:solidFill>
                  <a:srgbClr val="0070C0"/>
                </a:solidFill>
                <a:latin typeface="Adobe Arabic" panose="02040503050201020203" pitchFamily="18" charset="-78"/>
                <a:cs typeface="Adobe Arabic" panose="02040503050201020203" pitchFamily="18" charset="-78"/>
              </a:rPr>
              <a:t>WS(AW)-PSNR </a:t>
            </a:r>
          </a:p>
          <a:p>
            <a:pPr marL="342900" indent="-342900" algn="l">
              <a:buFont typeface="Wingdings" panose="05000000000000000000" pitchFamily="2" charset="2"/>
              <a:buChar char="Ø"/>
            </a:pPr>
            <a:r>
              <a:rPr lang="en-US" altLang="ko-KR" sz="2800" dirty="0">
                <a:solidFill>
                  <a:srgbClr val="0070C0"/>
                </a:solidFill>
                <a:latin typeface="Adobe Arabic" panose="02040503050201020203" pitchFamily="18" charset="-78"/>
                <a:cs typeface="Adobe Arabic" panose="02040503050201020203" pitchFamily="18" charset="-78"/>
              </a:rPr>
              <a:t>allows comparison across within the same projection and resolution</a:t>
            </a:r>
          </a:p>
          <a:p>
            <a:pPr marL="342900" indent="-342900" algn="l">
              <a:buFont typeface="Wingdings" panose="05000000000000000000" pitchFamily="2" charset="2"/>
              <a:buChar char="Ø"/>
            </a:pPr>
            <a:r>
              <a:rPr lang="en-US" altLang="ko-KR" sz="2800" dirty="0">
                <a:solidFill>
                  <a:srgbClr val="0070C0"/>
                </a:solidFill>
                <a:latin typeface="Adobe Arabic" panose="02040503050201020203" pitchFamily="18" charset="-78"/>
                <a:cs typeface="Adobe Arabic" panose="02040503050201020203" pitchFamily="18" charset="-78"/>
              </a:rPr>
              <a:t>does not need interpolation</a:t>
            </a:r>
          </a:p>
          <a:p>
            <a:pPr algn="l"/>
            <a:r>
              <a:rPr lang="en-US" altLang="ko-KR" sz="2800" dirty="0">
                <a:solidFill>
                  <a:srgbClr val="7030A0"/>
                </a:solidFill>
                <a:latin typeface="Adobe Arabic" panose="02040503050201020203" pitchFamily="18" charset="-78"/>
                <a:cs typeface="Adobe Arabic" panose="02040503050201020203" pitchFamily="18" charset="-78"/>
              </a:rPr>
              <a:t>Viewport rendering</a:t>
            </a:r>
          </a:p>
          <a:p>
            <a:pPr marL="342900" indent="-342900" algn="l">
              <a:buFont typeface="Wingdings" panose="05000000000000000000" pitchFamily="2" charset="2"/>
              <a:buChar char="Ø"/>
            </a:pPr>
            <a:r>
              <a:rPr lang="en-US" altLang="ko-KR" sz="2800" dirty="0">
                <a:solidFill>
                  <a:srgbClr val="7030A0"/>
                </a:solidFill>
                <a:latin typeface="Adobe Arabic" panose="02040503050201020203" pitchFamily="18" charset="-78"/>
                <a:cs typeface="Adobe Arabic" panose="02040503050201020203" pitchFamily="18" charset="-78"/>
              </a:rPr>
              <a:t>Implementation on Android platform viewable on HMD is provided (aligned with 360tools SW)</a:t>
            </a:r>
            <a:endParaRPr lang="ko-KR" altLang="en-US" sz="2800" dirty="0">
              <a:solidFill>
                <a:srgbClr val="7030A0"/>
              </a:solidFill>
              <a:latin typeface="Adobe Arabic" panose="02040503050201020203" pitchFamily="18" charset="-78"/>
              <a:cs typeface="Adobe Arabic" panose="02040503050201020203" pitchFamily="18" charset="-78"/>
            </a:endParaRPr>
          </a:p>
          <a:p>
            <a:pPr marL="342900" indent="-342900">
              <a:buFont typeface="Wingdings" panose="05000000000000000000" pitchFamily="2" charset="2"/>
              <a:buChar char="Ø"/>
            </a:pPr>
            <a:endParaRPr lang="ko-KR" altLang="en-US" sz="2400" dirty="0">
              <a:solidFill>
                <a:srgbClr val="0070C0"/>
              </a:solidFill>
              <a:latin typeface="Adobe Arabic" panose="02040503050201020203" pitchFamily="18" charset="-78"/>
              <a:cs typeface="Adobe Arabic" panose="02040503050201020203" pitchFamily="18" charset="-78"/>
            </a:endParaRPr>
          </a:p>
        </p:txBody>
      </p:sp>
      <p:sp>
        <p:nvSpPr>
          <p:cNvPr id="105" name="Right Arrow 104"/>
          <p:cNvSpPr/>
          <p:nvPr/>
        </p:nvSpPr>
        <p:spPr>
          <a:xfrm>
            <a:off x="4334190" y="1570986"/>
            <a:ext cx="158721" cy="5134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07" name="Right Arrow 106"/>
          <p:cNvSpPr/>
          <p:nvPr/>
        </p:nvSpPr>
        <p:spPr>
          <a:xfrm>
            <a:off x="5558757" y="1600474"/>
            <a:ext cx="200124" cy="5134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15" name="Rectangle 114"/>
          <p:cNvSpPr/>
          <p:nvPr/>
        </p:nvSpPr>
        <p:spPr>
          <a:xfrm>
            <a:off x="3686053" y="2447764"/>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SSP</a:t>
            </a:r>
            <a:endParaRPr lang="ko-KR" altLang="en-US" sz="1200" dirty="0"/>
          </a:p>
        </p:txBody>
      </p:sp>
      <p:sp>
        <p:nvSpPr>
          <p:cNvPr id="112" name="TextBox 111"/>
          <p:cNvSpPr txBox="1"/>
          <p:nvPr/>
        </p:nvSpPr>
        <p:spPr>
          <a:xfrm>
            <a:off x="3536539" y="2566137"/>
            <a:ext cx="2712926" cy="276999"/>
          </a:xfrm>
          <a:prstGeom prst="rect">
            <a:avLst/>
          </a:prstGeom>
          <a:noFill/>
        </p:spPr>
        <p:txBody>
          <a:bodyPr wrap="square" rtlCol="0">
            <a:spAutoFit/>
          </a:bodyPr>
          <a:lstStyle/>
          <a:p>
            <a:r>
              <a:rPr lang="en-US" sz="1200" dirty="0"/>
              <a:t>…                                                   …</a:t>
            </a:r>
          </a:p>
        </p:txBody>
      </p:sp>
      <p:cxnSp>
        <p:nvCxnSpPr>
          <p:cNvPr id="118" name="Straight Arrow Connector 117"/>
          <p:cNvCxnSpPr/>
          <p:nvPr/>
        </p:nvCxnSpPr>
        <p:spPr>
          <a:xfrm>
            <a:off x="3437676" y="1601746"/>
            <a:ext cx="179122" cy="159474"/>
          </a:xfrm>
          <a:prstGeom prst="straightConnector1">
            <a:avLst/>
          </a:prstGeom>
          <a:ln w="15875">
            <a:solidFill>
              <a:srgbClr val="7030A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21" name="Rectangle 120"/>
          <p:cNvSpPr/>
          <p:nvPr/>
        </p:nvSpPr>
        <p:spPr>
          <a:xfrm>
            <a:off x="5786944" y="2422684"/>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recSSP</a:t>
            </a:r>
            <a:endParaRPr lang="ko-KR" altLang="en-US" sz="1200" dirty="0"/>
          </a:p>
        </p:txBody>
      </p:sp>
      <p:sp>
        <p:nvSpPr>
          <p:cNvPr id="126" name="TextBox 125"/>
          <p:cNvSpPr txBox="1"/>
          <p:nvPr/>
        </p:nvSpPr>
        <p:spPr>
          <a:xfrm>
            <a:off x="4509592" y="2558973"/>
            <a:ext cx="1256178" cy="276999"/>
          </a:xfrm>
          <a:prstGeom prst="rect">
            <a:avLst/>
          </a:prstGeom>
          <a:noFill/>
        </p:spPr>
        <p:txBody>
          <a:bodyPr wrap="none" rtlCol="0">
            <a:spAutoFit/>
          </a:bodyPr>
          <a:lstStyle/>
          <a:p>
            <a:r>
              <a:rPr lang="en-US" altLang="ko-KR" sz="1200" dirty="0">
                <a:solidFill>
                  <a:srgbClr val="0070C0"/>
                </a:solidFill>
              </a:rPr>
              <a:t>WS(AW)-PSNR</a:t>
            </a:r>
            <a:endParaRPr lang="ko-KR" altLang="en-US" sz="1200" dirty="0">
              <a:solidFill>
                <a:srgbClr val="0070C0"/>
              </a:solidFill>
            </a:endParaRPr>
          </a:p>
        </p:txBody>
      </p:sp>
      <p:sp>
        <p:nvSpPr>
          <p:cNvPr id="127" name="Cloud 126"/>
          <p:cNvSpPr/>
          <p:nvPr/>
        </p:nvSpPr>
        <p:spPr>
          <a:xfrm>
            <a:off x="2361502" y="1150719"/>
            <a:ext cx="1066275" cy="131132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p>
        </p:txBody>
      </p:sp>
      <p:sp>
        <p:nvSpPr>
          <p:cNvPr id="128" name="TextBox 127"/>
          <p:cNvSpPr txBox="1"/>
          <p:nvPr/>
        </p:nvSpPr>
        <p:spPr>
          <a:xfrm>
            <a:off x="2041936" y="1515125"/>
            <a:ext cx="1640000" cy="461665"/>
          </a:xfrm>
          <a:prstGeom prst="rect">
            <a:avLst/>
          </a:prstGeom>
          <a:noFill/>
        </p:spPr>
        <p:txBody>
          <a:bodyPr wrap="square" rtlCol="0">
            <a:spAutoFit/>
          </a:bodyPr>
          <a:lstStyle/>
          <a:p>
            <a:pPr algn="ctr"/>
            <a:r>
              <a:rPr lang="en-US" altLang="ko-KR" sz="1200" dirty="0">
                <a:solidFill>
                  <a:schemeClr val="bg1"/>
                </a:solidFill>
                <a:effectLst>
                  <a:outerShdw blurRad="38100" dist="38100" dir="2700000" algn="tl">
                    <a:srgbClr val="000000">
                      <a:alpha val="43137"/>
                    </a:srgbClr>
                  </a:outerShdw>
                </a:effectLst>
              </a:rPr>
              <a:t>Test </a:t>
            </a:r>
          </a:p>
          <a:p>
            <a:pPr algn="ctr"/>
            <a:r>
              <a:rPr lang="en-US" altLang="ko-KR" sz="1200" dirty="0">
                <a:solidFill>
                  <a:schemeClr val="bg1"/>
                </a:solidFill>
                <a:effectLst>
                  <a:outerShdw blurRad="38100" dist="38100" dir="2700000" algn="tl">
                    <a:srgbClr val="000000">
                      <a:alpha val="43137"/>
                    </a:srgbClr>
                  </a:outerShdw>
                </a:effectLst>
              </a:rPr>
              <a:t>materials </a:t>
            </a:r>
          </a:p>
        </p:txBody>
      </p:sp>
      <p:sp>
        <p:nvSpPr>
          <p:cNvPr id="129" name="Right Arrow 128"/>
          <p:cNvSpPr/>
          <p:nvPr/>
        </p:nvSpPr>
        <p:spPr>
          <a:xfrm>
            <a:off x="6666190" y="1531436"/>
            <a:ext cx="984818" cy="841285"/>
          </a:xfrm>
          <a:prstGeom prst="rightArrow">
            <a:avLst/>
          </a:prstGeom>
          <a:ln w="317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Method </a:t>
            </a:r>
          </a:p>
          <a:p>
            <a:pPr algn="ctr"/>
            <a:r>
              <a:rPr lang="en-US" altLang="ko-KR" sz="1200" dirty="0"/>
              <a:t>TBD</a:t>
            </a:r>
            <a:endParaRPr lang="ko-KR" altLang="en-US" sz="1200" dirty="0"/>
          </a:p>
        </p:txBody>
      </p:sp>
      <p:sp>
        <p:nvSpPr>
          <p:cNvPr id="130" name="Flowchart: Manual Operation 129"/>
          <p:cNvSpPr/>
          <p:nvPr/>
        </p:nvSpPr>
        <p:spPr>
          <a:xfrm>
            <a:off x="7501676" y="1096817"/>
            <a:ext cx="1452283" cy="1405496"/>
          </a:xfrm>
          <a:prstGeom prst="flowChartManualOperati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p>
        </p:txBody>
      </p:sp>
      <p:sp>
        <p:nvSpPr>
          <p:cNvPr id="133" name="Flowchart: Manual Operation 132"/>
          <p:cNvSpPr/>
          <p:nvPr/>
        </p:nvSpPr>
        <p:spPr>
          <a:xfrm>
            <a:off x="75004" y="1124484"/>
            <a:ext cx="1452283" cy="1405496"/>
          </a:xfrm>
          <a:prstGeom prst="flowChartManualOperati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200"/>
          </a:p>
        </p:txBody>
      </p:sp>
      <p:sp>
        <p:nvSpPr>
          <p:cNvPr id="134" name="TextBox 133"/>
          <p:cNvSpPr txBox="1"/>
          <p:nvPr/>
        </p:nvSpPr>
        <p:spPr>
          <a:xfrm>
            <a:off x="7407817" y="1574875"/>
            <a:ext cx="1640000" cy="646331"/>
          </a:xfrm>
          <a:prstGeom prst="rect">
            <a:avLst/>
          </a:prstGeom>
          <a:noFill/>
        </p:spPr>
        <p:txBody>
          <a:bodyPr wrap="square" rtlCol="0">
            <a:spAutoFit/>
          </a:bodyPr>
          <a:lstStyle/>
          <a:p>
            <a:pPr algn="ctr"/>
            <a:r>
              <a:rPr lang="en-US" altLang="ko-KR" sz="1200" dirty="0">
                <a:solidFill>
                  <a:schemeClr val="bg1"/>
                </a:solidFill>
                <a:effectLst>
                  <a:outerShdw blurRad="38100" dist="38100" dir="2700000" algn="tl">
                    <a:srgbClr val="000000">
                      <a:alpha val="43137"/>
                    </a:srgbClr>
                  </a:outerShdw>
                </a:effectLst>
              </a:rPr>
              <a:t>Rendered </a:t>
            </a:r>
          </a:p>
          <a:p>
            <a:pPr algn="ctr"/>
            <a:r>
              <a:rPr lang="en-US" altLang="ko-KR" sz="1200" dirty="0">
                <a:solidFill>
                  <a:schemeClr val="bg1"/>
                </a:solidFill>
                <a:effectLst>
                  <a:outerShdw blurRad="38100" dist="38100" dir="2700000" algn="tl">
                    <a:srgbClr val="000000">
                      <a:alpha val="43137"/>
                    </a:srgbClr>
                  </a:outerShdw>
                </a:effectLst>
              </a:rPr>
              <a:t>Viewport</a:t>
            </a:r>
          </a:p>
          <a:p>
            <a:pPr algn="ctr"/>
            <a:r>
              <a:rPr lang="en-US" altLang="ko-KR" sz="1200" dirty="0">
                <a:solidFill>
                  <a:schemeClr val="bg1"/>
                </a:solidFill>
                <a:effectLst>
                  <a:outerShdw blurRad="38100" dist="38100" dir="2700000" algn="tl">
                    <a:srgbClr val="000000">
                      <a:alpha val="43137"/>
                    </a:srgbClr>
                  </a:outerShdw>
                </a:effectLst>
              </a:rPr>
              <a:t>REC</a:t>
            </a:r>
          </a:p>
        </p:txBody>
      </p:sp>
      <p:sp>
        <p:nvSpPr>
          <p:cNvPr id="135" name="TextBox 134"/>
          <p:cNvSpPr txBox="1"/>
          <p:nvPr/>
        </p:nvSpPr>
        <p:spPr>
          <a:xfrm>
            <a:off x="-47088" y="1522566"/>
            <a:ext cx="1640000" cy="646331"/>
          </a:xfrm>
          <a:prstGeom prst="rect">
            <a:avLst/>
          </a:prstGeom>
          <a:noFill/>
        </p:spPr>
        <p:txBody>
          <a:bodyPr wrap="square" rtlCol="0">
            <a:spAutoFit/>
          </a:bodyPr>
          <a:lstStyle/>
          <a:p>
            <a:pPr algn="ctr"/>
            <a:r>
              <a:rPr lang="en-US" altLang="ko-KR" sz="1200" dirty="0">
                <a:solidFill>
                  <a:schemeClr val="bg1"/>
                </a:solidFill>
                <a:effectLst>
                  <a:outerShdw blurRad="38100" dist="38100" dir="2700000" algn="tl">
                    <a:srgbClr val="000000">
                      <a:alpha val="43137"/>
                    </a:srgbClr>
                  </a:outerShdw>
                </a:effectLst>
              </a:rPr>
              <a:t>Rendered </a:t>
            </a:r>
          </a:p>
          <a:p>
            <a:pPr algn="ctr"/>
            <a:r>
              <a:rPr lang="en-US" altLang="ko-KR" sz="1200" dirty="0">
                <a:solidFill>
                  <a:schemeClr val="bg1"/>
                </a:solidFill>
                <a:effectLst>
                  <a:outerShdw blurRad="38100" dist="38100" dir="2700000" algn="tl">
                    <a:srgbClr val="000000">
                      <a:alpha val="43137"/>
                    </a:srgbClr>
                  </a:outerShdw>
                </a:effectLst>
              </a:rPr>
              <a:t>Viewport</a:t>
            </a:r>
          </a:p>
          <a:p>
            <a:pPr algn="ctr"/>
            <a:r>
              <a:rPr lang="en-US" altLang="ko-KR" sz="1200" dirty="0">
                <a:solidFill>
                  <a:schemeClr val="bg1"/>
                </a:solidFill>
                <a:effectLst>
                  <a:outerShdw blurRad="38100" dist="38100" dir="2700000" algn="tl">
                    <a:srgbClr val="000000">
                      <a:alpha val="43137"/>
                    </a:srgbClr>
                  </a:outerShdw>
                </a:effectLst>
              </a:rPr>
              <a:t>ORIG</a:t>
            </a:r>
          </a:p>
        </p:txBody>
      </p:sp>
      <p:sp>
        <p:nvSpPr>
          <p:cNvPr id="137" name="Right Arrow 136"/>
          <p:cNvSpPr/>
          <p:nvPr/>
        </p:nvSpPr>
        <p:spPr>
          <a:xfrm rot="10800000">
            <a:off x="1344349" y="1407075"/>
            <a:ext cx="952640" cy="841285"/>
          </a:xfrm>
          <a:prstGeom prst="rightArrow">
            <a:avLst/>
          </a:prstGeom>
          <a:ln w="317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sp>
        <p:nvSpPr>
          <p:cNvPr id="138" name="Rectangle 137"/>
          <p:cNvSpPr/>
          <p:nvPr/>
        </p:nvSpPr>
        <p:spPr>
          <a:xfrm>
            <a:off x="-427352" y="1613057"/>
            <a:ext cx="4572000" cy="461665"/>
          </a:xfrm>
          <a:prstGeom prst="rect">
            <a:avLst/>
          </a:prstGeom>
        </p:spPr>
        <p:txBody>
          <a:bodyPr>
            <a:spAutoFit/>
          </a:bodyPr>
          <a:lstStyle/>
          <a:p>
            <a:pPr algn="ctr"/>
            <a:r>
              <a:rPr lang="en-US" altLang="ko-KR" sz="1200" dirty="0">
                <a:solidFill>
                  <a:schemeClr val="bg1"/>
                </a:solidFill>
              </a:rPr>
              <a:t>Method </a:t>
            </a:r>
          </a:p>
          <a:p>
            <a:pPr algn="ctr"/>
            <a:r>
              <a:rPr lang="en-US" altLang="ko-KR" sz="1200" dirty="0">
                <a:solidFill>
                  <a:schemeClr val="bg1"/>
                </a:solidFill>
              </a:rPr>
              <a:t>TBD</a:t>
            </a:r>
            <a:endParaRPr lang="ko-KR" altLang="en-US" sz="1200" dirty="0">
              <a:solidFill>
                <a:schemeClr val="bg1"/>
              </a:solidFill>
            </a:endParaRPr>
          </a:p>
        </p:txBody>
      </p:sp>
      <p:cxnSp>
        <p:nvCxnSpPr>
          <p:cNvPr id="139" name="Elbow Connector 138"/>
          <p:cNvCxnSpPr>
            <a:stCxn id="133" idx="2"/>
            <a:endCxn id="130" idx="2"/>
          </p:cNvCxnSpPr>
          <p:nvPr/>
        </p:nvCxnSpPr>
        <p:spPr>
          <a:xfrm rot="5400000" flipH="1" flipV="1">
            <a:off x="4500647" y="-1197190"/>
            <a:ext cx="27668" cy="7426672"/>
          </a:xfrm>
          <a:prstGeom prst="bentConnector3">
            <a:avLst>
              <a:gd name="adj1" fmla="val -2188460"/>
            </a:avLst>
          </a:prstGeom>
          <a:ln w="19050">
            <a:solidFill>
              <a:srgbClr val="7030A0"/>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sp>
        <p:nvSpPr>
          <p:cNvPr id="143" name="TextBox 142"/>
          <p:cNvSpPr txBox="1"/>
          <p:nvPr/>
        </p:nvSpPr>
        <p:spPr>
          <a:xfrm>
            <a:off x="4027959" y="2903053"/>
            <a:ext cx="611065" cy="276999"/>
          </a:xfrm>
          <a:prstGeom prst="rect">
            <a:avLst/>
          </a:prstGeom>
          <a:noFill/>
        </p:spPr>
        <p:txBody>
          <a:bodyPr wrap="none" rtlCol="0">
            <a:spAutoFit/>
          </a:bodyPr>
          <a:lstStyle/>
          <a:p>
            <a:r>
              <a:rPr lang="en-US" altLang="ko-KR" sz="1200" dirty="0">
                <a:solidFill>
                  <a:srgbClr val="7030A0"/>
                </a:solidFill>
              </a:rPr>
              <a:t>PSNR</a:t>
            </a:r>
            <a:endParaRPr lang="ko-KR" altLang="en-US" sz="1200" dirty="0">
              <a:solidFill>
                <a:srgbClr val="7030A0"/>
              </a:solidFill>
            </a:endParaRPr>
          </a:p>
        </p:txBody>
      </p:sp>
    </p:spTree>
    <p:extLst>
      <p:ext uri="{BB962C8B-B14F-4D97-AF65-F5344CB8AC3E}">
        <p14:creationId xmlns:p14="http://schemas.microsoft.com/office/powerpoint/2010/main" val="27734944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89" y="109351"/>
            <a:ext cx="8138070" cy="510778"/>
          </a:xfrm>
        </p:spPr>
        <p:txBody>
          <a:bodyPr>
            <a:normAutofit fontScale="90000"/>
          </a:bodyPr>
          <a:lstStyle/>
          <a:p>
            <a:r>
              <a:rPr lang="en-US" altLang="ko-KR" sz="3600" dirty="0">
                <a:solidFill>
                  <a:schemeClr val="bg1"/>
                </a:solidFill>
              </a:rPr>
              <a:t>Suggested </a:t>
            </a:r>
            <a:r>
              <a:rPr lang="en-US" altLang="ko-KR" sz="3600" dirty="0" smtClean="0">
                <a:solidFill>
                  <a:schemeClr val="bg1"/>
                </a:solidFill>
              </a:rPr>
              <a:t>test for projections comparison</a:t>
            </a:r>
            <a:endParaRPr lang="ko-KR" altLang="en-US" sz="3600" dirty="0">
              <a:solidFill>
                <a:schemeClr val="bg1"/>
              </a:solidFill>
            </a:endParaRPr>
          </a:p>
        </p:txBody>
      </p:sp>
      <p:sp>
        <p:nvSpPr>
          <p:cNvPr id="9" name="Right Arrow 8"/>
          <p:cNvSpPr/>
          <p:nvPr/>
        </p:nvSpPr>
        <p:spPr>
          <a:xfrm>
            <a:off x="2504606" y="2160072"/>
            <a:ext cx="216024" cy="2700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0" name="Rectangle 9"/>
          <p:cNvSpPr/>
          <p:nvPr/>
        </p:nvSpPr>
        <p:spPr>
          <a:xfrm>
            <a:off x="4564183" y="1792770"/>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ERP</a:t>
            </a:r>
            <a:endParaRPr lang="ko-KR" altLang="en-US" sz="1200" dirty="0"/>
          </a:p>
        </p:txBody>
      </p:sp>
      <p:sp>
        <p:nvSpPr>
          <p:cNvPr id="12" name="Rectangle 11"/>
          <p:cNvSpPr/>
          <p:nvPr/>
        </p:nvSpPr>
        <p:spPr>
          <a:xfrm>
            <a:off x="4548784" y="2081233"/>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CMP</a:t>
            </a:r>
            <a:endParaRPr lang="ko-KR" altLang="en-US" sz="1200" dirty="0"/>
          </a:p>
        </p:txBody>
      </p:sp>
      <p:sp>
        <p:nvSpPr>
          <p:cNvPr id="13" name="Rectangle 12"/>
          <p:cNvSpPr/>
          <p:nvPr/>
        </p:nvSpPr>
        <p:spPr>
          <a:xfrm>
            <a:off x="4572000" y="2395107"/>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ISP</a:t>
            </a:r>
            <a:endParaRPr lang="ko-KR" altLang="en-US" sz="1200" dirty="0"/>
          </a:p>
        </p:txBody>
      </p:sp>
      <p:sp>
        <p:nvSpPr>
          <p:cNvPr id="14" name="Rectangle 13"/>
          <p:cNvSpPr/>
          <p:nvPr/>
        </p:nvSpPr>
        <p:spPr>
          <a:xfrm>
            <a:off x="4572000" y="2935167"/>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TSP</a:t>
            </a:r>
            <a:endParaRPr lang="ko-KR" altLang="en-US" sz="1200" dirty="0"/>
          </a:p>
        </p:txBody>
      </p:sp>
      <p:sp>
        <p:nvSpPr>
          <p:cNvPr id="15" name="Rectangle 14"/>
          <p:cNvSpPr/>
          <p:nvPr/>
        </p:nvSpPr>
        <p:spPr>
          <a:xfrm>
            <a:off x="4572000" y="2665137"/>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OHP</a:t>
            </a:r>
            <a:endParaRPr lang="ko-KR" altLang="en-US" sz="1200" dirty="0"/>
          </a:p>
        </p:txBody>
      </p:sp>
      <p:sp>
        <p:nvSpPr>
          <p:cNvPr id="16" name="Rectangle 15"/>
          <p:cNvSpPr/>
          <p:nvPr/>
        </p:nvSpPr>
        <p:spPr>
          <a:xfrm>
            <a:off x="5339506" y="2148571"/>
            <a:ext cx="990729" cy="541009"/>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Enc</a:t>
            </a:r>
            <a:r>
              <a:rPr lang="en-US" altLang="ko-KR" sz="1200" dirty="0"/>
              <a:t>/Dec</a:t>
            </a:r>
          </a:p>
          <a:p>
            <a:pPr algn="ctr"/>
            <a:r>
              <a:rPr lang="en-US" altLang="ko-KR" sz="1200" dirty="0"/>
              <a:t>(for ex. HM)</a:t>
            </a:r>
            <a:endParaRPr lang="ko-KR" altLang="en-US" sz="1200" dirty="0"/>
          </a:p>
        </p:txBody>
      </p:sp>
      <p:sp>
        <p:nvSpPr>
          <p:cNvPr id="17" name="Rectangle 16"/>
          <p:cNvSpPr/>
          <p:nvPr/>
        </p:nvSpPr>
        <p:spPr>
          <a:xfrm>
            <a:off x="6620966" y="1824661"/>
            <a:ext cx="810090" cy="226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recERP</a:t>
            </a:r>
            <a:endParaRPr lang="ko-KR" altLang="en-US" sz="1200" dirty="0"/>
          </a:p>
        </p:txBody>
      </p:sp>
      <p:sp>
        <p:nvSpPr>
          <p:cNvPr id="18" name="Rectangle 17"/>
          <p:cNvSpPr/>
          <p:nvPr/>
        </p:nvSpPr>
        <p:spPr>
          <a:xfrm>
            <a:off x="6620966" y="2094692"/>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recCMP</a:t>
            </a:r>
            <a:endParaRPr lang="ko-KR" altLang="en-US" sz="1200" dirty="0"/>
          </a:p>
        </p:txBody>
      </p:sp>
      <p:sp>
        <p:nvSpPr>
          <p:cNvPr id="19" name="Rectangle 18"/>
          <p:cNvSpPr/>
          <p:nvPr/>
        </p:nvSpPr>
        <p:spPr>
          <a:xfrm>
            <a:off x="6620966" y="2364722"/>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recISP</a:t>
            </a:r>
            <a:endParaRPr lang="ko-KR" altLang="en-US" sz="1200" dirty="0"/>
          </a:p>
        </p:txBody>
      </p:sp>
      <p:sp>
        <p:nvSpPr>
          <p:cNvPr id="20" name="Rectangle 19"/>
          <p:cNvSpPr/>
          <p:nvPr/>
        </p:nvSpPr>
        <p:spPr>
          <a:xfrm>
            <a:off x="6620966" y="2904782"/>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recTSP</a:t>
            </a:r>
            <a:endParaRPr lang="ko-KR" altLang="en-US" sz="1200" dirty="0"/>
          </a:p>
        </p:txBody>
      </p:sp>
      <p:sp>
        <p:nvSpPr>
          <p:cNvPr id="21" name="Rectangle 20"/>
          <p:cNvSpPr/>
          <p:nvPr/>
        </p:nvSpPr>
        <p:spPr>
          <a:xfrm>
            <a:off x="6620966" y="2634752"/>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recOHP</a:t>
            </a:r>
            <a:endParaRPr lang="ko-KR" altLang="en-US" sz="1200" dirty="0"/>
          </a:p>
        </p:txBody>
      </p:sp>
      <p:cxnSp>
        <p:nvCxnSpPr>
          <p:cNvPr id="23" name="Elbow Connector 22"/>
          <p:cNvCxnSpPr>
            <a:endCxn id="17" idx="0"/>
          </p:cNvCxnSpPr>
          <p:nvPr/>
        </p:nvCxnSpPr>
        <p:spPr>
          <a:xfrm rot="16200000" flipH="1">
            <a:off x="5156542" y="-44807"/>
            <a:ext cx="39974" cy="3698963"/>
          </a:xfrm>
          <a:prstGeom prst="bentConnector3">
            <a:avLst>
              <a:gd name="adj1" fmla="val -571872"/>
            </a:avLst>
          </a:prstGeom>
          <a:ln w="254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115" idx="2"/>
            <a:endCxn id="121" idx="2"/>
          </p:cNvCxnSpPr>
          <p:nvPr/>
        </p:nvCxnSpPr>
        <p:spPr>
          <a:xfrm rot="5400000" flipH="1" flipV="1">
            <a:off x="5913545" y="2289392"/>
            <a:ext cx="25080" cy="2203220"/>
          </a:xfrm>
          <a:prstGeom prst="bentConnector3">
            <a:avLst>
              <a:gd name="adj1" fmla="val -1514330"/>
            </a:avLst>
          </a:prstGeom>
          <a:ln w="19050">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726006" y="1297348"/>
            <a:ext cx="978153" cy="276999"/>
          </a:xfrm>
          <a:prstGeom prst="rect">
            <a:avLst/>
          </a:prstGeom>
          <a:noFill/>
        </p:spPr>
        <p:txBody>
          <a:bodyPr wrap="none" rtlCol="0">
            <a:spAutoFit/>
          </a:bodyPr>
          <a:lstStyle/>
          <a:p>
            <a:r>
              <a:rPr lang="en-US" altLang="ko-KR" sz="1200" dirty="0">
                <a:solidFill>
                  <a:srgbClr val="7030A0"/>
                </a:solidFill>
              </a:rPr>
              <a:t>CPP-PSNR</a:t>
            </a:r>
            <a:endParaRPr lang="ko-KR" altLang="en-US" sz="1200" dirty="0">
              <a:solidFill>
                <a:srgbClr val="7030A0"/>
              </a:solidFill>
            </a:endParaRPr>
          </a:p>
        </p:txBody>
      </p:sp>
      <p:cxnSp>
        <p:nvCxnSpPr>
          <p:cNvPr id="55" name="Straight Arrow Connector 54"/>
          <p:cNvCxnSpPr/>
          <p:nvPr/>
        </p:nvCxnSpPr>
        <p:spPr>
          <a:xfrm flipV="1">
            <a:off x="4386441" y="1909669"/>
            <a:ext cx="200354" cy="427160"/>
          </a:xfrm>
          <a:prstGeom prst="straightConnector1">
            <a:avLst/>
          </a:prstGeom>
          <a:ln w="158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4408298" y="2185237"/>
            <a:ext cx="127194" cy="157026"/>
          </a:xfrm>
          <a:prstGeom prst="straightConnector1">
            <a:avLst/>
          </a:prstGeom>
          <a:ln w="158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4398374" y="2381155"/>
            <a:ext cx="162018" cy="420740"/>
          </a:xfrm>
          <a:prstGeom prst="straightConnector1">
            <a:avLst/>
          </a:prstGeom>
          <a:ln w="158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4382979" y="2381154"/>
            <a:ext cx="162018" cy="690770"/>
          </a:xfrm>
          <a:prstGeom prst="straightConnector1">
            <a:avLst/>
          </a:prstGeom>
          <a:ln w="158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4355976" y="2341658"/>
            <a:ext cx="162018" cy="960800"/>
          </a:xfrm>
          <a:prstGeom prst="straightConnector1">
            <a:avLst/>
          </a:prstGeom>
          <a:ln w="158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689114" y="3983209"/>
            <a:ext cx="8180519" cy="2677656"/>
          </a:xfrm>
          <a:prstGeom prst="rect">
            <a:avLst/>
          </a:prstGeom>
          <a:noFill/>
        </p:spPr>
        <p:txBody>
          <a:bodyPr wrap="square" rtlCol="0">
            <a:spAutoFit/>
          </a:bodyPr>
          <a:lstStyle/>
          <a:p>
            <a:pPr algn="l"/>
            <a:r>
              <a:rPr lang="en-US" altLang="ko-KR" sz="2800" dirty="0">
                <a:solidFill>
                  <a:srgbClr val="7030A0"/>
                </a:solidFill>
                <a:latin typeface="Adobe Arabic" panose="02040503050201020203" pitchFamily="18" charset="-78"/>
                <a:cs typeface="Adobe Arabic" panose="02040503050201020203" pitchFamily="18" charset="-78"/>
              </a:rPr>
              <a:t>CPP-PSNR </a:t>
            </a:r>
          </a:p>
          <a:p>
            <a:pPr marL="342900" indent="-342900" algn="l">
              <a:buFont typeface="Wingdings" panose="05000000000000000000" pitchFamily="2" charset="2"/>
              <a:buChar char="Ø"/>
            </a:pPr>
            <a:r>
              <a:rPr lang="en-US" altLang="ko-KR" sz="2800" dirty="0">
                <a:solidFill>
                  <a:srgbClr val="7030A0"/>
                </a:solidFill>
                <a:latin typeface="Adobe Arabic" panose="02040503050201020203" pitchFamily="18" charset="-78"/>
                <a:cs typeface="Adobe Arabic" panose="02040503050201020203" pitchFamily="18" charset="-78"/>
              </a:rPr>
              <a:t>allows comparison across projections and resolutions</a:t>
            </a:r>
          </a:p>
          <a:p>
            <a:pPr marL="342900" indent="-342900" algn="l">
              <a:buFont typeface="Wingdings" panose="05000000000000000000" pitchFamily="2" charset="2"/>
              <a:buChar char="Ø"/>
            </a:pPr>
            <a:r>
              <a:rPr lang="en-US" altLang="ko-KR" sz="2800" dirty="0">
                <a:solidFill>
                  <a:srgbClr val="7030A0"/>
                </a:solidFill>
                <a:latin typeface="Adobe Arabic" panose="02040503050201020203" pitchFamily="18" charset="-78"/>
                <a:cs typeface="Adobe Arabic" panose="02040503050201020203" pitchFamily="18" charset="-78"/>
              </a:rPr>
              <a:t>requires interpolation</a:t>
            </a:r>
          </a:p>
          <a:p>
            <a:pPr algn="l"/>
            <a:r>
              <a:rPr lang="en-US" altLang="ko-KR" sz="2800" dirty="0">
                <a:solidFill>
                  <a:srgbClr val="0070C0"/>
                </a:solidFill>
                <a:latin typeface="Adobe Arabic" panose="02040503050201020203" pitchFamily="18" charset="-78"/>
                <a:cs typeface="Adobe Arabic" panose="02040503050201020203" pitchFamily="18" charset="-78"/>
              </a:rPr>
              <a:t>WS(AW)-PSNR </a:t>
            </a:r>
          </a:p>
          <a:p>
            <a:pPr marL="342900" indent="-342900" algn="l">
              <a:buFont typeface="Wingdings" panose="05000000000000000000" pitchFamily="2" charset="2"/>
              <a:buChar char="Ø"/>
            </a:pPr>
            <a:r>
              <a:rPr lang="en-US" altLang="ko-KR" sz="2800" dirty="0">
                <a:solidFill>
                  <a:srgbClr val="0070C0"/>
                </a:solidFill>
                <a:latin typeface="Adobe Arabic" panose="02040503050201020203" pitchFamily="18" charset="-78"/>
                <a:cs typeface="Adobe Arabic" panose="02040503050201020203" pitchFamily="18" charset="-78"/>
              </a:rPr>
              <a:t>allows comparison across within the same projection and resolution</a:t>
            </a:r>
          </a:p>
          <a:p>
            <a:pPr marL="342900" indent="-342900" algn="l">
              <a:buFont typeface="Wingdings" panose="05000000000000000000" pitchFamily="2" charset="2"/>
              <a:buChar char="Ø"/>
            </a:pPr>
            <a:r>
              <a:rPr lang="en-US" altLang="ko-KR" sz="2800" dirty="0">
                <a:solidFill>
                  <a:srgbClr val="0070C0"/>
                </a:solidFill>
                <a:latin typeface="Adobe Arabic" panose="02040503050201020203" pitchFamily="18" charset="-78"/>
                <a:cs typeface="Adobe Arabic" panose="02040503050201020203" pitchFamily="18" charset="-78"/>
              </a:rPr>
              <a:t>does not need interpolation</a:t>
            </a:r>
            <a:endParaRPr lang="ko-KR" altLang="en-US" sz="2800" dirty="0">
              <a:solidFill>
                <a:srgbClr val="0070C0"/>
              </a:solidFill>
              <a:latin typeface="Adobe Arabic" panose="02040503050201020203" pitchFamily="18" charset="-78"/>
              <a:cs typeface="Adobe Arabic" panose="02040503050201020203" pitchFamily="18" charset="-78"/>
            </a:endParaRPr>
          </a:p>
        </p:txBody>
      </p:sp>
      <p:sp>
        <p:nvSpPr>
          <p:cNvPr id="105" name="Right Arrow 104"/>
          <p:cNvSpPr/>
          <p:nvPr/>
        </p:nvSpPr>
        <p:spPr>
          <a:xfrm>
            <a:off x="5135721" y="2179796"/>
            <a:ext cx="158721" cy="5134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07" name="Right Arrow 106"/>
          <p:cNvSpPr/>
          <p:nvPr/>
        </p:nvSpPr>
        <p:spPr>
          <a:xfrm>
            <a:off x="6367752" y="2160072"/>
            <a:ext cx="200124" cy="5134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15" name="Rectangle 114"/>
          <p:cNvSpPr/>
          <p:nvPr/>
        </p:nvSpPr>
        <p:spPr>
          <a:xfrm>
            <a:off x="4554446" y="3188948"/>
            <a:ext cx="54006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t>SSP</a:t>
            </a:r>
            <a:endParaRPr lang="ko-KR" altLang="en-US" sz="1200" dirty="0"/>
          </a:p>
        </p:txBody>
      </p:sp>
      <p:sp>
        <p:nvSpPr>
          <p:cNvPr id="112" name="TextBox 111"/>
          <p:cNvSpPr txBox="1"/>
          <p:nvPr/>
        </p:nvSpPr>
        <p:spPr>
          <a:xfrm>
            <a:off x="4824475" y="3405662"/>
            <a:ext cx="2712926" cy="276999"/>
          </a:xfrm>
          <a:prstGeom prst="rect">
            <a:avLst/>
          </a:prstGeom>
          <a:noFill/>
        </p:spPr>
        <p:txBody>
          <a:bodyPr wrap="square" rtlCol="0">
            <a:spAutoFit/>
          </a:bodyPr>
          <a:lstStyle/>
          <a:p>
            <a:r>
              <a:rPr lang="en-US" sz="1200" dirty="0"/>
              <a:t>…                                                   …</a:t>
            </a:r>
          </a:p>
        </p:txBody>
      </p:sp>
      <p:cxnSp>
        <p:nvCxnSpPr>
          <p:cNvPr id="118" name="Straight Arrow Connector 117"/>
          <p:cNvCxnSpPr>
            <a:endCxn id="13" idx="1"/>
          </p:cNvCxnSpPr>
          <p:nvPr/>
        </p:nvCxnSpPr>
        <p:spPr>
          <a:xfrm>
            <a:off x="4392879" y="2342930"/>
            <a:ext cx="179122" cy="159474"/>
          </a:xfrm>
          <a:prstGeom prst="straightConnector1">
            <a:avLst/>
          </a:prstGeom>
          <a:ln w="158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21" name="Rectangle 120"/>
          <p:cNvSpPr/>
          <p:nvPr/>
        </p:nvSpPr>
        <p:spPr>
          <a:xfrm>
            <a:off x="6622650" y="3163868"/>
            <a:ext cx="810090" cy="2145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err="1"/>
              <a:t>recSSP</a:t>
            </a:r>
            <a:endParaRPr lang="ko-KR" altLang="en-US" sz="1200" dirty="0"/>
          </a:p>
        </p:txBody>
      </p:sp>
      <p:sp>
        <p:nvSpPr>
          <p:cNvPr id="126" name="TextBox 125"/>
          <p:cNvSpPr txBox="1"/>
          <p:nvPr/>
        </p:nvSpPr>
        <p:spPr>
          <a:xfrm>
            <a:off x="5206782" y="3517757"/>
            <a:ext cx="1256178" cy="276999"/>
          </a:xfrm>
          <a:prstGeom prst="rect">
            <a:avLst/>
          </a:prstGeom>
          <a:noFill/>
        </p:spPr>
        <p:txBody>
          <a:bodyPr wrap="none" rtlCol="0">
            <a:spAutoFit/>
          </a:bodyPr>
          <a:lstStyle/>
          <a:p>
            <a:r>
              <a:rPr lang="en-US" altLang="ko-KR" sz="1200" dirty="0">
                <a:solidFill>
                  <a:srgbClr val="0070C0"/>
                </a:solidFill>
              </a:rPr>
              <a:t>WS(AW)-PSNR</a:t>
            </a:r>
            <a:endParaRPr lang="ko-KR" altLang="en-US" sz="1200" dirty="0">
              <a:solidFill>
                <a:srgbClr val="0070C0"/>
              </a:solidFill>
            </a:endParaRPr>
          </a:p>
        </p:txBody>
      </p:sp>
      <p:sp>
        <p:nvSpPr>
          <p:cNvPr id="3" name="Rectangle 2"/>
          <p:cNvSpPr/>
          <p:nvPr/>
        </p:nvSpPr>
        <p:spPr>
          <a:xfrm>
            <a:off x="816054" y="1819536"/>
            <a:ext cx="1645902" cy="927803"/>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70675" y="2032598"/>
            <a:ext cx="1640000" cy="461665"/>
          </a:xfrm>
          <a:prstGeom prst="rect">
            <a:avLst/>
          </a:prstGeom>
          <a:noFill/>
        </p:spPr>
        <p:txBody>
          <a:bodyPr wrap="square" rtlCol="0">
            <a:spAutoFit/>
          </a:bodyPr>
          <a:lstStyle/>
          <a:p>
            <a:pPr algn="ctr"/>
            <a:r>
              <a:rPr lang="en-US" altLang="ko-KR" sz="1200" dirty="0">
                <a:solidFill>
                  <a:schemeClr val="bg1"/>
                </a:solidFill>
                <a:effectLst>
                  <a:outerShdw blurRad="38100" dist="38100" dir="2700000" algn="tl">
                    <a:srgbClr val="000000">
                      <a:alpha val="43137"/>
                    </a:srgbClr>
                  </a:outerShdw>
                </a:effectLst>
              </a:rPr>
              <a:t>Test materials </a:t>
            </a:r>
          </a:p>
          <a:p>
            <a:pPr algn="ctr"/>
            <a:r>
              <a:rPr lang="en-US" altLang="ko-KR" sz="1200" dirty="0">
                <a:solidFill>
                  <a:schemeClr val="bg1"/>
                </a:solidFill>
                <a:effectLst>
                  <a:outerShdw blurRad="38100" dist="38100" dir="2700000" algn="tl">
                    <a:srgbClr val="000000">
                      <a:alpha val="43137"/>
                    </a:srgbClr>
                  </a:outerShdw>
                </a:effectLst>
              </a:rPr>
              <a:t>(for ex. ERP 8K)</a:t>
            </a:r>
            <a:endParaRPr lang="ko-KR" altLang="en-US" sz="1200" dirty="0">
              <a:solidFill>
                <a:schemeClr val="bg1"/>
              </a:solidFill>
              <a:effectLst>
                <a:outerShdw blurRad="38100" dist="38100" dir="2700000" algn="tl">
                  <a:srgbClr val="000000">
                    <a:alpha val="43137"/>
                  </a:srgbClr>
                </a:outerShdw>
              </a:effectLst>
            </a:endParaRPr>
          </a:p>
        </p:txBody>
      </p:sp>
      <p:sp>
        <p:nvSpPr>
          <p:cNvPr id="40" name="Rectangle 39"/>
          <p:cNvSpPr/>
          <p:nvPr/>
        </p:nvSpPr>
        <p:spPr>
          <a:xfrm>
            <a:off x="2744291" y="1801363"/>
            <a:ext cx="1645902" cy="927803"/>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2840561" y="2032599"/>
            <a:ext cx="1640000" cy="461665"/>
          </a:xfrm>
          <a:prstGeom prst="rect">
            <a:avLst/>
          </a:prstGeom>
          <a:noFill/>
        </p:spPr>
        <p:txBody>
          <a:bodyPr wrap="square" rtlCol="0">
            <a:spAutoFit/>
          </a:bodyPr>
          <a:lstStyle/>
          <a:p>
            <a:pPr algn="ctr"/>
            <a:r>
              <a:rPr lang="en-US" altLang="ko-KR" sz="1200" dirty="0">
                <a:solidFill>
                  <a:schemeClr val="bg1"/>
                </a:solidFill>
                <a:effectLst>
                  <a:outerShdw blurRad="38100" dist="38100" dir="2700000" algn="tl">
                    <a:srgbClr val="000000">
                      <a:alpha val="43137"/>
                    </a:srgbClr>
                  </a:outerShdw>
                </a:effectLst>
              </a:rPr>
              <a:t>Common projection </a:t>
            </a:r>
          </a:p>
          <a:p>
            <a:pPr algn="ctr"/>
            <a:r>
              <a:rPr lang="en-US" altLang="ko-KR" sz="1200" dirty="0">
                <a:solidFill>
                  <a:schemeClr val="bg1"/>
                </a:solidFill>
                <a:effectLst>
                  <a:outerShdw blurRad="38100" dist="38100" dir="2700000" algn="tl">
                    <a:srgbClr val="000000">
                      <a:alpha val="43137"/>
                    </a:srgbClr>
                  </a:outerShdw>
                </a:effectLst>
              </a:rPr>
              <a:t>(for ex. CPP 8K)</a:t>
            </a:r>
            <a:endParaRPr lang="ko-KR" altLang="en-US" sz="12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016728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360-degree VR content revisited </a:t>
            </a:r>
            <a:endParaRPr lang="ko-KR" altLang="en-US" sz="2400" dirty="0"/>
          </a:p>
        </p:txBody>
      </p:sp>
      <p:sp>
        <p:nvSpPr>
          <p:cNvPr id="3" name="Rectangle 4"/>
          <p:cNvSpPr>
            <a:spLocks noChangeArrowheads="1"/>
          </p:cNvSpPr>
          <p:nvPr/>
        </p:nvSpPr>
        <p:spPr bwMode="auto">
          <a:xfrm>
            <a:off x="152400" y="868708"/>
            <a:ext cx="8678862" cy="5756064"/>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Where does the content comes from</a:t>
            </a:r>
          </a:p>
          <a:p>
            <a:pPr marL="285750" indent="-285750" algn="l" latinLnBrk="0">
              <a:spcBef>
                <a:spcPts val="0"/>
              </a:spcBef>
              <a:spcAft>
                <a:spcPts val="300"/>
              </a:spcAft>
              <a:buClr>
                <a:srgbClr val="000066"/>
              </a:buClr>
              <a:buFontTx/>
              <a:buChar char="-"/>
              <a:defRPr/>
            </a:pPr>
            <a:r>
              <a:rPr lang="en-US" altLang="ko-KR" dirty="0">
                <a:latin typeface="+mn-lt"/>
              </a:rPr>
              <a:t>There is a lot of history background in a VR video content as we see it now</a:t>
            </a:r>
          </a:p>
          <a:p>
            <a:pPr marL="742950" lvl="1" indent="-285750" algn="l" latinLnBrk="0">
              <a:spcBef>
                <a:spcPts val="0"/>
              </a:spcBef>
              <a:spcAft>
                <a:spcPts val="300"/>
              </a:spcAft>
              <a:buClr>
                <a:srgbClr val="000066"/>
              </a:buClr>
              <a:buFontTx/>
              <a:buChar char="-"/>
              <a:defRPr/>
            </a:pPr>
            <a:r>
              <a:rPr lang="en-US" altLang="ko-KR" dirty="0">
                <a:latin typeface="+mn-lt"/>
              </a:rPr>
              <a:t>VR video</a:t>
            </a:r>
          </a:p>
          <a:p>
            <a:pPr marL="742950" lvl="1" indent="-285750" algn="l" latinLnBrk="0">
              <a:spcBef>
                <a:spcPts val="0"/>
              </a:spcBef>
              <a:spcAft>
                <a:spcPts val="300"/>
              </a:spcAft>
              <a:buClr>
                <a:srgbClr val="000066"/>
              </a:buClr>
              <a:buFontTx/>
              <a:buChar char="-"/>
              <a:defRPr/>
            </a:pPr>
            <a:r>
              <a:rPr lang="en-US" altLang="ko-KR" dirty="0">
                <a:latin typeface="+mn-lt"/>
              </a:rPr>
              <a:t>360 video</a:t>
            </a:r>
          </a:p>
          <a:p>
            <a:pPr marL="742950" lvl="1" indent="-285750" algn="l" latinLnBrk="0">
              <a:spcBef>
                <a:spcPts val="0"/>
              </a:spcBef>
              <a:spcAft>
                <a:spcPts val="300"/>
              </a:spcAft>
              <a:buClr>
                <a:srgbClr val="000066"/>
              </a:buClr>
              <a:buFontTx/>
              <a:buChar char="-"/>
              <a:defRPr/>
            </a:pPr>
            <a:r>
              <a:rPr lang="en-US" altLang="ko-KR" dirty="0">
                <a:latin typeface="+mn-lt"/>
              </a:rPr>
              <a:t>Omnidirectional content</a:t>
            </a:r>
          </a:p>
          <a:p>
            <a:pPr algn="l" latinLnBrk="0">
              <a:spcBef>
                <a:spcPts val="0"/>
              </a:spcBef>
              <a:spcAft>
                <a:spcPts val="300"/>
              </a:spcAft>
              <a:buClr>
                <a:srgbClr val="000066"/>
              </a:buClr>
              <a:defRPr/>
            </a:pPr>
            <a:r>
              <a:rPr lang="en-US" altLang="ko-KR" dirty="0">
                <a:latin typeface="+mn-lt"/>
              </a:rPr>
              <a:t>All of these terms are representing one big concept:</a:t>
            </a:r>
          </a:p>
          <a:p>
            <a:pPr algn="l" latinLnBrk="0">
              <a:spcBef>
                <a:spcPts val="0"/>
              </a:spcBef>
              <a:spcAft>
                <a:spcPts val="300"/>
              </a:spcAft>
              <a:buClr>
                <a:srgbClr val="000066"/>
              </a:buClr>
              <a:defRPr/>
            </a:pPr>
            <a:r>
              <a:rPr lang="en-US" altLang="ko-KR" dirty="0">
                <a:latin typeface="+mn-lt"/>
              </a:rPr>
              <a:t>   A user has a freedom to observe any part of the </a:t>
            </a:r>
            <a:br>
              <a:rPr lang="en-US" altLang="ko-KR" dirty="0">
                <a:latin typeface="+mn-lt"/>
              </a:rPr>
            </a:br>
            <a:r>
              <a:rPr lang="en-US" altLang="ko-KR" dirty="0">
                <a:latin typeface="+mn-lt"/>
              </a:rPr>
              <a:t>surrounding space by directing his/hew view, pointer, </a:t>
            </a:r>
            <a:br>
              <a:rPr lang="en-US" altLang="ko-KR" dirty="0">
                <a:latin typeface="+mn-lt"/>
              </a:rPr>
            </a:br>
            <a:r>
              <a:rPr lang="en-US" altLang="ko-KR" dirty="0">
                <a:latin typeface="+mn-lt"/>
              </a:rPr>
              <a:t>or other control options</a:t>
            </a:r>
            <a:br>
              <a:rPr lang="en-US" altLang="ko-KR" dirty="0">
                <a:latin typeface="+mn-lt"/>
              </a:rPr>
            </a:br>
            <a:r>
              <a:rPr lang="en-US" altLang="ko-KR" dirty="0">
                <a:latin typeface="+mn-lt"/>
              </a:rPr>
              <a:t/>
            </a:r>
            <a:br>
              <a:rPr lang="en-US" altLang="ko-KR" dirty="0">
                <a:latin typeface="+mn-lt"/>
              </a:rPr>
            </a:br>
            <a:r>
              <a:rPr lang="en-US" altLang="ko-KR" dirty="0">
                <a:latin typeface="+mn-lt"/>
              </a:rPr>
              <a:t>The first concept for the proposed technology has appeared with an introduction of this device Oculus DK1. Being highly appreciated by technological society new technology quickly found adepts among game designers. Now it’s if not a museum piece</a:t>
            </a:r>
            <a:br>
              <a:rPr lang="en-US" altLang="ko-KR" dirty="0">
                <a:latin typeface="+mn-lt"/>
              </a:rPr>
            </a:br>
            <a:r>
              <a:rPr lang="en-US" altLang="ko-KR" dirty="0">
                <a:latin typeface="+mn-lt"/>
              </a:rPr>
              <a:t>it has definitely become a collector’s find</a:t>
            </a:r>
          </a:p>
          <a:p>
            <a:pPr marL="285750" indent="-285750" algn="l" latinLnBrk="0">
              <a:spcBef>
                <a:spcPts val="0"/>
              </a:spcBef>
              <a:spcAft>
                <a:spcPts val="300"/>
              </a:spcAft>
              <a:buClr>
                <a:srgbClr val="000066"/>
              </a:buClr>
              <a:buFontTx/>
              <a:buChar char="-"/>
              <a:defRPr/>
            </a:pPr>
            <a:r>
              <a:rPr lang="en-US" altLang="ko-KR" dirty="0" err="1">
                <a:latin typeface="+mn-lt"/>
              </a:rPr>
              <a:t>Gamedev</a:t>
            </a:r>
            <a:r>
              <a:rPr lang="en-US" altLang="ko-KR" dirty="0">
                <a:latin typeface="+mn-lt"/>
              </a:rPr>
              <a:t> driven architecture</a:t>
            </a:r>
          </a:p>
          <a:p>
            <a:pPr marL="285750" indent="-285750" algn="l" latinLnBrk="0">
              <a:spcBef>
                <a:spcPts val="0"/>
              </a:spcBef>
              <a:spcAft>
                <a:spcPts val="300"/>
              </a:spcAft>
              <a:buClr>
                <a:srgbClr val="000066"/>
              </a:buClr>
              <a:buFontTx/>
              <a:buChar char="-"/>
              <a:defRPr/>
            </a:pPr>
            <a:r>
              <a:rPr lang="en-US" altLang="ko-KR" dirty="0">
                <a:latin typeface="+mn-lt"/>
              </a:rPr>
              <a:t>Limited screen resolution</a:t>
            </a:r>
          </a:p>
          <a:p>
            <a:pPr marL="285750" indent="-285750" algn="l" latinLnBrk="0">
              <a:spcBef>
                <a:spcPts val="0"/>
              </a:spcBef>
              <a:spcAft>
                <a:spcPts val="300"/>
              </a:spcAft>
              <a:buClr>
                <a:srgbClr val="000066"/>
              </a:buClr>
              <a:buFontTx/>
              <a:buChar char="-"/>
              <a:defRPr/>
            </a:pPr>
            <a:r>
              <a:rPr lang="en-US" altLang="ko-KR" dirty="0">
                <a:latin typeface="+mn-lt"/>
              </a:rPr>
              <a:t>PC oriented market</a:t>
            </a:r>
          </a:p>
          <a:p>
            <a:pPr algn="l" latinLnBrk="0">
              <a:spcBef>
                <a:spcPts val="0"/>
              </a:spcBef>
              <a:spcAft>
                <a:spcPts val="300"/>
              </a:spcAft>
              <a:buClr>
                <a:srgbClr val="000066"/>
              </a:buClr>
              <a:defRPr/>
            </a:pPr>
            <a:r>
              <a:rPr lang="en-US" altLang="ko-KR" dirty="0">
                <a:latin typeface="+mn-lt"/>
              </a:rPr>
              <a:t>All these factors has made a distinguishing impact on content </a:t>
            </a:r>
            <a:br>
              <a:rPr lang="en-US" altLang="ko-KR" dirty="0">
                <a:latin typeface="+mn-lt"/>
              </a:rPr>
            </a:br>
            <a:r>
              <a:rPr lang="en-US" altLang="ko-KR" dirty="0">
                <a:latin typeface="+mn-lt"/>
              </a:rPr>
              <a:t>creation procedure.</a:t>
            </a:r>
          </a:p>
          <a:p>
            <a:pPr marL="742950" lvl="1" indent="-285750" algn="l" latinLnBrk="0">
              <a:spcBef>
                <a:spcPts val="0"/>
              </a:spcBef>
              <a:spcAft>
                <a:spcPts val="300"/>
              </a:spcAft>
              <a:buClr>
                <a:srgbClr val="000066"/>
              </a:buClr>
              <a:buFontTx/>
              <a:buChar char="-"/>
              <a:defRPr/>
            </a:pPr>
            <a:endParaRPr lang="en-US" altLang="ko-KR" dirty="0">
              <a:latin typeface="+mn-lt"/>
            </a:endParaRPr>
          </a:p>
          <a:p>
            <a:pPr algn="l" latinLnBrk="0">
              <a:spcBef>
                <a:spcPts val="0"/>
              </a:spcBef>
              <a:spcAft>
                <a:spcPts val="300"/>
              </a:spcAft>
              <a:buClr>
                <a:srgbClr val="000066"/>
              </a:buClr>
              <a:defRPr/>
            </a:pPr>
            <a:endParaRPr lang="en-US" altLang="ko-KR" dirty="0">
              <a:latin typeface="+mn-l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0970" y="1691659"/>
            <a:ext cx="2560292" cy="170841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0970" y="4251951"/>
            <a:ext cx="2560292" cy="1438418"/>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Viewport rendering pipeline</a:t>
            </a:r>
            <a:endParaRPr lang="ko-KR" altLang="en-US" sz="2400" dirty="0"/>
          </a:p>
        </p:txBody>
      </p:sp>
      <p:sp>
        <p:nvSpPr>
          <p:cNvPr id="17" name="Rectangle 4"/>
          <p:cNvSpPr>
            <a:spLocks noChangeArrowheads="1"/>
          </p:cNvSpPr>
          <p:nvPr/>
        </p:nvSpPr>
        <p:spPr bwMode="auto">
          <a:xfrm>
            <a:off x="152400" y="868708"/>
            <a:ext cx="8678862" cy="1224054"/>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Content storage and management has come  from the gaming industry </a:t>
            </a:r>
          </a:p>
          <a:p>
            <a:pPr marL="285750" indent="-285750" algn="l" latinLnBrk="0">
              <a:spcBef>
                <a:spcPts val="0"/>
              </a:spcBef>
              <a:spcAft>
                <a:spcPts val="300"/>
              </a:spcAft>
              <a:buClr>
                <a:srgbClr val="000066"/>
              </a:buClr>
              <a:buFontTx/>
              <a:buChar char="-"/>
              <a:defRPr/>
            </a:pPr>
            <a:r>
              <a:rPr lang="en-US" altLang="ko-KR" dirty="0">
                <a:latin typeface="+mn-lt"/>
              </a:rPr>
              <a:t>Textures are based on complex meshes</a:t>
            </a:r>
          </a:p>
          <a:p>
            <a:pPr marL="285750" indent="-285750" algn="l" latinLnBrk="0">
              <a:spcBef>
                <a:spcPts val="0"/>
              </a:spcBef>
              <a:spcAft>
                <a:spcPts val="300"/>
              </a:spcAft>
              <a:buClr>
                <a:srgbClr val="000066"/>
              </a:buClr>
              <a:buFontTx/>
              <a:buChar char="-"/>
              <a:defRPr/>
            </a:pPr>
            <a:r>
              <a:rPr lang="en-US" altLang="ko-KR" dirty="0">
                <a:latin typeface="+mn-lt"/>
              </a:rPr>
              <a:t>Textures are computer generated, not natural images</a:t>
            </a:r>
          </a:p>
          <a:p>
            <a:pPr marL="285750" indent="-285750" algn="l" latinLnBrk="0">
              <a:spcBef>
                <a:spcPts val="0"/>
              </a:spcBef>
              <a:spcAft>
                <a:spcPts val="300"/>
              </a:spcAft>
              <a:buClr>
                <a:srgbClr val="000066"/>
              </a:buClr>
              <a:buFontTx/>
              <a:buChar char="-"/>
              <a:defRPr/>
            </a:pPr>
            <a:r>
              <a:rPr lang="en-US" altLang="ko-KR" dirty="0">
                <a:latin typeface="+mn-lt"/>
              </a:rPr>
              <a:t>Different approach to texture compression</a:t>
            </a:r>
          </a:p>
        </p:txBody>
      </p:sp>
      <p:grpSp>
        <p:nvGrpSpPr>
          <p:cNvPr id="15" name="Group 14"/>
          <p:cNvGrpSpPr/>
          <p:nvPr/>
        </p:nvGrpSpPr>
        <p:grpSpPr>
          <a:xfrm>
            <a:off x="513310" y="2440379"/>
            <a:ext cx="4946379" cy="3772853"/>
            <a:chOff x="320086" y="2294720"/>
            <a:chExt cx="4946379" cy="3772853"/>
          </a:xfrm>
        </p:grpSpPr>
        <p:sp>
          <p:nvSpPr>
            <p:cNvPr id="4" name="Rectangle: Rounded Corners 3"/>
            <p:cNvSpPr/>
            <p:nvPr/>
          </p:nvSpPr>
          <p:spPr>
            <a:xfrm>
              <a:off x="320086" y="2294720"/>
              <a:ext cx="1005829" cy="8229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texture</a:t>
              </a:r>
              <a:endParaRPr lang="ru-RU" dirty="0"/>
            </a:p>
          </p:txBody>
        </p:sp>
        <p:sp>
          <p:nvSpPr>
            <p:cNvPr id="7" name="Rectangle: Rounded Corners 6"/>
            <p:cNvSpPr/>
            <p:nvPr/>
          </p:nvSpPr>
          <p:spPr>
            <a:xfrm>
              <a:off x="491695" y="2447120"/>
              <a:ext cx="1005829" cy="8229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texture</a:t>
              </a:r>
              <a:endParaRPr lang="ru-RU" dirty="0"/>
            </a:p>
          </p:txBody>
        </p:sp>
        <p:sp>
          <p:nvSpPr>
            <p:cNvPr id="8" name="Rectangle: Rounded Corners 7"/>
            <p:cNvSpPr/>
            <p:nvPr/>
          </p:nvSpPr>
          <p:spPr>
            <a:xfrm>
              <a:off x="704635" y="2599520"/>
              <a:ext cx="1005829" cy="8229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texture</a:t>
              </a:r>
              <a:endParaRPr lang="ru-RU" dirty="0"/>
            </a:p>
          </p:txBody>
        </p:sp>
        <p:sp>
          <p:nvSpPr>
            <p:cNvPr id="9" name="Rectangle: Rounded Corners 8"/>
            <p:cNvSpPr/>
            <p:nvPr/>
          </p:nvSpPr>
          <p:spPr>
            <a:xfrm>
              <a:off x="2318280" y="2599520"/>
              <a:ext cx="1188707" cy="202237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Build</a:t>
              </a:r>
              <a:br>
                <a:rPr lang="en-US" dirty="0"/>
              </a:br>
              <a:r>
                <a:rPr lang="en-US" dirty="0"/>
                <a:t>scene</a:t>
              </a:r>
              <a:endParaRPr lang="ru-RU" dirty="0"/>
            </a:p>
          </p:txBody>
        </p:sp>
        <p:sp>
          <p:nvSpPr>
            <p:cNvPr id="10" name="Rectangle: Rounded Corners 9"/>
            <p:cNvSpPr/>
            <p:nvPr/>
          </p:nvSpPr>
          <p:spPr>
            <a:xfrm>
              <a:off x="704634" y="3798947"/>
              <a:ext cx="1005829" cy="8229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Space model</a:t>
              </a:r>
              <a:endParaRPr lang="ru-RU" dirty="0"/>
            </a:p>
          </p:txBody>
        </p:sp>
        <p:sp>
          <p:nvSpPr>
            <p:cNvPr id="11" name="Rectangle: Rounded Corners 10"/>
            <p:cNvSpPr/>
            <p:nvPr/>
          </p:nvSpPr>
          <p:spPr>
            <a:xfrm>
              <a:off x="4077758" y="3046833"/>
              <a:ext cx="1188707" cy="112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Render </a:t>
              </a:r>
              <a:br>
                <a:rPr lang="en-US" dirty="0"/>
              </a:br>
              <a:r>
                <a:rPr lang="en-US" dirty="0"/>
                <a:t>viewport</a:t>
              </a:r>
              <a:endParaRPr lang="ru-RU" dirty="0"/>
            </a:p>
          </p:txBody>
        </p:sp>
        <p:sp>
          <p:nvSpPr>
            <p:cNvPr id="12" name="Rectangle: Rounded Corners 11"/>
            <p:cNvSpPr/>
            <p:nvPr/>
          </p:nvSpPr>
          <p:spPr>
            <a:xfrm>
              <a:off x="2318280" y="5244622"/>
              <a:ext cx="1181158" cy="8229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Camera model</a:t>
              </a:r>
              <a:endParaRPr lang="ru-RU" dirty="0"/>
            </a:p>
          </p:txBody>
        </p:sp>
        <p:sp>
          <p:nvSpPr>
            <p:cNvPr id="14" name="Arrow: Right 13"/>
            <p:cNvSpPr/>
            <p:nvPr/>
          </p:nvSpPr>
          <p:spPr>
            <a:xfrm>
              <a:off x="1710463" y="2957657"/>
              <a:ext cx="575561" cy="1066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Arrow: Right 15"/>
            <p:cNvSpPr/>
            <p:nvPr/>
          </p:nvSpPr>
          <p:spPr>
            <a:xfrm>
              <a:off x="1726591" y="4115533"/>
              <a:ext cx="575561" cy="1066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Arrow: Right 17"/>
            <p:cNvSpPr/>
            <p:nvPr/>
          </p:nvSpPr>
          <p:spPr>
            <a:xfrm rot="16200000">
              <a:off x="2624853" y="4879922"/>
              <a:ext cx="575561" cy="1066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Arrow: Right 18"/>
            <p:cNvSpPr/>
            <p:nvPr/>
          </p:nvSpPr>
          <p:spPr>
            <a:xfrm>
              <a:off x="3515658" y="3557371"/>
              <a:ext cx="575561" cy="1066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4894" y="3910774"/>
            <a:ext cx="2615263" cy="2615263"/>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4894" y="1950969"/>
            <a:ext cx="2615263" cy="1754140"/>
          </a:xfrm>
          <a:prstGeom prst="rect">
            <a:avLst/>
          </a:prstGeom>
        </p:spPr>
      </p:pic>
    </p:spTree>
    <p:extLst>
      <p:ext uri="{BB962C8B-B14F-4D97-AF65-F5344CB8AC3E}">
        <p14:creationId xmlns:p14="http://schemas.microsoft.com/office/powerpoint/2010/main" val="239835229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VR content ecosystem</a:t>
            </a:r>
            <a:endParaRPr lang="ko-KR" altLang="en-US" sz="2400" dirty="0"/>
          </a:p>
        </p:txBody>
      </p:sp>
      <p:sp>
        <p:nvSpPr>
          <p:cNvPr id="17" name="Rectangle 4"/>
          <p:cNvSpPr>
            <a:spLocks noChangeArrowheads="1"/>
          </p:cNvSpPr>
          <p:nvPr/>
        </p:nvSpPr>
        <p:spPr bwMode="auto">
          <a:xfrm>
            <a:off x="152400" y="868708"/>
            <a:ext cx="8678862" cy="5833008"/>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3D space models</a:t>
            </a:r>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endParaRPr lang="en-US" altLang="ko-KR" sz="1800" dirty="0"/>
          </a:p>
          <a:p>
            <a:pPr algn="l" latinLnBrk="0">
              <a:spcBef>
                <a:spcPts val="0"/>
              </a:spcBef>
              <a:spcAft>
                <a:spcPts val="300"/>
              </a:spcAft>
              <a:buClr>
                <a:srgbClr val="000066"/>
              </a:buClr>
              <a:defRPr/>
            </a:pPr>
            <a:r>
              <a:rPr lang="en-US" altLang="ko-KR" sz="1800" dirty="0"/>
              <a:t>   Triangulated                   Cube                         Octahedron                   Icosahedron </a:t>
            </a:r>
            <a:endParaRPr lang="en-US" altLang="ko-KR" sz="1800" b="1" dirty="0">
              <a:solidFill>
                <a:srgbClr val="0000CC"/>
              </a:solidFill>
              <a:latin typeface="+mn-lt"/>
            </a:endParaRPr>
          </a:p>
          <a:p>
            <a:pPr algn="l" latinLnBrk="0">
              <a:spcBef>
                <a:spcPts val="0"/>
              </a:spcBef>
              <a:spcAft>
                <a:spcPts val="300"/>
              </a:spcAft>
              <a:buClr>
                <a:srgbClr val="000066"/>
              </a:buClr>
              <a:defRPr/>
            </a:pPr>
            <a:r>
              <a:rPr lang="en-US" altLang="ko-KR" sz="1800" b="1" dirty="0">
                <a:solidFill>
                  <a:srgbClr val="0000CC"/>
                </a:solidFill>
                <a:latin typeface="+mn-lt"/>
              </a:rPr>
              <a:t>       </a:t>
            </a:r>
            <a:r>
              <a:rPr lang="en-US" altLang="ko-KR" sz="1800" dirty="0"/>
              <a:t>sphere</a:t>
            </a:r>
          </a:p>
          <a:p>
            <a:pPr algn="l" latinLnBrk="0">
              <a:spcBef>
                <a:spcPts val="0"/>
              </a:spcBef>
              <a:spcAft>
                <a:spcPts val="300"/>
              </a:spcAft>
              <a:buClr>
                <a:srgbClr val="000066"/>
              </a:buClr>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Projections (Texture models) </a:t>
            </a:r>
          </a:p>
          <a:p>
            <a:pPr algn="l" latinLnBrk="0">
              <a:spcBef>
                <a:spcPts val="0"/>
              </a:spcBef>
              <a:spcAft>
                <a:spcPts val="300"/>
              </a:spcAft>
              <a:buClr>
                <a:srgbClr val="000066"/>
              </a:buClr>
              <a:defRPr/>
            </a:pPr>
            <a:r>
              <a:rPr lang="en-US" altLang="ko-KR" dirty="0"/>
              <a:t> </a:t>
            </a:r>
            <a:endParaRPr lang="en-US" altLang="ko-KR" b="1" dirty="0">
              <a:solidFill>
                <a:srgbClr val="0000CC"/>
              </a:solidFill>
            </a:endParaRPr>
          </a:p>
          <a:p>
            <a:pPr algn="l" latinLnBrk="0">
              <a:spcBef>
                <a:spcPts val="0"/>
              </a:spcBef>
              <a:spcAft>
                <a:spcPts val="300"/>
              </a:spcAft>
              <a:buClr>
                <a:srgbClr val="000066"/>
              </a:buClr>
              <a:defRPr/>
            </a:pPr>
            <a:endParaRPr lang="en-US" altLang="ko-KR" b="1" dirty="0">
              <a:solidFill>
                <a:srgbClr val="0000CC"/>
              </a:solidFill>
            </a:endParaRPr>
          </a:p>
          <a:p>
            <a:pPr algn="l" latinLnBrk="0">
              <a:spcBef>
                <a:spcPts val="0"/>
              </a:spcBef>
              <a:spcAft>
                <a:spcPts val="300"/>
              </a:spcAft>
              <a:buClr>
                <a:srgbClr val="000066"/>
              </a:buClr>
              <a:defRPr/>
            </a:pPr>
            <a:endParaRPr lang="en-US" altLang="ko-KR" b="1" dirty="0">
              <a:solidFill>
                <a:srgbClr val="0000CC"/>
              </a:solidFill>
            </a:endParaRPr>
          </a:p>
          <a:p>
            <a:pPr algn="l" latinLnBrk="0">
              <a:spcBef>
                <a:spcPts val="0"/>
              </a:spcBef>
              <a:spcAft>
                <a:spcPts val="300"/>
              </a:spcAft>
              <a:buClr>
                <a:srgbClr val="000066"/>
              </a:buClr>
              <a:defRPr/>
            </a:pPr>
            <a:r>
              <a:rPr lang="en-US" altLang="ko-KR" dirty="0">
                <a:latin typeface="+mn-lt"/>
              </a:rPr>
              <a:t> </a:t>
            </a:r>
          </a:p>
          <a:p>
            <a:pPr algn="l" latinLnBrk="0">
              <a:spcBef>
                <a:spcPts val="0"/>
              </a:spcBef>
              <a:spcAft>
                <a:spcPts val="300"/>
              </a:spcAft>
              <a:buClr>
                <a:srgbClr val="000066"/>
              </a:buClr>
              <a:defRPr/>
            </a:pPr>
            <a:endParaRPr lang="en-US" altLang="ko-KR" dirty="0"/>
          </a:p>
          <a:p>
            <a:pPr algn="l" latinLnBrk="0">
              <a:spcBef>
                <a:spcPts val="0"/>
              </a:spcBef>
              <a:spcAft>
                <a:spcPts val="300"/>
              </a:spcAft>
              <a:buClr>
                <a:srgbClr val="000066"/>
              </a:buClr>
              <a:defRPr/>
            </a:pPr>
            <a:endParaRPr lang="en-US" altLang="ko-KR" dirty="0"/>
          </a:p>
          <a:p>
            <a:pPr algn="l" latinLnBrk="0">
              <a:spcBef>
                <a:spcPts val="0"/>
              </a:spcBef>
              <a:spcAft>
                <a:spcPts val="300"/>
              </a:spcAft>
              <a:buClr>
                <a:srgbClr val="000066"/>
              </a:buClr>
              <a:defRPr/>
            </a:pPr>
            <a:r>
              <a:rPr lang="en-US" altLang="ko-KR" dirty="0"/>
              <a:t>      </a:t>
            </a:r>
            <a:r>
              <a:rPr lang="en-US" altLang="ko-KR" dirty="0" err="1"/>
              <a:t>Equirectangular</a:t>
            </a:r>
            <a:r>
              <a:rPr lang="en-US" altLang="ko-KR" dirty="0"/>
              <a:t>                </a:t>
            </a:r>
            <a:r>
              <a:rPr lang="en-US" altLang="ko-KR" dirty="0" err="1"/>
              <a:t>Cubemap</a:t>
            </a:r>
            <a:r>
              <a:rPr lang="en-US" altLang="ko-KR" dirty="0"/>
              <a:t>                        Octahedral                   Icosahedral </a:t>
            </a:r>
          </a:p>
        </p:txBody>
      </p:sp>
      <p:pic>
        <p:nvPicPr>
          <p:cNvPr id="4" name="Picture 3" descr="E:\cliparts\Presentation\360 video &amp; Glass\art_ptal_cube2.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49164" y="1234464"/>
            <a:ext cx="2194536" cy="2103097"/>
          </a:xfrm>
          <a:prstGeom prst="rect">
            <a:avLst/>
          </a:prstGeom>
          <a:noFill/>
          <a:ln>
            <a:noFill/>
          </a:ln>
        </p:spPr>
      </p:pic>
      <p:pic>
        <p:nvPicPr>
          <p:cNvPr id="5" name="Picture 4"/>
          <p:cNvPicPr/>
          <p:nvPr/>
        </p:nvPicPr>
        <p:blipFill rotWithShape="1">
          <a:blip r:embed="rId4" cstate="print">
            <a:extLst>
              <a:ext uri="{28A0092B-C50C-407E-A947-70E740481C1C}">
                <a14:useLocalDpi xmlns:a14="http://schemas.microsoft.com/office/drawing/2010/main" val="0"/>
              </a:ext>
            </a:extLst>
          </a:blip>
          <a:srcRect r="65771"/>
          <a:stretch/>
        </p:blipFill>
        <p:spPr bwMode="auto">
          <a:xfrm>
            <a:off x="472754" y="1513211"/>
            <a:ext cx="1554463" cy="1554473"/>
          </a:xfrm>
          <a:prstGeom prst="rect">
            <a:avLst/>
          </a:prstGeom>
          <a:noFill/>
          <a:ln>
            <a:noFill/>
          </a:ln>
          <a:effectLst/>
        </p:spPr>
      </p:pic>
      <p:pic>
        <p:nvPicPr>
          <p:cNvPr id="7" name="Picture 6" descr="E:\cliparts\Presentation\360 video &amp; Glass\art_ptal_isoc2.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6264" y="1234464"/>
            <a:ext cx="1842486" cy="1920219"/>
          </a:xfrm>
          <a:prstGeom prst="rect">
            <a:avLst/>
          </a:prstGeom>
          <a:noFill/>
          <a:ln>
            <a:noFill/>
          </a:ln>
        </p:spPr>
      </p:pic>
      <p:pic>
        <p:nvPicPr>
          <p:cNvPr id="8" name="Picture 7" descr="E:\cliparts\Presentation\360 video &amp; Glass\art_ptal_octa2.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38675" y="1234464"/>
            <a:ext cx="2103097" cy="2103097"/>
          </a:xfrm>
          <a:prstGeom prst="rect">
            <a:avLst/>
          </a:prstGeom>
          <a:noFill/>
          <a:ln>
            <a:noFill/>
          </a:ln>
        </p:spPr>
      </p:pic>
      <p:pic>
        <p:nvPicPr>
          <p:cNvPr id="9" name="그림 102"/>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43406" y="4942509"/>
            <a:ext cx="1556247" cy="1171196"/>
          </a:xfrm>
          <a:prstGeom prst="rect">
            <a:avLst/>
          </a:prstGeom>
          <a:noFill/>
        </p:spPr>
      </p:pic>
      <p:pic>
        <p:nvPicPr>
          <p:cNvPr id="10" name="Picture 9"/>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6913" y="5043156"/>
            <a:ext cx="2171928" cy="853329"/>
          </a:xfrm>
          <a:prstGeom prst="rect">
            <a:avLst/>
          </a:prstGeom>
          <a:noFill/>
          <a:ln>
            <a:noFill/>
          </a:ln>
        </p:spPr>
      </p:pic>
      <p:pic>
        <p:nvPicPr>
          <p:cNvPr id="11" name="Picture 10" descr="http://www.skwirk.com/content/upload/images/Secondary/NSW/year_8/maths/solids_angles/tp1/ch7/tp1ch7_image10.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42939" y="5074905"/>
            <a:ext cx="1807934" cy="753055"/>
          </a:xfrm>
          <a:prstGeom prst="rect">
            <a:avLst/>
          </a:prstGeom>
          <a:noFill/>
          <a:ln>
            <a:noFill/>
          </a:ln>
        </p:spPr>
      </p:pic>
      <p:pic>
        <p:nvPicPr>
          <p:cNvPr id="12" name="Picture 11"/>
          <p:cNvPicPr/>
          <p:nvPr/>
        </p:nvPicPr>
        <p:blipFill rotWithShape="1">
          <a:blip r:embed="rId4" cstate="print">
            <a:extLst>
              <a:ext uri="{28A0092B-C50C-407E-A947-70E740481C1C}">
                <a14:useLocalDpi xmlns:a14="http://schemas.microsoft.com/office/drawing/2010/main" val="0"/>
              </a:ext>
            </a:extLst>
          </a:blip>
          <a:srcRect l="42958"/>
          <a:stretch/>
        </p:blipFill>
        <p:spPr bwMode="auto">
          <a:xfrm>
            <a:off x="152400" y="4892024"/>
            <a:ext cx="2148917" cy="1330631"/>
          </a:xfrm>
          <a:prstGeom prst="rect">
            <a:avLst/>
          </a:prstGeom>
          <a:noFill/>
          <a:ln>
            <a:noFill/>
          </a:ln>
          <a:effectLst/>
        </p:spPr>
      </p:pic>
    </p:spTree>
    <p:extLst>
      <p:ext uri="{BB962C8B-B14F-4D97-AF65-F5344CB8AC3E}">
        <p14:creationId xmlns:p14="http://schemas.microsoft.com/office/powerpoint/2010/main" val="423763240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Supported projections discussion</a:t>
            </a:r>
            <a:endParaRPr lang="ko-KR" altLang="en-US" sz="2400" dirty="0"/>
          </a:p>
        </p:txBody>
      </p:sp>
      <p:grpSp>
        <p:nvGrpSpPr>
          <p:cNvPr id="9" name="Group 8"/>
          <p:cNvGrpSpPr/>
          <p:nvPr/>
        </p:nvGrpSpPr>
        <p:grpSpPr>
          <a:xfrm>
            <a:off x="274367" y="1081999"/>
            <a:ext cx="8961022" cy="5276535"/>
            <a:chOff x="274367" y="1081999"/>
            <a:chExt cx="8961022" cy="5276535"/>
          </a:xfrm>
        </p:grpSpPr>
        <p:grpSp>
          <p:nvGrpSpPr>
            <p:cNvPr id="4" name="Group 3"/>
            <p:cNvGrpSpPr/>
            <p:nvPr/>
          </p:nvGrpSpPr>
          <p:grpSpPr>
            <a:xfrm>
              <a:off x="274367" y="1081999"/>
              <a:ext cx="8961022" cy="5273049"/>
              <a:chOff x="274367" y="1405541"/>
              <a:chExt cx="8961022" cy="5273049"/>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367" y="4118248"/>
                <a:ext cx="1828830" cy="121922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79915" y="1405541"/>
                <a:ext cx="1837893" cy="122526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9915" y="2777126"/>
                <a:ext cx="1828830" cy="1219220"/>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79915" y="5459370"/>
                <a:ext cx="1828830" cy="1219220"/>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78448" y="4118248"/>
                <a:ext cx="1828830" cy="1219220"/>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5935" y="4118248"/>
                <a:ext cx="1828780" cy="1219186"/>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95935" y="1405541"/>
                <a:ext cx="1828780" cy="1219186"/>
              </a:xfrm>
              <a:prstGeom prst="rect">
                <a:avLst/>
              </a:prstGeom>
            </p:spPr>
          </p:pic>
          <p:pic>
            <p:nvPicPr>
              <p:cNvPr id="20" name="Picture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95935" y="2766789"/>
                <a:ext cx="1828780" cy="1219186"/>
              </a:xfrm>
              <a:prstGeom prst="rect">
                <a:avLst/>
              </a:prstGeom>
            </p:spPr>
          </p:pic>
          <p:pic>
            <p:nvPicPr>
              <p:cNvPr id="21" name="Picture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4367" y="2766789"/>
                <a:ext cx="1828780" cy="1219187"/>
              </a:xfrm>
              <a:prstGeom prst="rect">
                <a:avLst/>
              </a:prstGeom>
            </p:spPr>
          </p:pic>
          <p:sp>
            <p:nvSpPr>
              <p:cNvPr id="22" name="Rectangle 4"/>
              <p:cNvSpPr>
                <a:spLocks noChangeArrowheads="1"/>
              </p:cNvSpPr>
              <p:nvPr/>
            </p:nvSpPr>
            <p:spPr bwMode="auto">
              <a:xfrm>
                <a:off x="2255541" y="3206784"/>
                <a:ext cx="670601" cy="339196"/>
              </a:xfrm>
              <a:prstGeom prst="rect">
                <a:avLst/>
              </a:prstGeom>
              <a:noFill/>
            </p:spPr>
            <p:txBody>
              <a:bodyPr wrap="square" lIns="92075" tIns="46038" rIns="92075" bIns="46038">
                <a:spAutoFit/>
              </a:bodyPr>
              <a:lstStyle/>
              <a:p>
                <a:pPr algn="l" latinLnBrk="0">
                  <a:spcBef>
                    <a:spcPts val="0"/>
                  </a:spcBef>
                  <a:spcAft>
                    <a:spcPts val="300"/>
                  </a:spcAft>
                  <a:buClr>
                    <a:srgbClr val="000066"/>
                  </a:buClr>
                  <a:defRPr/>
                </a:pPr>
                <a:r>
                  <a:rPr lang="en-US" altLang="ko-KR" dirty="0"/>
                  <a:t>EPR</a:t>
                </a:r>
              </a:p>
            </p:txBody>
          </p:sp>
          <p:sp>
            <p:nvSpPr>
              <p:cNvPr id="23" name="Rectangle 4"/>
              <p:cNvSpPr>
                <a:spLocks noChangeArrowheads="1"/>
              </p:cNvSpPr>
              <p:nvPr/>
            </p:nvSpPr>
            <p:spPr bwMode="auto">
              <a:xfrm>
                <a:off x="2255542" y="4541583"/>
                <a:ext cx="670601" cy="339196"/>
              </a:xfrm>
              <a:prstGeom prst="rect">
                <a:avLst/>
              </a:prstGeom>
              <a:noFill/>
            </p:spPr>
            <p:txBody>
              <a:bodyPr wrap="square" lIns="92075" tIns="46038" rIns="92075" bIns="46038">
                <a:spAutoFit/>
              </a:bodyPr>
              <a:lstStyle/>
              <a:p>
                <a:pPr algn="l" latinLnBrk="0">
                  <a:spcBef>
                    <a:spcPts val="0"/>
                  </a:spcBef>
                  <a:spcAft>
                    <a:spcPts val="300"/>
                  </a:spcAft>
                  <a:buClr>
                    <a:srgbClr val="000066"/>
                  </a:buClr>
                  <a:defRPr/>
                </a:pPr>
                <a:r>
                  <a:rPr lang="en-US" altLang="ko-KR" dirty="0"/>
                  <a:t>CPP</a:t>
                </a:r>
              </a:p>
            </p:txBody>
          </p:sp>
          <p:sp>
            <p:nvSpPr>
              <p:cNvPr id="24" name="Rectangle 4"/>
              <p:cNvSpPr>
                <a:spLocks noChangeArrowheads="1"/>
              </p:cNvSpPr>
              <p:nvPr/>
            </p:nvSpPr>
            <p:spPr bwMode="auto">
              <a:xfrm>
                <a:off x="5090106" y="1845536"/>
                <a:ext cx="4145283" cy="339196"/>
              </a:xfrm>
              <a:prstGeom prst="rect">
                <a:avLst/>
              </a:prstGeom>
              <a:noFill/>
            </p:spPr>
            <p:txBody>
              <a:bodyPr wrap="square" lIns="92075" tIns="46038" rIns="92075" bIns="46038">
                <a:spAutoFit/>
              </a:bodyPr>
              <a:lstStyle/>
              <a:p>
                <a:pPr algn="l" latinLnBrk="0">
                  <a:spcBef>
                    <a:spcPts val="0"/>
                  </a:spcBef>
                  <a:spcAft>
                    <a:spcPts val="300"/>
                  </a:spcAft>
                  <a:buClr>
                    <a:srgbClr val="000066"/>
                  </a:buClr>
                  <a:defRPr/>
                </a:pPr>
                <a:r>
                  <a:rPr lang="en-US" altLang="ko-KR" dirty="0"/>
                  <a:t>CMP	   		  RCMP</a:t>
                </a:r>
              </a:p>
            </p:txBody>
          </p:sp>
          <p:sp>
            <p:nvSpPr>
              <p:cNvPr id="25" name="Rectangle 4"/>
              <p:cNvSpPr>
                <a:spLocks noChangeArrowheads="1"/>
              </p:cNvSpPr>
              <p:nvPr/>
            </p:nvSpPr>
            <p:spPr bwMode="auto">
              <a:xfrm>
                <a:off x="5090105" y="3217138"/>
                <a:ext cx="4145283" cy="339196"/>
              </a:xfrm>
              <a:prstGeom prst="rect">
                <a:avLst/>
              </a:prstGeom>
              <a:noFill/>
            </p:spPr>
            <p:txBody>
              <a:bodyPr wrap="square" lIns="92075" tIns="46038" rIns="92075" bIns="46038">
                <a:spAutoFit/>
              </a:bodyPr>
              <a:lstStyle/>
              <a:p>
                <a:pPr algn="l" latinLnBrk="0">
                  <a:spcBef>
                    <a:spcPts val="0"/>
                  </a:spcBef>
                  <a:spcAft>
                    <a:spcPts val="300"/>
                  </a:spcAft>
                  <a:buClr>
                    <a:srgbClr val="000066"/>
                  </a:buClr>
                  <a:defRPr/>
                </a:pPr>
                <a:r>
                  <a:rPr lang="en-US" altLang="ko-KR" dirty="0"/>
                  <a:t>ISP	   		  RISP</a:t>
                </a:r>
              </a:p>
            </p:txBody>
          </p:sp>
          <p:sp>
            <p:nvSpPr>
              <p:cNvPr id="26" name="Rectangle 4"/>
              <p:cNvSpPr>
                <a:spLocks noChangeArrowheads="1"/>
              </p:cNvSpPr>
              <p:nvPr/>
            </p:nvSpPr>
            <p:spPr bwMode="auto">
              <a:xfrm>
                <a:off x="5090095" y="4558243"/>
                <a:ext cx="4145283" cy="339196"/>
              </a:xfrm>
              <a:prstGeom prst="rect">
                <a:avLst/>
              </a:prstGeom>
              <a:noFill/>
            </p:spPr>
            <p:txBody>
              <a:bodyPr wrap="square" lIns="92075" tIns="46038" rIns="92075" bIns="46038">
                <a:spAutoFit/>
              </a:bodyPr>
              <a:lstStyle/>
              <a:p>
                <a:pPr algn="l" latinLnBrk="0">
                  <a:spcBef>
                    <a:spcPts val="0"/>
                  </a:spcBef>
                  <a:spcAft>
                    <a:spcPts val="300"/>
                  </a:spcAft>
                  <a:buClr>
                    <a:srgbClr val="000066"/>
                  </a:buClr>
                  <a:defRPr/>
                </a:pPr>
                <a:r>
                  <a:rPr lang="en-US" altLang="ko-KR" dirty="0"/>
                  <a:t>SSP	   		  TSP</a:t>
                </a:r>
              </a:p>
            </p:txBody>
          </p:sp>
          <p:sp>
            <p:nvSpPr>
              <p:cNvPr id="27" name="Rectangle 4"/>
              <p:cNvSpPr>
                <a:spLocks noChangeArrowheads="1"/>
              </p:cNvSpPr>
              <p:nvPr/>
            </p:nvSpPr>
            <p:spPr bwMode="auto">
              <a:xfrm>
                <a:off x="5090094" y="5899348"/>
                <a:ext cx="4145283" cy="339196"/>
              </a:xfrm>
              <a:prstGeom prst="rect">
                <a:avLst/>
              </a:prstGeom>
              <a:noFill/>
            </p:spPr>
            <p:txBody>
              <a:bodyPr wrap="square" lIns="92075" tIns="46038" rIns="92075" bIns="46038">
                <a:spAutoFit/>
              </a:bodyPr>
              <a:lstStyle/>
              <a:p>
                <a:pPr algn="l" latinLnBrk="0">
                  <a:spcBef>
                    <a:spcPts val="0"/>
                  </a:spcBef>
                  <a:spcAft>
                    <a:spcPts val="300"/>
                  </a:spcAft>
                  <a:buClr>
                    <a:srgbClr val="000066"/>
                  </a:buClr>
                  <a:defRPr/>
                </a:pPr>
                <a:r>
                  <a:rPr lang="en-US" altLang="ko-KR" dirty="0"/>
                  <a:t>OHP	   		  ROHP</a:t>
                </a:r>
              </a:p>
            </p:txBody>
          </p:sp>
        </p:grpSp>
        <p:grpSp>
          <p:nvGrpSpPr>
            <p:cNvPr id="8" name="Group 7"/>
            <p:cNvGrpSpPr/>
            <p:nvPr/>
          </p:nvGrpSpPr>
          <p:grpSpPr>
            <a:xfrm>
              <a:off x="6095935" y="5132271"/>
              <a:ext cx="1841019" cy="1226263"/>
              <a:chOff x="6095935" y="5132271"/>
              <a:chExt cx="1841019" cy="1226263"/>
            </a:xfrm>
          </p:grpSpPr>
          <p:pic>
            <p:nvPicPr>
              <p:cNvPr id="7" name="Picture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097559" y="5132271"/>
                <a:ext cx="1839395" cy="1226263"/>
              </a:xfrm>
              <a:prstGeom prst="rect">
                <a:avLst/>
              </a:prstGeom>
            </p:spPr>
          </p:pic>
          <p:pic>
            <p:nvPicPr>
              <p:cNvPr id="5" name="Picture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V="1">
                <a:off x="6095935" y="5546612"/>
                <a:ext cx="1837283" cy="397580"/>
              </a:xfrm>
              <a:prstGeom prst="rect">
                <a:avLst/>
              </a:prstGeom>
            </p:spPr>
          </p:pic>
        </p:grpSp>
      </p:grpSp>
    </p:spTree>
    <p:extLst>
      <p:ext uri="{BB962C8B-B14F-4D97-AF65-F5344CB8AC3E}">
        <p14:creationId xmlns:p14="http://schemas.microsoft.com/office/powerpoint/2010/main" val="134606101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Pipeline for 360-degree video content </a:t>
            </a:r>
            <a:endParaRPr lang="ko-KR" altLang="en-US" sz="2400" dirty="0"/>
          </a:p>
        </p:txBody>
      </p:sp>
      <p:sp>
        <p:nvSpPr>
          <p:cNvPr id="3" name="Rectangle 4"/>
          <p:cNvSpPr>
            <a:spLocks noChangeArrowheads="1"/>
          </p:cNvSpPr>
          <p:nvPr/>
        </p:nvSpPr>
        <p:spPr bwMode="auto">
          <a:xfrm>
            <a:off x="152400" y="868708"/>
            <a:ext cx="8678862" cy="5702203"/>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Content representation </a:t>
            </a:r>
          </a:p>
          <a:p>
            <a:pPr marL="285750" indent="-285750" algn="l" latinLnBrk="0">
              <a:spcBef>
                <a:spcPts val="0"/>
              </a:spcBef>
              <a:spcAft>
                <a:spcPts val="300"/>
              </a:spcAft>
              <a:buClr>
                <a:srgbClr val="000066"/>
              </a:buClr>
              <a:buFontTx/>
              <a:buChar char="-"/>
              <a:defRPr/>
            </a:pPr>
            <a:r>
              <a:rPr lang="en-US" altLang="ko-KR" dirty="0">
                <a:latin typeface="+mn-lt"/>
              </a:rPr>
              <a:t>The main difference is that “What you see if what you get” rule is not working any more</a:t>
            </a:r>
          </a:p>
          <a:p>
            <a:pPr marL="285750" indent="-285750" algn="l" latinLnBrk="0">
              <a:spcBef>
                <a:spcPts val="0"/>
              </a:spcBef>
              <a:spcAft>
                <a:spcPts val="300"/>
              </a:spcAft>
              <a:buClr>
                <a:srgbClr val="000066"/>
              </a:buClr>
              <a:buFontTx/>
              <a:buChar char="-"/>
              <a:defRPr/>
            </a:pPr>
            <a:r>
              <a:rPr lang="en-US" altLang="ko-KR" dirty="0">
                <a:latin typeface="+mn-lt"/>
              </a:rPr>
              <a:t>Display, or a viewport, in general, is part of a 3D space model, with a corresponding texture attached to this model.</a:t>
            </a:r>
          </a:p>
          <a:p>
            <a:pPr marL="285750" indent="-285750" algn="l" latinLnBrk="0">
              <a:spcBef>
                <a:spcPts val="0"/>
              </a:spcBef>
              <a:spcAft>
                <a:spcPts val="300"/>
              </a:spcAft>
              <a:buClr>
                <a:srgbClr val="000066"/>
              </a:buClr>
              <a:buFontTx/>
              <a:buChar char="-"/>
              <a:defRPr/>
            </a:pPr>
            <a:r>
              <a:rPr lang="en-US" altLang="ko-KR" dirty="0">
                <a:latin typeface="+mn-lt"/>
              </a:rPr>
              <a:t>Thus resulting image quality depends on many factors</a:t>
            </a:r>
          </a:p>
          <a:p>
            <a:pPr marL="742950" lvl="1" indent="-285750" algn="l" latinLnBrk="0">
              <a:spcBef>
                <a:spcPts val="0"/>
              </a:spcBef>
              <a:spcAft>
                <a:spcPts val="300"/>
              </a:spcAft>
              <a:buClr>
                <a:srgbClr val="000066"/>
              </a:buClr>
              <a:buFontTx/>
              <a:buChar char="-"/>
              <a:defRPr/>
            </a:pPr>
            <a:r>
              <a:rPr lang="en-US" altLang="ko-KR" dirty="0">
                <a:latin typeface="+mn-lt"/>
              </a:rPr>
              <a:t>3D space model complexity</a:t>
            </a:r>
          </a:p>
          <a:p>
            <a:pPr marL="742950" lvl="1" indent="-285750" algn="l" latinLnBrk="0">
              <a:spcBef>
                <a:spcPts val="0"/>
              </a:spcBef>
              <a:spcAft>
                <a:spcPts val="300"/>
              </a:spcAft>
              <a:buClr>
                <a:srgbClr val="000066"/>
              </a:buClr>
              <a:buFontTx/>
              <a:buChar char="-"/>
              <a:defRPr/>
            </a:pPr>
            <a:r>
              <a:rPr lang="en-US" altLang="ko-KR" dirty="0">
                <a:latin typeface="+mn-lt"/>
              </a:rPr>
              <a:t>Projection quality</a:t>
            </a:r>
          </a:p>
          <a:p>
            <a:pPr marL="742950" lvl="1" indent="-285750" algn="l" latinLnBrk="0">
              <a:spcBef>
                <a:spcPts val="0"/>
              </a:spcBef>
              <a:spcAft>
                <a:spcPts val="300"/>
              </a:spcAft>
              <a:buClr>
                <a:srgbClr val="000066"/>
              </a:buClr>
              <a:buFontTx/>
              <a:buChar char="-"/>
              <a:defRPr/>
            </a:pPr>
            <a:r>
              <a:rPr lang="en-US" altLang="ko-KR" dirty="0">
                <a:latin typeface="+mn-lt"/>
              </a:rPr>
              <a:t>Display hardware/driver dependent</a:t>
            </a:r>
          </a:p>
          <a:p>
            <a:pPr marL="742950" lvl="1" indent="-285750" algn="l" latinLnBrk="0">
              <a:spcBef>
                <a:spcPts val="0"/>
              </a:spcBef>
              <a:spcAft>
                <a:spcPts val="300"/>
              </a:spcAft>
              <a:buClr>
                <a:srgbClr val="000066"/>
              </a:buClr>
              <a:buFontTx/>
              <a:buChar char="-"/>
              <a:defRPr/>
            </a:pPr>
            <a:endParaRPr lang="en-US" altLang="ko-KR" dirty="0">
              <a:latin typeface="+mn-lt"/>
            </a:endParaRPr>
          </a:p>
          <a:p>
            <a:pPr marL="742950" lvl="1" indent="-285750" algn="l" latinLnBrk="0">
              <a:spcBef>
                <a:spcPts val="0"/>
              </a:spcBef>
              <a:spcAft>
                <a:spcPts val="300"/>
              </a:spcAft>
              <a:buClr>
                <a:srgbClr val="000066"/>
              </a:buClr>
              <a:buFontTx/>
              <a:buChar char="-"/>
              <a:defRPr/>
            </a:pPr>
            <a:endParaRPr lang="en-US" altLang="ko-KR" dirty="0">
              <a:latin typeface="+mn-lt"/>
            </a:endParaRPr>
          </a:p>
          <a:p>
            <a:pPr marL="742950" lvl="1" indent="-285750" algn="l" latinLnBrk="0">
              <a:spcBef>
                <a:spcPts val="0"/>
              </a:spcBef>
              <a:spcAft>
                <a:spcPts val="300"/>
              </a:spcAft>
              <a:buClr>
                <a:srgbClr val="000066"/>
              </a:buClr>
              <a:buFontTx/>
              <a:buChar char="-"/>
              <a:defRPr/>
            </a:pPr>
            <a:endParaRPr lang="en-US" altLang="ko-KR" dirty="0">
              <a:latin typeface="+mn-lt"/>
            </a:endParaRPr>
          </a:p>
          <a:p>
            <a:pPr marL="742950" lvl="1" indent="-285750" algn="l" latinLnBrk="0">
              <a:spcBef>
                <a:spcPts val="0"/>
              </a:spcBef>
              <a:spcAft>
                <a:spcPts val="300"/>
              </a:spcAft>
              <a:buClr>
                <a:srgbClr val="000066"/>
              </a:buClr>
              <a:buFontTx/>
              <a:buChar char="-"/>
              <a:defRPr/>
            </a:pPr>
            <a:endParaRPr lang="en-US" altLang="ko-KR" dirty="0">
              <a:latin typeface="+mn-lt"/>
            </a:endParaRPr>
          </a:p>
          <a:p>
            <a:pPr lvl="1" algn="l" latinLnBrk="0">
              <a:spcBef>
                <a:spcPts val="0"/>
              </a:spcBef>
              <a:spcAft>
                <a:spcPts val="300"/>
              </a:spcAft>
              <a:buClr>
                <a:srgbClr val="000066"/>
              </a:buCl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endParaRPr lang="en-US" altLang="ko-KR" dirty="0">
              <a:latin typeface="+mn-lt"/>
            </a:endParaRPr>
          </a:p>
          <a:p>
            <a:pPr marL="285750" indent="-285750" algn="l" latinLnBrk="0">
              <a:spcBef>
                <a:spcPts val="0"/>
              </a:spcBef>
              <a:spcAft>
                <a:spcPts val="300"/>
              </a:spcAft>
              <a:buClr>
                <a:srgbClr val="000066"/>
              </a:buClr>
              <a:buFontTx/>
              <a:buChar char="-"/>
              <a:defRPr/>
            </a:pPr>
            <a:r>
              <a:rPr lang="en-US" altLang="ko-KR" dirty="0">
                <a:latin typeface="+mn-lt"/>
              </a:rPr>
              <a:t>Observed rendering problems</a:t>
            </a:r>
          </a:p>
          <a:p>
            <a:pPr marL="742950" lvl="1" indent="-285750" algn="l" latinLnBrk="0">
              <a:spcBef>
                <a:spcPts val="0"/>
              </a:spcBef>
              <a:spcAft>
                <a:spcPts val="300"/>
              </a:spcAft>
              <a:buClr>
                <a:srgbClr val="000066"/>
              </a:buClr>
              <a:buFontTx/>
              <a:buChar char="-"/>
              <a:defRPr/>
            </a:pPr>
            <a:r>
              <a:rPr lang="en-US" altLang="ko-KR" dirty="0">
                <a:latin typeface="+mn-lt"/>
              </a:rPr>
              <a:t>Geometrical distortions, defined by model</a:t>
            </a:r>
          </a:p>
          <a:p>
            <a:pPr marL="742950" lvl="1" indent="-285750" algn="l" latinLnBrk="0">
              <a:spcBef>
                <a:spcPts val="0"/>
              </a:spcBef>
              <a:spcAft>
                <a:spcPts val="300"/>
              </a:spcAft>
              <a:buClr>
                <a:srgbClr val="000066"/>
              </a:buClr>
              <a:buFontTx/>
              <a:buChar char="-"/>
              <a:defRPr/>
            </a:pPr>
            <a:r>
              <a:rPr lang="en-US" altLang="ko-KR" dirty="0">
                <a:latin typeface="+mn-lt"/>
              </a:rPr>
              <a:t>Discontinuities in stitched areas caused by compression</a:t>
            </a:r>
          </a:p>
          <a:p>
            <a:pPr marL="742950" lvl="1" indent="-285750" algn="l" latinLnBrk="0">
              <a:spcBef>
                <a:spcPts val="0"/>
              </a:spcBef>
              <a:spcAft>
                <a:spcPts val="300"/>
              </a:spcAft>
              <a:buClr>
                <a:srgbClr val="000066"/>
              </a:buClr>
              <a:buFontTx/>
              <a:buChar char="-"/>
              <a:defRPr/>
            </a:pPr>
            <a:r>
              <a:rPr lang="en-US" altLang="ko-KR" dirty="0" err="1">
                <a:latin typeface="+mn-lt"/>
              </a:rPr>
              <a:t>Nonuniform</a:t>
            </a:r>
            <a:r>
              <a:rPr lang="en-US" altLang="ko-KR" dirty="0">
                <a:latin typeface="+mn-lt"/>
              </a:rPr>
              <a:t> spatial resolution across projection caused</a:t>
            </a:r>
            <a:br>
              <a:rPr lang="en-US" altLang="ko-KR" dirty="0">
                <a:latin typeface="+mn-lt"/>
              </a:rPr>
            </a:br>
            <a:r>
              <a:rPr lang="en-US" altLang="ko-KR" dirty="0">
                <a:latin typeface="+mn-lt"/>
              </a:rPr>
              <a:t>by projection</a:t>
            </a:r>
          </a:p>
        </p:txBody>
      </p:sp>
      <p:pic>
        <p:nvPicPr>
          <p:cNvPr id="1026" name="Picture 2" descr="hw_ip_vr_sha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89391" y="2016142"/>
            <a:ext cx="2941871" cy="2937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274367" y="3365984"/>
            <a:ext cx="5305980" cy="1588056"/>
            <a:chOff x="168409" y="3377445"/>
            <a:chExt cx="5305980" cy="1588056"/>
          </a:xfrm>
        </p:grpSpPr>
        <p:pic>
          <p:nvPicPr>
            <p:cNvPr id="5122" name="Picture 4" descr="c:\users\vlad.zak\desktop\capture_gri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8409" y="3379589"/>
              <a:ext cx="1852612"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 descr="c:\users\vlad.zak\desktop\project erp.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25" y="3379589"/>
              <a:ext cx="1354138"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3" descr="c:\users\vlad.zak\desktop\captur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55164" y="3377445"/>
              <a:ext cx="1419225"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77923" y="5101280"/>
            <a:ext cx="2164806" cy="1360863"/>
          </a:xfrm>
          <a:prstGeom prst="rect">
            <a:avLst/>
          </a:prstGeom>
        </p:spPr>
      </p:pic>
    </p:spTree>
    <p:extLst>
      <p:ext uri="{BB962C8B-B14F-4D97-AF65-F5344CB8AC3E}">
        <p14:creationId xmlns:p14="http://schemas.microsoft.com/office/powerpoint/2010/main" val="269777777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normAutofit/>
          </a:bodyPr>
          <a:lstStyle/>
          <a:p>
            <a:r>
              <a:rPr lang="en-US" altLang="ko-KR" sz="2400" dirty="0"/>
              <a:t>Model-driven distortions</a:t>
            </a:r>
            <a:endParaRPr lang="ko-KR" altLang="en-US" sz="2400" dirty="0"/>
          </a:p>
        </p:txBody>
      </p:sp>
      <p:sp>
        <p:nvSpPr>
          <p:cNvPr id="17" name="Rectangle 4"/>
          <p:cNvSpPr>
            <a:spLocks noChangeArrowheads="1"/>
          </p:cNvSpPr>
          <p:nvPr/>
        </p:nvSpPr>
        <p:spPr bwMode="auto">
          <a:xfrm>
            <a:off x="152400" y="868708"/>
            <a:ext cx="8678862" cy="5925341"/>
          </a:xfrm>
          <a:prstGeom prst="rect">
            <a:avLst/>
          </a:prstGeom>
          <a:noFill/>
        </p:spPr>
        <p:txBody>
          <a:bodyPr lIns="92075" tIns="46038" rIns="92075" bIns="46038">
            <a:spAutoFit/>
          </a:bodyPr>
          <a:lstStyle/>
          <a:p>
            <a:pPr indent="216000" algn="l" latinLnBrk="0">
              <a:spcBef>
                <a:spcPts val="0"/>
              </a:spcBef>
              <a:spcAft>
                <a:spcPts val="300"/>
              </a:spcAft>
              <a:buClr>
                <a:srgbClr val="000066"/>
              </a:buClr>
              <a:buBlip>
                <a:blip r:embed="rId2"/>
              </a:buBlip>
              <a:defRPr/>
            </a:pPr>
            <a:r>
              <a:rPr lang="en-US" altLang="ko-KR" sz="1800" b="1" dirty="0">
                <a:solidFill>
                  <a:srgbClr val="0000CC"/>
                </a:solidFill>
                <a:latin typeface="+mn-lt"/>
              </a:rPr>
              <a:t>Model complexity driven (</a:t>
            </a:r>
            <a:r>
              <a:rPr lang="en-US" altLang="ko-KR" sz="1800" b="1" dirty="0" err="1">
                <a:solidFill>
                  <a:srgbClr val="0000CC"/>
                </a:solidFill>
                <a:latin typeface="+mn-lt"/>
              </a:rPr>
              <a:t>equirectangular</a:t>
            </a:r>
            <a:r>
              <a:rPr lang="en-US" altLang="ko-KR" sz="1800" b="1" dirty="0">
                <a:solidFill>
                  <a:srgbClr val="0000CC"/>
                </a:solidFill>
                <a:latin typeface="+mn-lt"/>
              </a:rPr>
              <a:t> format)</a:t>
            </a: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indent="216000" algn="l" latinLnBrk="0">
              <a:spcBef>
                <a:spcPts val="0"/>
              </a:spcBef>
              <a:spcAft>
                <a:spcPts val="300"/>
              </a:spcAft>
              <a:buClr>
                <a:srgbClr val="000066"/>
              </a:buClr>
              <a:buBlip>
                <a:blip r:embed="rId2"/>
              </a:buBlip>
              <a:defRPr/>
            </a:pPr>
            <a:endParaRPr lang="en-US" altLang="ko-KR" sz="1800" b="1" dirty="0">
              <a:solidFill>
                <a:srgbClr val="0000CC"/>
              </a:solidFill>
              <a:latin typeface="+mn-lt"/>
            </a:endParaRPr>
          </a:p>
          <a:p>
            <a:pPr lvl="2" algn="l" latinLnBrk="0">
              <a:spcBef>
                <a:spcPts val="0"/>
              </a:spcBef>
              <a:spcAft>
                <a:spcPts val="300"/>
              </a:spcAft>
              <a:buClr>
                <a:srgbClr val="000066"/>
              </a:buClr>
              <a:defRPr/>
            </a:pPr>
            <a:endParaRPr lang="en-US" altLang="ko-KR" sz="1800" b="1" dirty="0">
              <a:latin typeface="+mn-lt"/>
            </a:endParaRPr>
          </a:p>
          <a:p>
            <a:pPr lvl="2" algn="l" latinLnBrk="0">
              <a:spcBef>
                <a:spcPts val="0"/>
              </a:spcBef>
              <a:spcAft>
                <a:spcPts val="300"/>
              </a:spcAft>
              <a:buClr>
                <a:srgbClr val="000066"/>
              </a:buClr>
              <a:defRPr/>
            </a:pPr>
            <a:r>
              <a:rPr lang="en-US" altLang="ko-KR" sz="1800" b="1" dirty="0">
                <a:latin typeface="+mn-lt"/>
              </a:rPr>
              <a:t>        ERP 18x12 mesh</a:t>
            </a:r>
            <a:r>
              <a:rPr lang="en-US" altLang="ko-KR" sz="1800" b="1" dirty="0"/>
              <a:t> 			ERP 72x28 mesh</a:t>
            </a:r>
          </a:p>
          <a:p>
            <a:pPr algn="l" latinLnBrk="0">
              <a:spcBef>
                <a:spcPts val="0"/>
              </a:spcBef>
              <a:spcAft>
                <a:spcPts val="300"/>
              </a:spcAft>
              <a:buClr>
                <a:srgbClr val="000066"/>
              </a:buClr>
              <a:defRPr/>
            </a:pPr>
            <a:r>
              <a:rPr lang="en-US" altLang="ko-KR" dirty="0"/>
              <a:t>___</a:t>
            </a:r>
          </a:p>
          <a:p>
            <a:pPr algn="l" latinLnBrk="0">
              <a:spcBef>
                <a:spcPts val="0"/>
              </a:spcBef>
              <a:spcAft>
                <a:spcPts val="300"/>
              </a:spcAft>
              <a:buClr>
                <a:srgbClr val="000066"/>
              </a:buClr>
              <a:defRPr/>
            </a:pPr>
            <a:r>
              <a:rPr lang="en-US" altLang="ko-KR" sz="1200" dirty="0"/>
              <a:t>* Nonlinear coordinate system in projection may result in severe geometrical distortions </a:t>
            </a:r>
          </a:p>
        </p:txBody>
      </p:sp>
      <p:pic>
        <p:nvPicPr>
          <p:cNvPr id="2051" name="Picture 3" descr="erp_18x12_pole_nocorr_q22"/>
          <p:cNvPicPr>
            <a:picLocks noChangeAspect="1" noChangeArrowheads="1"/>
          </p:cNvPicPr>
          <p:nvPr/>
        </p:nvPicPr>
        <p:blipFill rotWithShape="1">
          <a:blip r:embed="rId3">
            <a:extLst>
              <a:ext uri="{28A0092B-C50C-407E-A947-70E740481C1C}">
                <a14:useLocalDpi xmlns:a14="http://schemas.microsoft.com/office/drawing/2010/main" val="0"/>
              </a:ext>
            </a:extLst>
          </a:blip>
          <a:srcRect r="50412"/>
          <a:stretch/>
        </p:blipFill>
        <p:spPr bwMode="auto">
          <a:xfrm>
            <a:off x="274367" y="1234464"/>
            <a:ext cx="4114754" cy="461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erp_72x36_pole_nocorr_q22"/>
          <p:cNvPicPr>
            <a:picLocks noChangeAspect="1" noChangeArrowheads="1"/>
          </p:cNvPicPr>
          <p:nvPr/>
        </p:nvPicPr>
        <p:blipFill rotWithShape="1">
          <a:blip r:embed="rId4">
            <a:extLst>
              <a:ext uri="{28A0092B-C50C-407E-A947-70E740481C1C}">
                <a14:useLocalDpi xmlns:a14="http://schemas.microsoft.com/office/drawing/2010/main" val="0"/>
              </a:ext>
            </a:extLst>
          </a:blip>
          <a:srcRect r="49604"/>
          <a:stretch/>
        </p:blipFill>
        <p:spPr bwMode="auto">
          <a:xfrm>
            <a:off x="4855114" y="1243748"/>
            <a:ext cx="4114755" cy="461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0226175"/>
      </p:ext>
    </p:extLst>
  </p:cSld>
  <p:clrMapOvr>
    <a:masterClrMapping/>
  </p:clrMapOvr>
  <p:transition/>
</p:sld>
</file>

<file path=ppt/theme/theme1.xml><?xml version="1.0" encoding="utf-8"?>
<a:theme xmlns:a="http://schemas.openxmlformats.org/drawingml/2006/main" name="디자인 사용자 지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AIT">
      <a:majorFont>
        <a:latin typeface="Arial"/>
        <a:ea typeface="맑은 고딕"/>
        <a:cs typeface=""/>
      </a:majorFont>
      <a:minorFont>
        <a:latin typeface="Arial"/>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문서" ma:contentTypeID="0x010100A30DF9F47E88B047A0695E9C3DC9F515" ma:contentTypeVersion="0" ma:contentTypeDescription="새 문서를 만듭니다." ma:contentTypeScope="" ma:versionID="47b515163c9168915aada08129117832">
  <xsd:schema xmlns:xsd="http://www.w3.org/2001/XMLSchema" xmlns:xs="http://www.w3.org/2001/XMLSchema" xmlns:p="http://schemas.microsoft.com/office/2006/metadata/properties" targetNamespace="http://schemas.microsoft.com/office/2006/metadata/properties" ma:root="true" ma:fieldsID="98509c16e2068e4d5d0612c501c1975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500C07C-536C-4443-A859-2469CB1CF5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DBA5EE1B-5516-43FB-ACA3-9C394FB64190}">
  <ds:schemaRefs>
    <ds:schemaRef ds:uri="http://schemas.microsoft.com/sharepoint/v3/contenttype/forms"/>
  </ds:schemaRefs>
</ds:datastoreItem>
</file>

<file path=customXml/itemProps3.xml><?xml version="1.0" encoding="utf-8"?>
<ds:datastoreItem xmlns:ds="http://schemas.openxmlformats.org/officeDocument/2006/customXml" ds:itemID="{5CABE7A5-0C05-44F4-A57D-A4C9214F295E}">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26323</TotalTime>
  <Words>2227</Words>
  <Application>Microsoft Office PowerPoint</Application>
  <PresentationFormat>On-screen Show (4:3)</PresentationFormat>
  <Paragraphs>954</Paragraphs>
  <Slides>36</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Gulim</vt:lpstr>
      <vt:lpstr>Gulim</vt:lpstr>
      <vt:lpstr>맑은 고딕</vt:lpstr>
      <vt:lpstr>맑은 고딕</vt:lpstr>
      <vt:lpstr>Adobe Arabic</vt:lpstr>
      <vt:lpstr>Arial</vt:lpstr>
      <vt:lpstr>Cambria Math</vt:lpstr>
      <vt:lpstr>Consolas</vt:lpstr>
      <vt:lpstr>Times New Roman</vt:lpstr>
      <vt:lpstr>Wingdings</vt:lpstr>
      <vt:lpstr>디자인 사용자 지정</vt:lpstr>
      <vt:lpstr>PowerPoint Presentation</vt:lpstr>
      <vt:lpstr>Suggested testing procedure for 360-degree video</vt:lpstr>
      <vt:lpstr>Suggested testing procedure for 360-degree video</vt:lpstr>
      <vt:lpstr>360-degree VR content revisited </vt:lpstr>
      <vt:lpstr>Viewport rendering pipeline</vt:lpstr>
      <vt:lpstr>VR content ecosystem</vt:lpstr>
      <vt:lpstr>Supported projections discussion</vt:lpstr>
      <vt:lpstr>Pipeline for 360-degree video content </vt:lpstr>
      <vt:lpstr>Model-driven distortions</vt:lpstr>
      <vt:lpstr>Model-driven distortions</vt:lpstr>
      <vt:lpstr>360tools: 360-degree video exploration software</vt:lpstr>
      <vt:lpstr>360tools: 360-degree video exploration software</vt:lpstr>
      <vt:lpstr>360tools: 360-degree video exploration software</vt:lpstr>
      <vt:lpstr>360tools: 360-degree video exploration software</vt:lpstr>
      <vt:lpstr>360tools: 360-degree video exploration software</vt:lpstr>
      <vt:lpstr>Conversion quality evaluation (without compression)</vt:lpstr>
      <vt:lpstr>Conversion quality evaluation (without compression)</vt:lpstr>
      <vt:lpstr>Conversion quality evaluation (with compression)</vt:lpstr>
      <vt:lpstr>Conclusions</vt:lpstr>
      <vt:lpstr>PowerPoint Presentation</vt:lpstr>
      <vt:lpstr>ERP</vt:lpstr>
      <vt:lpstr>CPP</vt:lpstr>
      <vt:lpstr>CMP</vt:lpstr>
      <vt:lpstr>OHP</vt:lpstr>
      <vt:lpstr>ISP</vt:lpstr>
      <vt:lpstr>RCMP</vt:lpstr>
      <vt:lpstr>ROHP</vt:lpstr>
      <vt:lpstr>RISP</vt:lpstr>
      <vt:lpstr>TSP</vt:lpstr>
      <vt:lpstr>SSP</vt:lpstr>
      <vt:lpstr>PowerPoint Presentation</vt:lpstr>
      <vt:lpstr>PowerPoint Presentation</vt:lpstr>
      <vt:lpstr>360tools: 360-degree video exploration software</vt:lpstr>
      <vt:lpstr>PowerPoint Presentation</vt:lpstr>
      <vt:lpstr>Suggested test for tools evaluation</vt:lpstr>
      <vt:lpstr>Suggested test for projections comparison</vt:lpstr>
    </vt:vector>
  </TitlesOfParts>
  <Company>MaxPT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JIN</dc:creator>
  <cp:lastModifiedBy>Elena Alshina</cp:lastModifiedBy>
  <cp:revision>3398</cp:revision>
  <cp:lastPrinted>2016-10-06T05:57:19Z</cp:lastPrinted>
  <dcterms:created xsi:type="dcterms:W3CDTF">2006-08-14T07:44:32Z</dcterms:created>
  <dcterms:modified xsi:type="dcterms:W3CDTF">2016-10-18T01:10:26Z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0x010100A30DF9F47E88B047A0695E9C3DC9F515</vt:lpwstr>
  </property>
</Properties>
</file>