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57" r:id="rId5"/>
    <p:sldId id="273" r:id="rId6"/>
    <p:sldId id="265" r:id="rId7"/>
    <p:sldId id="266" r:id="rId8"/>
    <p:sldId id="270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96" d="100"/>
          <a:sy n="96" d="100"/>
        </p:scale>
        <p:origin x="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2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99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21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198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72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159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07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0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76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2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850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C9DC3-328F-410B-9F96-C67337679436}" type="datetimeFigureOut">
              <a:rPr lang="en-US" smtClean="0"/>
              <a:t>5/28/2016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A2F94-B6E6-42D7-8FE1-C58BF083DD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877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JVET-C066: On coefficient Scaling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 smtClean="0"/>
              <a:t>D. B. Sansli, </a:t>
            </a:r>
            <a:r>
              <a:rPr lang="en-CA" dirty="0"/>
              <a:t>D. </a:t>
            </a:r>
            <a:r>
              <a:rPr lang="en-CA" dirty="0" smtClean="0"/>
              <a:t>Rusanovskyy, J</a:t>
            </a:r>
            <a:r>
              <a:rPr lang="en-CA" dirty="0"/>
              <a:t>. Sole, </a:t>
            </a:r>
            <a:r>
              <a:rPr lang="en-CA" dirty="0" smtClean="0"/>
              <a:t>A</a:t>
            </a:r>
            <a:r>
              <a:rPr lang="en-CA" dirty="0"/>
              <a:t>. K. </a:t>
            </a:r>
            <a:r>
              <a:rPr lang="en-CA" dirty="0" smtClean="0"/>
              <a:t>Ramasubramonian</a:t>
            </a:r>
            <a:r>
              <a:rPr lang="en-US" dirty="0" smtClean="0"/>
              <a:t>, </a:t>
            </a:r>
            <a:r>
              <a:rPr lang="en-CA" dirty="0" smtClean="0"/>
              <a:t>M</a:t>
            </a:r>
            <a:r>
              <a:rPr lang="en-CA" dirty="0"/>
              <a:t>.</a:t>
            </a:r>
            <a:r>
              <a:rPr lang="en-US" dirty="0"/>
              <a:t> </a:t>
            </a:r>
            <a:r>
              <a:rPr lang="en-US" dirty="0" smtClean="0"/>
              <a:t>Karczewicz (QUALCOMM)</a:t>
            </a:r>
          </a:p>
          <a:p>
            <a:r>
              <a:rPr lang="en-US" dirty="0" smtClean="0"/>
              <a:t>28/05/2016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16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r>
              <a:rPr lang="en-US" dirty="0" err="1" smtClean="0"/>
              <a:t>Luma</a:t>
            </a:r>
            <a:r>
              <a:rPr lang="en-US" dirty="0" smtClean="0"/>
              <a:t> Delta QP signaling</a:t>
            </a:r>
          </a:p>
          <a:p>
            <a:r>
              <a:rPr lang="en-US" dirty="0" smtClean="0"/>
              <a:t>Residual Scaling</a:t>
            </a:r>
          </a:p>
          <a:p>
            <a:r>
              <a:rPr lang="en-US" dirty="0" smtClean="0"/>
              <a:t>Our proposal</a:t>
            </a:r>
          </a:p>
          <a:p>
            <a:r>
              <a:rPr lang="en-US" dirty="0" smtClean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46806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/>
              <a:t>Recent HDR/WCG activity revealed that next generation containers, such as ST-2084, </a:t>
            </a:r>
            <a:r>
              <a:rPr lang="en-CA" dirty="0"/>
              <a:t>re-shape quantization noise as a function of </a:t>
            </a:r>
            <a:r>
              <a:rPr lang="en-CA" dirty="0" smtClean="0"/>
              <a:t>brightness </a:t>
            </a:r>
            <a:endParaRPr lang="en-CA" dirty="0"/>
          </a:p>
          <a:p>
            <a:pPr lvl="1"/>
            <a:r>
              <a:rPr lang="en-CA" dirty="0" smtClean="0"/>
              <a:t>Brightness dependent spatially </a:t>
            </a:r>
            <a:r>
              <a:rPr lang="en-CA" dirty="0"/>
              <a:t>varying </a:t>
            </a:r>
            <a:r>
              <a:rPr lang="en-CA" dirty="0" smtClean="0"/>
              <a:t>QP adaptation improves visual quality</a:t>
            </a:r>
          </a:p>
          <a:p>
            <a:r>
              <a:rPr lang="en-CA" dirty="0" smtClean="0"/>
              <a:t>JVET-B0054 includes an alternative residual scaling method to avoid delta QP signaling overhead</a:t>
            </a:r>
          </a:p>
          <a:p>
            <a:pPr lvl="1"/>
            <a:r>
              <a:rPr lang="en-CA" dirty="0" smtClean="0"/>
              <a:t>Scale value is determined from average </a:t>
            </a:r>
            <a:r>
              <a:rPr lang="en-CA" dirty="0" err="1" smtClean="0"/>
              <a:t>luma</a:t>
            </a:r>
            <a:r>
              <a:rPr lang="en-CA" dirty="0" smtClean="0"/>
              <a:t> value of predicted block and DC value of residual</a:t>
            </a:r>
          </a:p>
          <a:p>
            <a:pPr lvl="1"/>
            <a:r>
              <a:rPr lang="en-CA" dirty="0" smtClean="0"/>
              <a:t>Derived scale is applied to AC coefficients of current block</a:t>
            </a:r>
            <a:endParaRPr lang="en-US" dirty="0"/>
          </a:p>
          <a:p>
            <a:r>
              <a:rPr lang="en-US" dirty="0" smtClean="0"/>
              <a:t>Some aspects of JVET-B0054 residual scaling design</a:t>
            </a:r>
          </a:p>
          <a:p>
            <a:pPr lvl="1"/>
            <a:r>
              <a:rPr lang="en-US" dirty="0" smtClean="0"/>
              <a:t>Using DC coefficient in derivation process prevents the scaling of </a:t>
            </a:r>
            <a:r>
              <a:rPr lang="en-US" dirty="0" err="1" smtClean="0"/>
              <a:t>luma</a:t>
            </a:r>
            <a:r>
              <a:rPr lang="en-US" dirty="0" smtClean="0"/>
              <a:t> DC coefficient</a:t>
            </a:r>
          </a:p>
          <a:p>
            <a:pPr lvl="1"/>
            <a:r>
              <a:rPr lang="en-US" dirty="0"/>
              <a:t>Using DC coefficient for scale determination and placing the scaling after secondary inverse transform cause mismatch between encoder and </a:t>
            </a:r>
            <a:r>
              <a:rPr lang="en-US" dirty="0" smtClean="0"/>
              <a:t>decoder</a:t>
            </a:r>
          </a:p>
          <a:p>
            <a:pPr lvl="1"/>
            <a:r>
              <a:rPr lang="en-US" dirty="0" smtClean="0"/>
              <a:t>Current implementation has division at the decoder</a:t>
            </a:r>
          </a:p>
        </p:txBody>
      </p:sp>
    </p:spTree>
    <p:extLst>
      <p:ext uri="{BB962C8B-B14F-4D97-AF65-F5344CB8AC3E}">
        <p14:creationId xmlns:p14="http://schemas.microsoft.com/office/powerpoint/2010/main" val="289972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Delta QP solution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Encoder 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Decoder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11286"/>
            <a:ext cx="3858901" cy="37973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1049" y="2211286"/>
            <a:ext cx="2373732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86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EE-2.4 Residual Scaling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48" y="1600874"/>
            <a:ext cx="7019645" cy="4940301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193" y="1690688"/>
            <a:ext cx="3607341" cy="4026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2105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Remove DC from scale derivation process</a:t>
            </a:r>
          </a:p>
          <a:p>
            <a:r>
              <a:rPr lang="en-US" dirty="0" smtClean="0"/>
              <a:t>Estimate average </a:t>
            </a:r>
            <a:r>
              <a:rPr lang="en-US" dirty="0" err="1" smtClean="0"/>
              <a:t>luma</a:t>
            </a:r>
            <a:r>
              <a:rPr lang="en-US" dirty="0" smtClean="0"/>
              <a:t> value from predicted samples</a:t>
            </a:r>
          </a:p>
          <a:p>
            <a:pPr lvl="1"/>
            <a:r>
              <a:rPr lang="en-US" dirty="0" smtClean="0"/>
              <a:t>Pro</a:t>
            </a:r>
            <a:r>
              <a:rPr lang="en-US" dirty="0"/>
              <a:t>: Able to apply scaling on DC coefficient as well</a:t>
            </a:r>
          </a:p>
          <a:p>
            <a:pPr lvl="1"/>
            <a:r>
              <a:rPr lang="en-US" dirty="0" smtClean="0"/>
              <a:t>Con: Reduced accuracy of brightness estimation </a:t>
            </a:r>
          </a:p>
          <a:p>
            <a:r>
              <a:rPr lang="en-US" dirty="0" smtClean="0"/>
              <a:t>Apply scaling at the quantization stage</a:t>
            </a:r>
          </a:p>
          <a:p>
            <a:pPr lvl="1"/>
            <a:r>
              <a:rPr lang="en-US" dirty="0" smtClean="0"/>
              <a:t>In decoder, scaling is applied directly on </a:t>
            </a:r>
            <a:r>
              <a:rPr lang="en-US" dirty="0" err="1" smtClean="0"/>
              <a:t>dequantized</a:t>
            </a:r>
            <a:r>
              <a:rPr lang="en-US" dirty="0" smtClean="0"/>
              <a:t> coefficients</a:t>
            </a:r>
          </a:p>
          <a:p>
            <a:pPr lvl="1"/>
            <a:r>
              <a:rPr lang="en-US" dirty="0" smtClean="0"/>
              <a:t>Secondary transform statistics is not changed</a:t>
            </a:r>
          </a:p>
          <a:p>
            <a:r>
              <a:rPr lang="en-US" dirty="0" smtClean="0"/>
              <a:t>Avoid division at the decoder</a:t>
            </a:r>
          </a:p>
          <a:p>
            <a:pPr lvl="1"/>
            <a:r>
              <a:rPr lang="en-US" dirty="0" smtClean="0"/>
              <a:t>LUT is updated to move division to the encoder and multiplication to the decoder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79739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	</a:t>
            </a: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593305" y="267101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92111"/>
              </p:ext>
            </p:extLst>
          </p:nvPr>
        </p:nvGraphicFramePr>
        <p:xfrm>
          <a:off x="6161818" y="1664288"/>
          <a:ext cx="3978114" cy="490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Visio" r:id="rId3" imgW="3150411" imgH="3886200" progId="Visio.Drawing.11">
                  <p:embed/>
                </p:oleObj>
              </mc:Choice>
              <mc:Fallback>
                <p:oleObj name="Visio" r:id="rId3" imgW="3150411" imgH="388620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1818" y="1664288"/>
                        <a:ext cx="3978114" cy="4903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91126" y="21175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450148"/>
              </p:ext>
            </p:extLst>
          </p:nvPr>
        </p:nvGraphicFramePr>
        <p:xfrm>
          <a:off x="838200" y="1664289"/>
          <a:ext cx="3818021" cy="490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Visio" r:id="rId5" imgW="3028274" imgH="3886200" progId="Visio.Drawing.11">
                  <p:embed/>
                </p:oleObj>
              </mc:Choice>
              <mc:Fallback>
                <p:oleObj name="Visio" r:id="rId5" imgW="3028274" imgH="388620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664289"/>
                        <a:ext cx="3818021" cy="4903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649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	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is tested against delta QP signaling with 64x64 CTU, random access configuration and HDR sequences</a:t>
            </a: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593305" y="267101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91126" y="21175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546585"/>
              </p:ext>
            </p:extLst>
          </p:nvPr>
        </p:nvGraphicFramePr>
        <p:xfrm>
          <a:off x="2513029" y="2723778"/>
          <a:ext cx="6163832" cy="35881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8012"/>
                <a:gridCol w="1766102"/>
                <a:gridCol w="866884"/>
                <a:gridCol w="618798"/>
                <a:gridCol w="728012"/>
                <a:gridCol w="728012"/>
                <a:gridCol w="728012"/>
              </a:tblGrid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Class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Sequences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tPSNR_Y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DE100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PSNR 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PSNR 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PSNR 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FireEaterClip4000r1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4.5%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4.9%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3.9%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Market3Clip4000r2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-6.8%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SunRise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-6.8%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3.2%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BikeSparklers cut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BikeSparklers cut 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-2.4%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-3.7%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GarageExit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1.2%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ShowGirl2Teaser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-3.4%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StEM_MagicHour cut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1.4%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StEM_MagicHour cut 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StEM_MagicHour cut 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StEM_WarmNight cut 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-1.0%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StEM_WarmNight cut 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-0.9%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BalloonFestival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-5.1%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2.8%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2.0%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EBU_04_Hurdles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1.5%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EBU_06_Start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-5.0%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-1.2%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11066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-2.5%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0.0%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1511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	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Alternative residual scaling scheme is proposed:</a:t>
            </a:r>
          </a:p>
          <a:p>
            <a:pPr lvl="1"/>
            <a:r>
              <a:rPr lang="en-US" dirty="0" smtClean="0"/>
              <a:t>Removing DC coefficient from scale derivation process</a:t>
            </a:r>
          </a:p>
          <a:p>
            <a:pPr lvl="1"/>
            <a:r>
              <a:rPr lang="en-US" dirty="0" smtClean="0"/>
              <a:t>Placing scaling in the </a:t>
            </a:r>
            <a:r>
              <a:rPr lang="en-US" dirty="0" err="1" smtClean="0"/>
              <a:t>dequantizer</a:t>
            </a:r>
            <a:r>
              <a:rPr lang="en-US" dirty="0" smtClean="0"/>
              <a:t> stage</a:t>
            </a:r>
          </a:p>
          <a:p>
            <a:pPr lvl="1"/>
            <a:r>
              <a:rPr lang="en-US" dirty="0" smtClean="0"/>
              <a:t>Avoiding division at the decoder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It is proposed to establish EE on the proposed technique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593305" y="267101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191126" y="21175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309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528</Words>
  <Application>Microsoft Office PowerPoint</Application>
  <PresentationFormat>Widescreen</PresentationFormat>
  <Paragraphs>162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Visio</vt:lpstr>
      <vt:lpstr>JVET-C066: On coefficient Scaling</vt:lpstr>
      <vt:lpstr>Outline</vt:lpstr>
      <vt:lpstr>Motivation</vt:lpstr>
      <vt:lpstr>Delta QP solution</vt:lpstr>
      <vt:lpstr>EE-2.4 Residual Scaling</vt:lpstr>
      <vt:lpstr>Proposal </vt:lpstr>
      <vt:lpstr>Proposal </vt:lpstr>
      <vt:lpstr>Results </vt:lpstr>
      <vt:lpstr>Conclusion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Bugdayci Sansli, Done</dc:creator>
  <cp:lastModifiedBy>Bugdayci Sansli, Done</cp:lastModifiedBy>
  <cp:revision>41</cp:revision>
  <dcterms:created xsi:type="dcterms:W3CDTF">2016-05-09T12:03:57Z</dcterms:created>
  <dcterms:modified xsi:type="dcterms:W3CDTF">2016-05-28T09:25:19Z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1931360828</vt:i4>
  </property>
  <property fmtid="{D5CDD505-2E9C-101B-9397-08002B2CF9AE}" pid="3" name="_NewReviewCycle">
    <vt:lpwstr/>
  </property>
  <property fmtid="{D5CDD505-2E9C-101B-9397-08002B2CF9AE}" pid="4" name="_EmailSubject">
    <vt:lpwstr>JVET residual scaling presentation</vt:lpwstr>
  </property>
  <property fmtid="{D5CDD505-2E9C-101B-9397-08002B2CF9AE}" pid="5" name="_AuthorEmail">
    <vt:lpwstr>dmytror@qti.qualcomm.com</vt:lpwstr>
  </property>
  <property fmtid="{D5CDD505-2E9C-101B-9397-08002B2CF9AE}" pid="6" name="_AuthorEmailDisplayName">
    <vt:lpwstr>Rusanovskyy, Dmytro</vt:lpwstr>
  </property>
  <property fmtid="{D5CDD505-2E9C-101B-9397-08002B2CF9AE}" pid="7" name="_PreviousAdHocReviewCycleID">
    <vt:i4>-203263958</vt:i4>
  </property>
</Properties>
</file>