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embeddings/oleObject1.bin" ContentType="application/vnd.openxmlformats-officedocument.oleObject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embeddings/oleObject6.bin" ContentType="application/vnd.openxmlformats-officedocument.oleObject"/>
  <Override PartName="/ppt/notesSlides/notesSlide9.xml" ContentType="application/vnd.openxmlformats-officedocument.presentationml.notesSlide+xml"/>
  <Override PartName="/ppt/embeddings/oleObject7.bin" ContentType="application/vnd.openxmlformats-officedocument.oleObject"/>
  <Override PartName="/ppt/notesSlides/notesSlide10.xml" ContentType="application/vnd.openxmlformats-officedocument.presentationml.notesSlide+xml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notesSlides/notesSlide11.xml" ContentType="application/vnd.openxmlformats-officedocument.presentationml.notesSlide+xml"/>
  <Override PartName="/ppt/embeddings/oleObject10.bin" ContentType="application/vnd.openxmlformats-officedocument.oleObject"/>
  <Override PartName="/ppt/notesSlides/notesSlide12.xml" ContentType="application/vnd.openxmlformats-officedocument.presentationml.notesSlide+xml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67" r:id="rId3"/>
    <p:sldId id="275" r:id="rId4"/>
    <p:sldId id="268" r:id="rId5"/>
    <p:sldId id="266" r:id="rId6"/>
    <p:sldId id="269" r:id="rId7"/>
    <p:sldId id="276" r:id="rId8"/>
    <p:sldId id="260" r:id="rId9"/>
    <p:sldId id="285" r:id="rId10"/>
    <p:sldId id="270" r:id="rId11"/>
    <p:sldId id="286" r:id="rId12"/>
    <p:sldId id="263" r:id="rId13"/>
    <p:sldId id="287" r:id="rId14"/>
    <p:sldId id="293" r:id="rId15"/>
    <p:sldId id="288" r:id="rId16"/>
    <p:sldId id="292" r:id="rId17"/>
    <p:sldId id="265" r:id="rId18"/>
    <p:sldId id="289" r:id="rId19"/>
    <p:sldId id="290" r:id="rId20"/>
    <p:sldId id="291" r:id="rId21"/>
    <p:sldId id="279" r:id="rId22"/>
    <p:sldId id="280" r:id="rId23"/>
    <p:sldId id="281" r:id="rId24"/>
    <p:sldId id="282" r:id="rId25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68008" autoAdjust="0"/>
  </p:normalViewPr>
  <p:slideViewPr>
    <p:cSldViewPr snapToGrid="0" snapToObjects="1">
      <p:cViewPr varScale="1">
        <p:scale>
          <a:sx n="56" d="100"/>
          <a:sy n="56" d="100"/>
        </p:scale>
        <p:origin x="-992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4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image" Target="../media/image4.png"/><Relationship Id="rId2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17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B423CA-0B3D-F544-9EB8-90547DB68611}" type="datetimeFigureOut">
              <a:rPr kumimoji="1" lang="zh-CN" altLang="en-US" smtClean="0"/>
              <a:t>15/6/18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0F8E3-C069-A34D-9BF3-CCBD958BC66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94065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S0206,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pointed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lambda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model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achieve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expected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performance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special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video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sequences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like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Parkrun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although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most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cases.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Moreover,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LCU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level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allocation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precisely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formulation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slide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according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information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pre-encoding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 −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λ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model and its update in the previous section may fail for sequences containing scene changes.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our system, we decide that the model and the update mechanism fail for a frame if the following conditions are met.</a:t>
            </a:r>
            <a:endParaRPr lang="en-US" altLang="zh-CN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  <a:p>
            <a:endParaRPr kumimoji="1" lang="zh-CN" altLang="en-US" dirty="0" smtClean="0"/>
          </a:p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err="1" smtClean="0"/>
              <a:t>MAX_window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set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32.0</a:t>
            </a:r>
            <a:r>
              <a:rPr kumimoji="1" lang="zh-CN" altLang="en-US" dirty="0" smtClean="0"/>
              <a:t>(</a:t>
            </a:r>
            <a:r>
              <a:rPr kumimoji="1" lang="en-US" altLang="zh-CN" dirty="0" smtClean="0"/>
              <a:t>Intra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period).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Wi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=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1.0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dirty="0" smtClean="0"/>
              <a:t>Wi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=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1.0</a:t>
            </a:r>
            <a:endParaRPr kumimoji="1" lang="zh-CN" altLang="en-US" dirty="0" smtClean="0"/>
          </a:p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After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pre-encoding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process,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real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encoding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process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will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performed</a:t>
            </a:r>
            <a:r>
              <a:rPr kumimoji="1" lang="zh-CN" altLang="en-US" dirty="0" smtClean="0"/>
              <a:t>, </a:t>
            </a:r>
            <a:r>
              <a:rPr kumimoji="1" lang="en-US" altLang="zh-CN" dirty="0" smtClean="0"/>
              <a:t>which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encode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LCUs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normal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encoding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process.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some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subjective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comparison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results</a:t>
            </a:r>
            <a:r>
              <a:rPr kumimoji="1" lang="zh-CN" altLang="en-US" dirty="0" smtClean="0"/>
              <a:t>. </a:t>
            </a:r>
            <a:r>
              <a:rPr kumimoji="1" lang="en-US" altLang="zh-CN" dirty="0" smtClean="0"/>
              <a:t>Because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err="1" smtClean="0"/>
              <a:t>parkrun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will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have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model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failure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case,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would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allocate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large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amount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bits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first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several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frames.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 best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frames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err="1" smtClean="0"/>
              <a:t>Parkrun</a:t>
            </a:r>
            <a:r>
              <a:rPr kumimoji="1" lang="en-US" altLang="zh-CN" dirty="0" smtClean="0"/>
              <a:t> encoded</a:t>
            </a:r>
            <a:r>
              <a:rPr kumimoji="1" lang="en-US" altLang="zh-CN" baseline="0" dirty="0" smtClean="0"/>
              <a:t> by HM</a:t>
            </a:r>
            <a:r>
              <a:rPr kumimoji="1" lang="en-US" altLang="zh-CN" dirty="0" smtClean="0"/>
              <a:t>.</a:t>
            </a:r>
            <a:r>
              <a:rPr kumimoji="1" lang="zh-CN" altLang="en-US" dirty="0" smtClean="0"/>
              <a:t> 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83284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And this one</a:t>
            </a:r>
            <a:r>
              <a:rPr kumimoji="1" lang="en-US" altLang="zh-CN" baseline="0" dirty="0" smtClean="0"/>
              <a:t> is the same frame using our rate control algorithm. Although we have some loss in visual quality, but it looks roughly the same. 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573219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But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remaining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several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frames</a:t>
            </a:r>
            <a:r>
              <a:rPr kumimoji="1" lang="zh-CN" altLang="en-US" dirty="0" smtClean="0"/>
              <a:t> </a:t>
            </a:r>
            <a:r>
              <a:rPr kumimoji="1" lang="en-US" altLang="zh-CN" baseline="0" dirty="0" smtClean="0"/>
              <a:t>encoded by HM encoder</a:t>
            </a:r>
            <a:r>
              <a:rPr kumimoji="1" lang="zh-CN" altLang="zh-CN" baseline="0" dirty="0" smtClean="0"/>
              <a:t>,</a:t>
            </a:r>
            <a:r>
              <a:rPr kumimoji="1" lang="en-US" altLang="zh-CN" baseline="0" dirty="0" smtClean="0"/>
              <a:t> we can’t even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see a person here.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8328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T0216,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proposed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R-lambda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model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based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rate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control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pre-encoding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try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fix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problems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current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HM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rate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control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mechanism.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But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using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rate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control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algorithm,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can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get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much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more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clear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frame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same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target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bitrate.</a:t>
            </a:r>
            <a:r>
              <a:rPr kumimoji="1" lang="zh-CN" altLang="en-US" dirty="0" smtClean="0"/>
              <a:t> 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57321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document,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propose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R-lambda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model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based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rate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control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algorithm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pre-encoding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which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little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different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T0216.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First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all,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found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exponential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model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better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low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bitrate,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while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hyperbolic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model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better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higher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bitrate.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propose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R-lambda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model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both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exponential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function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hyperbolic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function.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hyperbolic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function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model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will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follow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parameter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update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rules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which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was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proposed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K0103.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parameter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pair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exponential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model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will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updated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following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formulations,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which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was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calculated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according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LMS(Least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Mean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Square)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Taylor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Expansion.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will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set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initial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value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delta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delta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according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err="1" smtClean="0"/>
              <a:t>bpp</a:t>
            </a:r>
            <a:r>
              <a:rPr kumimoji="1" lang="en-US" altLang="zh-CN" dirty="0" smtClean="0"/>
              <a:t>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which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means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bit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pixel.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This</a:t>
            </a:r>
            <a:r>
              <a:rPr kumimoji="1" lang="en-US" altLang="zh-CN" baseline="0" dirty="0" smtClean="0"/>
              <a:t> slide shows the rate control algorithm used in the current HEVC standard</a:t>
            </a:r>
            <a:r>
              <a:rPr kumimoji="1" lang="zh-CN" altLang="zh-CN" baseline="0" dirty="0" smtClean="0"/>
              <a:t>.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For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Each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picture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in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the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GOP,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the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rate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control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coding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process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is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performed</a:t>
            </a:r>
            <a:r>
              <a:rPr kumimoji="1" lang="zh-CN" altLang="en-US" baseline="0" dirty="0" smtClean="0"/>
              <a:t>, </a:t>
            </a:r>
            <a:r>
              <a:rPr kumimoji="1" lang="en-US" altLang="zh-CN" baseline="0" dirty="0" smtClean="0"/>
              <a:t>which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includes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encoding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the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LCU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and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update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the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parameters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in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R-D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model. In our work, w</a:t>
            </a:r>
            <a:r>
              <a:rPr kumimoji="1" lang="en-US" altLang="zh-CN" dirty="0" smtClean="0"/>
              <a:t>e</a:t>
            </a:r>
            <a:r>
              <a:rPr kumimoji="1" lang="en-US" altLang="zh-CN" baseline="0" dirty="0" smtClean="0"/>
              <a:t> achieved a better performance adding a pre-compression process before the rate control coding process. In the pre-compression process, we will only encode the </a:t>
            </a:r>
            <a:r>
              <a:rPr kumimoji="1" lang="en-US" altLang="zh-CN" baseline="0" dirty="0" err="1" smtClean="0"/>
              <a:t>Cus</a:t>
            </a:r>
            <a:r>
              <a:rPr kumimoji="1" lang="en-US" altLang="zh-CN" baseline="0" dirty="0" smtClean="0"/>
              <a:t> with size of 16x16 and update the alpha and beta values. And then we will reallocate the bit according to the information from pre-encoding process. After this, we will detect model failure. Now I will give a detailed description of the pre-compression process.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Firstly, for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GOP,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perform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pre-encoding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process,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only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encode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16x16.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bits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which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rate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control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are estimated using the bits of 16x16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pre-encoding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figure,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relationship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between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16x16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pre-encoding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LCUs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full compression</a:t>
            </a:r>
            <a:r>
              <a:rPr lang="en-US" altLang="zh-C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linear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distribution. The values of a and b used in our experiments are 0.9752 and -100.7424 respectively.</a:t>
            </a:r>
            <a:endParaRPr lang="en-US" altLang="zh-CN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Since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will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update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parameter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set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alpha</a:t>
            </a:r>
            <a:r>
              <a:rPr kumimoji="1" lang="zh-CN" altLang="en-US" dirty="0" smtClean="0"/>
              <a:t>, </a:t>
            </a:r>
            <a:r>
              <a:rPr kumimoji="1" lang="en-US" altLang="zh-CN" dirty="0" smtClean="0"/>
              <a:t>beta</a:t>
            </a:r>
            <a:r>
              <a:rPr kumimoji="1" lang="zh-CN" altLang="en-US" dirty="0" smtClean="0"/>
              <a:t>, </a:t>
            </a:r>
            <a:r>
              <a:rPr kumimoji="1" lang="en-US" altLang="zh-CN" dirty="0" smtClean="0"/>
              <a:t>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twice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proposed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method,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use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smaller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values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delta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avoid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over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fitting.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40778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30305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17419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56248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93913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15/6/18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96837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15/6/18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67080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15/6/18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37772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15/6/18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14439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15/6/18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47552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15/6/18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74614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75DBF-457D-BF40-B6FC-2A80AACBEC37}" type="datetimeFigureOut">
              <a:rPr kumimoji="1" lang="zh-CN" altLang="en-US" smtClean="0"/>
              <a:t>15/6/18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89771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oleObject" Target="../embeddings/oleObject7.bin"/><Relationship Id="rId5" Type="http://schemas.openxmlformats.org/officeDocument/2006/relationships/package" Target="../embeddings/Microsoft_Word___7.docx"/><Relationship Id="rId6" Type="http://schemas.openxmlformats.org/officeDocument/2006/relationships/image" Target="../media/image11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oleObject" Target="../embeddings/oleObject8.bin"/><Relationship Id="rId5" Type="http://schemas.openxmlformats.org/officeDocument/2006/relationships/package" Target="../embeddings/Microsoft_Word___8.docx"/><Relationship Id="rId6" Type="http://schemas.openxmlformats.org/officeDocument/2006/relationships/image" Target="../media/image12.png"/><Relationship Id="rId7" Type="http://schemas.openxmlformats.org/officeDocument/2006/relationships/oleObject" Target="../embeddings/oleObject9.bin"/><Relationship Id="rId8" Type="http://schemas.openxmlformats.org/officeDocument/2006/relationships/package" Target="../embeddings/Microsoft_Word___9.docx"/><Relationship Id="rId9" Type="http://schemas.openxmlformats.org/officeDocument/2006/relationships/image" Target="../media/image13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4" Type="http://schemas.openxmlformats.org/officeDocument/2006/relationships/image" Target="../media/image15.emf"/><Relationship Id="rId5" Type="http://schemas.openxmlformats.org/officeDocument/2006/relationships/oleObject" Target="../embeddings/oleObject10.bin"/><Relationship Id="rId6" Type="http://schemas.openxmlformats.org/officeDocument/2006/relationships/package" Target="../embeddings/Microsoft_Word___10.docx"/><Relationship Id="rId7" Type="http://schemas.openxmlformats.org/officeDocument/2006/relationships/image" Target="../media/image14.png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4" Type="http://schemas.openxmlformats.org/officeDocument/2006/relationships/oleObject" Target="../embeddings/oleObject11.bin"/><Relationship Id="rId5" Type="http://schemas.openxmlformats.org/officeDocument/2006/relationships/package" Target="../embeddings/Microsoft_Word___11.docx"/><Relationship Id="rId6" Type="http://schemas.openxmlformats.org/officeDocument/2006/relationships/image" Target="../media/image16.png"/><Relationship Id="rId7" Type="http://schemas.openxmlformats.org/officeDocument/2006/relationships/oleObject" Target="../embeddings/oleObject12.bin"/><Relationship Id="rId8" Type="http://schemas.openxmlformats.org/officeDocument/2006/relationships/package" Target="../embeddings/Microsoft_Word___12.docx"/><Relationship Id="rId9" Type="http://schemas.openxmlformats.org/officeDocument/2006/relationships/image" Target="../media/image17.png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4" Type="http://schemas.openxmlformats.org/officeDocument/2006/relationships/package" Target="../embeddings/Microsoft_Word___13.docx"/><Relationship Id="rId5" Type="http://schemas.openxmlformats.org/officeDocument/2006/relationships/image" Target="../media/image22.png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4" Type="http://schemas.openxmlformats.org/officeDocument/2006/relationships/package" Target="../embeddings/Microsoft_Word___14.docx"/><Relationship Id="rId5" Type="http://schemas.openxmlformats.org/officeDocument/2006/relationships/image" Target="../media/image23.e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4" Type="http://schemas.openxmlformats.org/officeDocument/2006/relationships/package" Target="../embeddings/Microsoft_Word___15.docx"/><Relationship Id="rId5" Type="http://schemas.openxmlformats.org/officeDocument/2006/relationships/image" Target="../media/image24.png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oleObject" Target="../embeddings/oleObject1.bin"/><Relationship Id="rId5" Type="http://schemas.openxmlformats.org/officeDocument/2006/relationships/package" Target="../embeddings/Microsoft_Word___1.docx"/><Relationship Id="rId6" Type="http://schemas.openxmlformats.org/officeDocument/2006/relationships/image" Target="../media/image1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package" Target="../embeddings/Microsoft_Word___4.docx"/><Relationship Id="rId12" Type="http://schemas.openxmlformats.org/officeDocument/2006/relationships/image" Target="../media/image6.png"/><Relationship Id="rId13" Type="http://schemas.openxmlformats.org/officeDocument/2006/relationships/oleObject" Target="../embeddings/oleObject5.bin"/><Relationship Id="rId14" Type="http://schemas.openxmlformats.org/officeDocument/2006/relationships/package" Target="../embeddings/Microsoft_Word___5.docx"/><Relationship Id="rId15" Type="http://schemas.openxmlformats.org/officeDocument/2006/relationships/image" Target="../media/image7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Relationship Id="rId4" Type="http://schemas.openxmlformats.org/officeDocument/2006/relationships/oleObject" Target="../embeddings/oleObject2.bin"/><Relationship Id="rId5" Type="http://schemas.openxmlformats.org/officeDocument/2006/relationships/package" Target="../embeddings/Microsoft_Word___2.docx"/><Relationship Id="rId6" Type="http://schemas.openxmlformats.org/officeDocument/2006/relationships/image" Target="../media/image4.png"/><Relationship Id="rId7" Type="http://schemas.openxmlformats.org/officeDocument/2006/relationships/oleObject" Target="../embeddings/oleObject3.bin"/><Relationship Id="rId8" Type="http://schemas.openxmlformats.org/officeDocument/2006/relationships/package" Target="../embeddings/Microsoft_Word___3.docx"/><Relationship Id="rId9" Type="http://schemas.openxmlformats.org/officeDocument/2006/relationships/image" Target="../media/image5.png"/><Relationship Id="rId10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image" Target="../media/image10.emf"/><Relationship Id="rId5" Type="http://schemas.openxmlformats.org/officeDocument/2006/relationships/oleObject" Target="../embeddings/oleObject6.bin"/><Relationship Id="rId6" Type="http://schemas.openxmlformats.org/officeDocument/2006/relationships/package" Target="../embeddings/Microsoft_Word___6.docx"/><Relationship Id="rId7" Type="http://schemas.openxmlformats.org/officeDocument/2006/relationships/image" Target="../media/image9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11659"/>
            <a:ext cx="7772400" cy="1715600"/>
          </a:xfrm>
        </p:spPr>
        <p:txBody>
          <a:bodyPr>
            <a:normAutofit fontScale="90000"/>
          </a:bodyPr>
          <a:lstStyle/>
          <a:p>
            <a:r>
              <a:rPr kumimoji="1" lang="en-US" altLang="zh-CN" dirty="0" smtClean="0">
                <a:latin typeface="Times New Roman"/>
                <a:cs typeface="Times New Roman"/>
              </a:rPr>
              <a:t>JCTVC</a:t>
            </a:r>
            <a:r>
              <a:rPr kumimoji="1" lang="en-US" altLang="zh-CN" smtClean="0">
                <a:latin typeface="Times New Roman"/>
                <a:cs typeface="Times New Roman"/>
              </a:rPr>
              <a:t>-</a:t>
            </a:r>
            <a:r>
              <a:rPr kumimoji="1" lang="en-US" altLang="zh-CN" smtClean="0">
                <a:latin typeface="Times New Roman"/>
                <a:cs typeface="Times New Roman"/>
              </a:rPr>
              <a:t>U0152</a:t>
            </a:r>
            <a:r>
              <a:rPr kumimoji="1" lang="en-US" altLang="zh-CN" dirty="0" smtClean="0">
                <a:latin typeface="Times New Roman"/>
                <a:cs typeface="Times New Roman"/>
              </a:rPr>
              <a:t/>
            </a:r>
            <a:br>
              <a:rPr kumimoji="1" lang="en-US" altLang="zh-CN" dirty="0" smtClean="0">
                <a:latin typeface="Times New Roman"/>
                <a:cs typeface="Times New Roman"/>
              </a:rPr>
            </a:br>
            <a:r>
              <a:rPr lang="en-CA" altLang="zh-CN" dirty="0">
                <a:latin typeface="Times New Roman"/>
                <a:cs typeface="Times New Roman"/>
              </a:rPr>
              <a:t>R-lambda model based rate control with pre-encoding process</a:t>
            </a:r>
            <a:r>
              <a:rPr lang="zh-CN" altLang="zh-CN" dirty="0" smtClean="0">
                <a:effectLst/>
                <a:latin typeface="Times New Roman"/>
                <a:cs typeface="Times New Roman"/>
              </a:rPr>
              <a:t> 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45094" y="4641273"/>
            <a:ext cx="7613106" cy="1319520"/>
          </a:xfrm>
        </p:spPr>
        <p:txBody>
          <a:bodyPr>
            <a:normAutofit fontScale="92500"/>
          </a:bodyPr>
          <a:lstStyle/>
          <a:p>
            <a:r>
              <a:rPr kumimoji="1" lang="en-US" altLang="zh-CN" sz="2800" dirty="0" err="1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Meiyuan</a:t>
            </a:r>
            <a:r>
              <a:rPr kumimoji="1" lang="zh-CN" altLang="en-US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kumimoji="1" lang="en-US" altLang="zh-CN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Fang,</a:t>
            </a:r>
            <a:r>
              <a:rPr kumimoji="1" lang="zh-CN" altLang="en-US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kumimoji="1" lang="en-US" altLang="zh-CN" sz="2800" dirty="0" err="1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Minhao</a:t>
            </a:r>
            <a:r>
              <a:rPr kumimoji="1" lang="zh-CN" altLang="en-US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kumimoji="1" lang="en-US" altLang="zh-CN" sz="2800" dirty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Tang,</a:t>
            </a:r>
            <a:r>
              <a:rPr kumimoji="1" lang="zh-CN" altLang="en-US" sz="2800" dirty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kumimoji="1" lang="en-US" altLang="zh-CN" sz="2800" dirty="0" err="1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Jiangtao</a:t>
            </a:r>
            <a:r>
              <a:rPr kumimoji="1" lang="zh-CN" altLang="en-US" sz="2800" dirty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kumimoji="1" lang="en-US" altLang="zh-CN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Wen, </a:t>
            </a:r>
            <a:r>
              <a:rPr kumimoji="1" lang="en-US" altLang="zh-CN" sz="2800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Ziyu</a:t>
            </a:r>
            <a:r>
              <a:rPr kumimoji="1" lang="en-US" altLang="zh-CN" sz="28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Wen</a:t>
            </a:r>
          </a:p>
          <a:p>
            <a:r>
              <a:rPr kumimoji="1" lang="en-US" altLang="zh-CN" sz="2800" dirty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Tsinghua </a:t>
            </a:r>
            <a:r>
              <a:rPr kumimoji="1" lang="en-US" altLang="zh-CN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University</a:t>
            </a:r>
            <a:endParaRPr kumimoji="1" lang="en-US" altLang="zh-CN" sz="2800" dirty="0">
              <a:solidFill>
                <a:schemeClr val="bg1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58835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340126"/>
              </p:ext>
            </p:extLst>
          </p:nvPr>
        </p:nvGraphicFramePr>
        <p:xfrm>
          <a:off x="289473" y="3006507"/>
          <a:ext cx="8480140" cy="26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" name="文档" r:id="rId5" imgW="5867400" imgH="1803400" progId="Word.Document.12">
                  <p:embed/>
                </p:oleObj>
              </mc:Choice>
              <mc:Fallback>
                <p:oleObj name="文档" r:id="rId5" imgW="5867400" imgH="1803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9473" y="3006507"/>
                        <a:ext cx="8480140" cy="26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424758"/>
          </a:xfrm>
        </p:spPr>
        <p:txBody>
          <a:bodyPr>
            <a:normAutofit/>
          </a:bodyPr>
          <a:lstStyle/>
          <a:p>
            <a:r>
              <a:rPr kumimoji="1" lang="en-US" altLang="zh-CN" dirty="0" smtClean="0">
                <a:latin typeface="Times New Roman"/>
                <a:cs typeface="Times New Roman"/>
              </a:rPr>
              <a:t>Pre-encoding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Process</a:t>
            </a:r>
          </a:p>
          <a:p>
            <a:pPr lvl="1"/>
            <a:r>
              <a:rPr kumimoji="1" lang="en-US" altLang="zh-CN" dirty="0" smtClean="0">
                <a:latin typeface="Times New Roman"/>
                <a:cs typeface="Times New Roman"/>
              </a:rPr>
              <a:t>Using different values of </a:t>
            </a:r>
            <a:r>
              <a:rPr kumimoji="1" lang="en-US" altLang="zh-CN" dirty="0" err="1" smtClean="0">
                <a:latin typeface="Times New Roman"/>
                <a:cs typeface="Times New Roman"/>
              </a:rPr>
              <a:t>δ</a:t>
            </a:r>
            <a:r>
              <a:rPr kumimoji="1" lang="en-US" altLang="zh-CN" baseline="-25000" dirty="0" smtClean="0">
                <a:latin typeface="Times New Roman"/>
                <a:cs typeface="Times New Roman"/>
              </a:rPr>
              <a:t>α</a:t>
            </a:r>
            <a:r>
              <a:rPr kumimoji="1" lang="zh-CN" altLang="en-US" baseline="-25000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and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err="1" smtClean="0">
                <a:latin typeface="Times New Roman"/>
                <a:cs typeface="Times New Roman"/>
              </a:rPr>
              <a:t>δ</a:t>
            </a:r>
            <a:r>
              <a:rPr kumimoji="1" lang="en-US" altLang="zh-CN" baseline="-25000" dirty="0" smtClean="0">
                <a:latin typeface="Times New Roman"/>
                <a:cs typeface="Times New Roman"/>
              </a:rPr>
              <a:t>β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to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avoid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over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fitting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:</a:t>
            </a:r>
            <a:endParaRPr kumimoji="1" lang="en-US" altLang="zh-CN" dirty="0" smtClean="0">
              <a:latin typeface="Times New Roman"/>
              <a:cs typeface="Times New Roman"/>
            </a:endParaRPr>
          </a:p>
          <a:p>
            <a:pPr marL="457200" lvl="1" indent="0">
              <a:buNone/>
            </a:pPr>
            <a:endParaRPr kumimoji="1" lang="en-US" altLang="zh-CN" dirty="0" smtClean="0">
              <a:latin typeface="Times New Roman"/>
              <a:cs typeface="Times New Roman"/>
            </a:endParaRPr>
          </a:p>
          <a:p>
            <a:pPr lvl="1"/>
            <a:endParaRPr kumimoji="1" lang="zh-CN" altLang="en-US" dirty="0">
              <a:latin typeface="Times New Roman"/>
              <a:cs typeface="Times New Roman"/>
            </a:endParaRPr>
          </a:p>
          <a:p>
            <a:pPr lvl="1"/>
            <a:endParaRPr kumimoji="1" lang="zh-CN" altLang="en-US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80019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1418519"/>
          </a:xfrm>
        </p:spPr>
        <p:txBody>
          <a:bodyPr>
            <a:normAutofit/>
          </a:bodyPr>
          <a:lstStyle/>
          <a:p>
            <a:r>
              <a:rPr kumimoji="1" lang="en-US" altLang="zh-CN" dirty="0" smtClean="0">
                <a:latin typeface="Times New Roman"/>
                <a:cs typeface="Times New Roman"/>
              </a:rPr>
              <a:t>Pre-encoding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Process:</a:t>
            </a:r>
          </a:p>
          <a:p>
            <a:pPr lvl="1"/>
            <a:r>
              <a:rPr kumimoji="1" lang="en-US" altLang="zh-CN" dirty="0">
                <a:latin typeface="Times New Roman"/>
                <a:cs typeface="Times New Roman"/>
              </a:rPr>
              <a:t>Using different values of </a:t>
            </a:r>
            <a:r>
              <a:rPr kumimoji="1" lang="en-US" altLang="zh-CN" dirty="0" err="1" smtClean="0">
                <a:latin typeface="Times New Roman"/>
                <a:cs typeface="Times New Roman"/>
              </a:rPr>
              <a:t>δ</a:t>
            </a:r>
            <a:r>
              <a:rPr kumimoji="1" lang="en-US" altLang="zh-CN" baseline="-25000" dirty="0" err="1" smtClean="0">
                <a:latin typeface="Times New Roman"/>
                <a:cs typeface="Times New Roman"/>
              </a:rPr>
              <a:t>a</a:t>
            </a:r>
            <a:r>
              <a:rPr kumimoji="1" lang="zh-CN" altLang="en-US" baseline="-25000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and</a:t>
            </a:r>
            <a:r>
              <a:rPr kumimoji="1" lang="zh-CN" altLang="en-US" dirty="0">
                <a:latin typeface="Times New Roman"/>
                <a:cs typeface="Times New Roman"/>
              </a:rPr>
              <a:t> </a:t>
            </a:r>
            <a:r>
              <a:rPr kumimoji="1" lang="en-US" altLang="zh-CN" dirty="0" err="1" smtClean="0">
                <a:latin typeface="Times New Roman"/>
                <a:cs typeface="Times New Roman"/>
              </a:rPr>
              <a:t>δ</a:t>
            </a:r>
            <a:r>
              <a:rPr kumimoji="1" lang="en-US" altLang="zh-CN" baseline="-25000" dirty="0" err="1" smtClean="0">
                <a:latin typeface="Times New Roman"/>
                <a:cs typeface="Times New Roman"/>
              </a:rPr>
              <a:t>b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zh-CN" altLang="zh-CN" dirty="0" smtClean="0">
                <a:latin typeface="Times New Roman"/>
                <a:cs typeface="Times New Roman"/>
              </a:rPr>
              <a:t>:</a:t>
            </a:r>
            <a:endParaRPr kumimoji="1" lang="en-US" altLang="zh-CN" dirty="0" smtClean="0">
              <a:latin typeface="Times New Roman"/>
              <a:cs typeface="Times New Roman"/>
            </a:endParaRPr>
          </a:p>
          <a:p>
            <a:pPr lvl="1"/>
            <a:endParaRPr kumimoji="1" lang="zh-CN" altLang="en-US" dirty="0">
              <a:latin typeface="Times New Roman"/>
              <a:cs typeface="Times New Roman"/>
            </a:endParaRPr>
          </a:p>
          <a:p>
            <a:pPr lvl="1"/>
            <a:endParaRPr kumimoji="1" lang="zh-CN" altLang="en-US" dirty="0">
              <a:latin typeface="Times New Roman"/>
              <a:cs typeface="Times New Roman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2709020"/>
              </p:ext>
            </p:extLst>
          </p:nvPr>
        </p:nvGraphicFramePr>
        <p:xfrm>
          <a:off x="-1666421" y="3035197"/>
          <a:ext cx="11366318" cy="12349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4" name="文档" r:id="rId5" imgW="5727700" imgH="622300" progId="Word.Document.12">
                  <p:embed/>
                </p:oleObj>
              </mc:Choice>
              <mc:Fallback>
                <p:oleObj name="文档" r:id="rId5" imgW="5727700" imgH="6223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-1666421" y="3035197"/>
                        <a:ext cx="11366318" cy="12349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2981134"/>
              </p:ext>
            </p:extLst>
          </p:nvPr>
        </p:nvGraphicFramePr>
        <p:xfrm>
          <a:off x="-338332" y="4270119"/>
          <a:ext cx="10038229" cy="2025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5" name="文档" r:id="rId8" imgW="5727700" imgH="1155700" progId="Word.Document.12">
                  <p:embed/>
                </p:oleObj>
              </mc:Choice>
              <mc:Fallback>
                <p:oleObj name="文档" r:id="rId8" imgW="5727700" imgH="1155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-338332" y="4270119"/>
                        <a:ext cx="10038229" cy="20254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24480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198"/>
            <a:ext cx="8229600" cy="4678661"/>
          </a:xfrm>
        </p:spPr>
        <p:txBody>
          <a:bodyPr>
            <a:normAutofit/>
          </a:bodyPr>
          <a:lstStyle/>
          <a:p>
            <a:r>
              <a:rPr kumimoji="1" lang="en-US" altLang="zh-CN" dirty="0" smtClean="0">
                <a:latin typeface="Times New Roman"/>
                <a:cs typeface="Times New Roman"/>
              </a:rPr>
              <a:t>Pre-encoding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Process</a:t>
            </a:r>
          </a:p>
          <a:p>
            <a:pPr lvl="1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Re-allocate the bits for each LCU in current 	frame</a:t>
            </a:r>
            <a:r>
              <a:rPr lang="zh-CN" altLang="zh-CN" dirty="0" smtClean="0">
                <a:effectLst/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effectLst/>
                <a:latin typeface="Times New Roman"/>
                <a:cs typeface="Times New Roman"/>
              </a:rPr>
              <a:t>using:</a:t>
            </a:r>
          </a:p>
          <a:p>
            <a:pPr lvl="1">
              <a:buFont typeface="Symbol" charset="2"/>
              <a:buChar char="-"/>
            </a:pPr>
            <a:endParaRPr kumimoji="1" lang="en-US" altLang="zh-CN" dirty="0">
              <a:latin typeface="Times New Roman"/>
              <a:cs typeface="Times New Roman"/>
            </a:endParaRPr>
          </a:p>
          <a:p>
            <a:pPr lvl="1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Model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Failure Detection</a:t>
            </a:r>
          </a:p>
          <a:p>
            <a:pPr lvl="2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If following conditions are met:</a:t>
            </a:r>
          </a:p>
          <a:p>
            <a:pPr marL="3200400" lvl="7" indent="0">
              <a:buNone/>
            </a:pPr>
            <a:endParaRPr kumimoji="1" lang="en-US" altLang="zh-CN" dirty="0" smtClean="0">
              <a:latin typeface="Times New Roman"/>
              <a:cs typeface="Times New Roman"/>
            </a:endParaRPr>
          </a:p>
          <a:p>
            <a:pPr marL="3200400" lvl="7" indent="0">
              <a:buNone/>
            </a:pPr>
            <a:endParaRPr kumimoji="1" lang="en-US" altLang="zh-CN" dirty="0" smtClean="0">
              <a:latin typeface="Times New Roman"/>
              <a:cs typeface="Times New Roman"/>
            </a:endParaRPr>
          </a:p>
          <a:p>
            <a:pPr lvl="2">
              <a:buFont typeface="Symbol" charset="2"/>
              <a:buChar char="-"/>
            </a:pPr>
            <a:r>
              <a:rPr lang="en-US" altLang="zh-CN" dirty="0" smtClean="0">
                <a:latin typeface="Times New Roman"/>
                <a:cs typeface="Times New Roman"/>
              </a:rPr>
              <a:t>c is </a:t>
            </a:r>
            <a:r>
              <a:rPr lang="en-US" altLang="zh-CN" dirty="0">
                <a:latin typeface="Times New Roman"/>
                <a:cs typeface="Times New Roman"/>
              </a:rPr>
              <a:t>constant, set to </a:t>
            </a:r>
            <a:r>
              <a:rPr kumimoji="1" lang="zh-CN" altLang="zh-CN" dirty="0">
                <a:latin typeface="Times New Roman"/>
                <a:cs typeface="Times New Roman"/>
              </a:rPr>
              <a:t>6</a:t>
            </a:r>
            <a:r>
              <a:rPr kumimoji="1" lang="en-US" altLang="zh-CN" dirty="0">
                <a:latin typeface="Times New Roman"/>
                <a:cs typeface="Times New Roman"/>
              </a:rPr>
              <a:t>.0</a:t>
            </a:r>
            <a:r>
              <a:rPr lang="zh-CN" altLang="zh-CN" dirty="0" smtClean="0">
                <a:latin typeface="Times New Roman"/>
                <a:cs typeface="Times New Roman"/>
              </a:rPr>
              <a:t> </a:t>
            </a:r>
            <a:endParaRPr lang="zh-CN" altLang="en-US" dirty="0">
              <a:latin typeface="Times New Roman"/>
              <a:cs typeface="Times New Roman"/>
            </a:endParaRPr>
          </a:p>
          <a:p>
            <a:pPr lvl="2">
              <a:buFont typeface="Symbol" charset="2"/>
              <a:buChar char="-"/>
            </a:pPr>
            <a:endParaRPr kumimoji="1" lang="en-US" altLang="zh-CN" dirty="0" smtClean="0">
              <a:latin typeface="Times New Roman"/>
              <a:cs typeface="Times New Roman"/>
            </a:endParaRPr>
          </a:p>
          <a:p>
            <a:pPr marL="0" indent="0">
              <a:buNone/>
            </a:pPr>
            <a:endParaRPr kumimoji="1" lang="zh-CN" altLang="en-US" dirty="0">
              <a:latin typeface="Times New Roman"/>
              <a:cs typeface="Times New Roman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0257" y="2596723"/>
            <a:ext cx="2666610" cy="857953"/>
          </a:xfrm>
          <a:prstGeom prst="rect">
            <a:avLst/>
          </a:prstGeom>
        </p:spPr>
      </p:pic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1872199"/>
              </p:ext>
            </p:extLst>
          </p:nvPr>
        </p:nvGraphicFramePr>
        <p:xfrm>
          <a:off x="-1215058" y="4568894"/>
          <a:ext cx="11604166" cy="7204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8" name="文档" r:id="rId6" imgW="5727700" imgH="355600" progId="Word.Document.12">
                  <p:embed/>
                </p:oleObj>
              </mc:Choice>
              <mc:Fallback>
                <p:oleObj name="文档" r:id="rId6" imgW="5727700" imgH="355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-1215058" y="4568894"/>
                        <a:ext cx="11604166" cy="7204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6519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198"/>
            <a:ext cx="8229600" cy="4678661"/>
          </a:xfrm>
        </p:spPr>
        <p:txBody>
          <a:bodyPr>
            <a:normAutofit/>
          </a:bodyPr>
          <a:lstStyle/>
          <a:p>
            <a:r>
              <a:rPr kumimoji="1" lang="en-US" altLang="zh-CN" dirty="0" smtClean="0">
                <a:latin typeface="Times New Roman"/>
                <a:cs typeface="Times New Roman"/>
              </a:rPr>
              <a:t>Pre-encoding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Process</a:t>
            </a:r>
          </a:p>
          <a:p>
            <a:pPr lvl="1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QP clipping method</a:t>
            </a:r>
          </a:p>
          <a:p>
            <a:pPr marL="0" indent="0">
              <a:buNone/>
            </a:pPr>
            <a:endParaRPr kumimoji="1" lang="zh-CN" altLang="en-US" dirty="0">
              <a:latin typeface="Times New Roman"/>
              <a:cs typeface="Times New Roman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036918"/>
              </p:ext>
            </p:extLst>
          </p:nvPr>
        </p:nvGraphicFramePr>
        <p:xfrm>
          <a:off x="-2293286" y="2773793"/>
          <a:ext cx="13835746" cy="858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4" name="文档" r:id="rId5" imgW="5727700" imgH="355600" progId="Word.Document.12">
                  <p:embed/>
                </p:oleObj>
              </mc:Choice>
              <mc:Fallback>
                <p:oleObj name="文档" r:id="rId5" imgW="5727700" imgH="355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-2293286" y="2773793"/>
                        <a:ext cx="13835746" cy="858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99826"/>
              </p:ext>
            </p:extLst>
          </p:nvPr>
        </p:nvGraphicFramePr>
        <p:xfrm>
          <a:off x="2276267" y="3632775"/>
          <a:ext cx="13295044" cy="825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5" name="文档" r:id="rId8" imgW="5727700" imgH="355600" progId="Word.Document.12">
                  <p:embed/>
                </p:oleObj>
              </mc:Choice>
              <mc:Fallback>
                <p:oleObj name="文档" r:id="rId8" imgW="5727700" imgH="355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76267" y="3632775"/>
                        <a:ext cx="13295044" cy="825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6081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198"/>
            <a:ext cx="8229600" cy="4678661"/>
          </a:xfrm>
        </p:spPr>
        <p:txBody>
          <a:bodyPr>
            <a:normAutofit/>
          </a:bodyPr>
          <a:lstStyle/>
          <a:p>
            <a:r>
              <a:rPr kumimoji="1" lang="en-US" altLang="zh-CN" dirty="0" smtClean="0">
                <a:latin typeface="Times New Roman"/>
                <a:cs typeface="Times New Roman"/>
              </a:rPr>
              <a:t>Pre-encoding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Process</a:t>
            </a:r>
          </a:p>
          <a:p>
            <a:pPr lvl="1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Reset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Parameters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using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s</a:t>
            </a:r>
            <a:r>
              <a:rPr kumimoji="1" lang="en-US" altLang="zh-CN" dirty="0" smtClean="0">
                <a:latin typeface="Times New Roman"/>
                <a:cs typeface="Times New Roman"/>
              </a:rPr>
              <a:t>lide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window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method </a:t>
            </a:r>
          </a:p>
          <a:p>
            <a:pPr lvl="2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Window size</a:t>
            </a:r>
          </a:p>
        </p:txBody>
      </p:sp>
      <p:pic>
        <p:nvPicPr>
          <p:cNvPr id="4" name="图片 3" descr="屏幕快照 2015-06-17 下午3.47.5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322873"/>
            <a:ext cx="8001000" cy="1455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932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198"/>
            <a:ext cx="8229600" cy="4678661"/>
          </a:xfrm>
        </p:spPr>
        <p:txBody>
          <a:bodyPr>
            <a:normAutofit/>
          </a:bodyPr>
          <a:lstStyle/>
          <a:p>
            <a:r>
              <a:rPr kumimoji="1" lang="en-US" altLang="zh-CN" dirty="0" smtClean="0">
                <a:latin typeface="Times New Roman"/>
                <a:cs typeface="Times New Roman"/>
              </a:rPr>
              <a:t>Pre-encoding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Process</a:t>
            </a:r>
          </a:p>
          <a:p>
            <a:pPr lvl="1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Reset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Parameters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using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Slide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window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method </a:t>
            </a:r>
          </a:p>
          <a:p>
            <a:pPr lvl="2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Exponential Model</a:t>
            </a:r>
          </a:p>
        </p:txBody>
      </p:sp>
      <p:pic>
        <p:nvPicPr>
          <p:cNvPr id="7" name="图片 6" descr="屏幕快照 2015-06-17 下午3.47.3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843" y="3326101"/>
            <a:ext cx="5176157" cy="429200"/>
          </a:xfrm>
          <a:prstGeom prst="rect">
            <a:avLst/>
          </a:prstGeom>
        </p:spPr>
      </p:pic>
      <p:pic>
        <p:nvPicPr>
          <p:cNvPr id="8" name="图片 7" descr="屏幕快照 2015-06-17 下午3.47.1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9" y="4067355"/>
            <a:ext cx="6869166" cy="1030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73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198"/>
            <a:ext cx="8229600" cy="4678661"/>
          </a:xfrm>
        </p:spPr>
        <p:txBody>
          <a:bodyPr>
            <a:normAutofit/>
          </a:bodyPr>
          <a:lstStyle/>
          <a:p>
            <a:r>
              <a:rPr kumimoji="1" lang="en-US" altLang="zh-CN" dirty="0" smtClean="0">
                <a:latin typeface="Times New Roman"/>
                <a:cs typeface="Times New Roman"/>
              </a:rPr>
              <a:t>Pre-encoding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Process</a:t>
            </a:r>
          </a:p>
          <a:p>
            <a:pPr lvl="1">
              <a:buFont typeface="Symbol" charset="2"/>
              <a:buChar char="-"/>
            </a:pPr>
            <a:r>
              <a:rPr kumimoji="1" lang="en-US" altLang="zh-CN" dirty="0">
                <a:latin typeface="Times New Roman"/>
                <a:cs typeface="Times New Roman"/>
              </a:rPr>
              <a:t>Reset</a:t>
            </a:r>
            <a:r>
              <a:rPr kumimoji="1" lang="zh-CN" altLang="en-US" dirty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Parameters</a:t>
            </a:r>
            <a:r>
              <a:rPr kumimoji="1" lang="zh-CN" altLang="en-US" dirty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using</a:t>
            </a:r>
            <a:r>
              <a:rPr kumimoji="1" lang="zh-CN" altLang="en-US" dirty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Slide</a:t>
            </a:r>
            <a:r>
              <a:rPr kumimoji="1" lang="zh-CN" altLang="en-US" dirty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window</a:t>
            </a:r>
            <a:r>
              <a:rPr kumimoji="1" lang="zh-CN" altLang="en-US" dirty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method </a:t>
            </a:r>
          </a:p>
          <a:p>
            <a:pPr lvl="2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Hyperbolic Model</a:t>
            </a:r>
          </a:p>
        </p:txBody>
      </p:sp>
      <p:pic>
        <p:nvPicPr>
          <p:cNvPr id="4" name="图片 3" descr="屏幕快照 2015-06-17 下午3.47.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429" y="4211126"/>
            <a:ext cx="6912428" cy="1037279"/>
          </a:xfrm>
          <a:prstGeom prst="rect">
            <a:avLst/>
          </a:prstGeom>
        </p:spPr>
      </p:pic>
      <p:pic>
        <p:nvPicPr>
          <p:cNvPr id="5" name="图片 4" descr="屏幕快照 2015-06-17 下午3.47.1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042" y="3516138"/>
            <a:ext cx="6152243" cy="45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7217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3908610"/>
          </a:xfrm>
        </p:spPr>
        <p:txBody>
          <a:bodyPr>
            <a:normAutofit/>
          </a:bodyPr>
          <a:lstStyle/>
          <a:p>
            <a:r>
              <a:rPr kumimoji="1" lang="en-US" altLang="zh-CN" dirty="0">
                <a:latin typeface="Times New Roman"/>
                <a:cs typeface="Times New Roman"/>
              </a:rPr>
              <a:t>E</a:t>
            </a:r>
            <a:r>
              <a:rPr kumimoji="1" lang="en-US" altLang="zh-CN" dirty="0" smtClean="0">
                <a:latin typeface="Times New Roman"/>
                <a:cs typeface="Times New Roman"/>
              </a:rPr>
              <a:t>ncoding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Process</a:t>
            </a:r>
          </a:p>
          <a:p>
            <a:pPr lvl="1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Encode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the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LCUs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as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normal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encoding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process</a:t>
            </a:r>
          </a:p>
          <a:p>
            <a:pPr marL="0" indent="0">
              <a:buNone/>
            </a:pPr>
            <a:r>
              <a:rPr kumimoji="1" lang="en-US" altLang="zh-CN" dirty="0">
                <a:latin typeface="Times New Roman"/>
                <a:cs typeface="Times New Roman"/>
              </a:rPr>
              <a:t>	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54106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en-CA" altLang="zh-CN" b="1" dirty="0" smtClean="0">
                <a:latin typeface="Times New Roman"/>
                <a:cs typeface="Times New Roman"/>
              </a:rPr>
              <a:t>Experimental Results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7306252"/>
              </p:ext>
            </p:extLst>
          </p:nvPr>
        </p:nvGraphicFramePr>
        <p:xfrm>
          <a:off x="1040936" y="1417637"/>
          <a:ext cx="7082914" cy="5430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4" name="文档" r:id="rId4" imgW="5880100" imgH="4508500" progId="Word.Document.12">
                  <p:embed/>
                </p:oleObj>
              </mc:Choice>
              <mc:Fallback>
                <p:oleObj name="文档" r:id="rId4" imgW="5880100" imgH="4508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0936" y="1417637"/>
                        <a:ext cx="7082914" cy="5430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1259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en-CA" altLang="zh-CN" b="1" dirty="0" smtClean="0">
                <a:latin typeface="Times New Roman"/>
                <a:cs typeface="Times New Roman"/>
              </a:rPr>
              <a:t>Experimental Results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445822"/>
              </p:ext>
            </p:extLst>
          </p:nvPr>
        </p:nvGraphicFramePr>
        <p:xfrm>
          <a:off x="616857" y="1741713"/>
          <a:ext cx="7710714" cy="4590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7" name="文档" r:id="rId4" imgW="6096000" imgH="3111500" progId="Word.Document.12">
                  <p:embed/>
                </p:oleObj>
              </mc:Choice>
              <mc:Fallback>
                <p:oleObj name="文档" r:id="rId4" imgW="6096000" imgH="3111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6857" y="1741713"/>
                        <a:ext cx="7710714" cy="45901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7634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 smtClean="0">
                <a:latin typeface="Times New Roman"/>
                <a:cs typeface="Times New Roman"/>
              </a:rPr>
              <a:t>Outline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457200" y="1600200"/>
            <a:ext cx="8229600" cy="4172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latin typeface="Times New Roman"/>
                <a:cs typeface="Times New Roman"/>
              </a:rPr>
              <a:t>In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S0206</a:t>
            </a:r>
            <a:endParaRPr kumimoji="1" lang="en-US" altLang="zh-CN" dirty="0" smtClean="0">
              <a:latin typeface="Times New Roman"/>
              <a:cs typeface="Times New Roman"/>
            </a:endParaRPr>
          </a:p>
          <a:p>
            <a:pPr lvl="1">
              <a:buFont typeface="Symbol" charset="2"/>
              <a:buChar char="-"/>
            </a:pPr>
            <a:r>
              <a:rPr lang="en-US" altLang="zh-CN" dirty="0">
                <a:latin typeface="Times New Roman"/>
                <a:cs typeface="Times New Roman"/>
              </a:rPr>
              <a:t>	</a:t>
            </a:r>
            <a:r>
              <a:rPr lang="en-US" altLang="zh-CN" dirty="0" smtClean="0">
                <a:latin typeface="Times New Roman"/>
                <a:cs typeface="Times New Roman"/>
              </a:rPr>
              <a:t>R-</a:t>
            </a:r>
            <a:r>
              <a:rPr lang="en-US" altLang="zh-CN" dirty="0" err="1" smtClean="0">
                <a:latin typeface="Times New Roman"/>
                <a:cs typeface="Times New Roman"/>
              </a:rPr>
              <a:t>λ</a:t>
            </a:r>
            <a:r>
              <a:rPr lang="en-US" altLang="zh-CN" dirty="0" smtClean="0">
                <a:latin typeface="Times New Roman"/>
                <a:cs typeface="Times New Roman"/>
              </a:rPr>
              <a:t> model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proposed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in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K0103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works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well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in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most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cases</a:t>
            </a:r>
            <a:endParaRPr kumimoji="1" lang="en-US" altLang="zh-CN" dirty="0" smtClean="0">
              <a:latin typeface="Times New Roman"/>
              <a:cs typeface="Times New Roman"/>
            </a:endParaRPr>
          </a:p>
          <a:p>
            <a:pPr lvl="1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But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will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fail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to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achieve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expected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performance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in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some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special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cases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such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as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err="1" smtClean="0">
                <a:latin typeface="Times New Roman"/>
                <a:cs typeface="Times New Roman"/>
              </a:rPr>
              <a:t>Parkrun</a:t>
            </a:r>
            <a:r>
              <a:rPr kumimoji="1" lang="en-US" altLang="zh-CN" dirty="0" smtClean="0">
                <a:latin typeface="Times New Roman"/>
                <a:cs typeface="Times New Roman"/>
              </a:rPr>
              <a:t>.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82000"/>
            <a:ext cx="5218545" cy="2270126"/>
          </a:xfrm>
        </p:spPr>
        <p:txBody>
          <a:bodyPr/>
          <a:lstStyle/>
          <a:p>
            <a:pPr marL="0" indent="0">
              <a:buNone/>
            </a:pP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6049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2515062"/>
              </p:ext>
            </p:extLst>
          </p:nvPr>
        </p:nvGraphicFramePr>
        <p:xfrm>
          <a:off x="953703" y="1417637"/>
          <a:ext cx="7095458" cy="544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5" name="文档" r:id="rId4" imgW="5880100" imgH="4508500" progId="Word.Document.12">
                  <p:embed/>
                </p:oleObj>
              </mc:Choice>
              <mc:Fallback>
                <p:oleObj name="文档" r:id="rId4" imgW="5880100" imgH="4508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3703" y="1417637"/>
                        <a:ext cx="7095458" cy="544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en-CA" altLang="zh-CN" b="1" dirty="0" smtClean="0">
                <a:latin typeface="Times New Roman"/>
                <a:cs typeface="Times New Roman"/>
              </a:rPr>
              <a:t>Experimental Results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386083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Default HM RC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(best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frame)</a:t>
            </a:r>
            <a:endParaRPr lang="en-US" dirty="0">
              <a:latin typeface="Times New Roman"/>
              <a:cs typeface="Times New Roman"/>
            </a:endParaRPr>
          </a:p>
        </p:txBody>
      </p:sp>
      <p:pic>
        <p:nvPicPr>
          <p:cNvPr id="3" name="图片 2" descr="32_HM.bmp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8046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831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Proposed RC</a:t>
            </a:r>
            <a:endParaRPr lang="en-US" dirty="0">
              <a:latin typeface="Times New Roman"/>
              <a:cs typeface="Times New Roman"/>
            </a:endParaRPr>
          </a:p>
        </p:txBody>
      </p:sp>
      <p:pic>
        <p:nvPicPr>
          <p:cNvPr id="3" name="图片 2" descr="32_pros.bmp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0804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10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Default HM RC</a:t>
            </a:r>
            <a:endParaRPr lang="en-US" dirty="0">
              <a:latin typeface="Times New Roman"/>
              <a:cs typeface="Times New Roman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76073"/>
            <a:ext cx="9144000" cy="514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205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Proposed RC</a:t>
            </a:r>
            <a:endParaRPr lang="en-US" dirty="0">
              <a:latin typeface="Times New Roman"/>
              <a:cs typeface="Times New Roman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79912"/>
            <a:ext cx="9144000" cy="514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31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 smtClean="0">
                <a:latin typeface="Times New Roman"/>
                <a:cs typeface="Times New Roman"/>
              </a:rPr>
              <a:t>Outline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457200" y="1600200"/>
            <a:ext cx="8229600" cy="4172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latin typeface="Times New Roman"/>
                <a:cs typeface="Times New Roman"/>
              </a:rPr>
              <a:t>In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T0216</a:t>
            </a:r>
            <a:endParaRPr kumimoji="1" lang="en-US" altLang="zh-CN" dirty="0" smtClean="0">
              <a:latin typeface="Times New Roman"/>
              <a:cs typeface="Times New Roman"/>
            </a:endParaRPr>
          </a:p>
          <a:p>
            <a:pPr lvl="1">
              <a:buFont typeface="Symbol" charset="2"/>
              <a:buChar char="-"/>
            </a:pPr>
            <a:r>
              <a:rPr lang="en-US" altLang="zh-CN" dirty="0" smtClean="0">
                <a:latin typeface="Times New Roman"/>
                <a:cs typeface="Times New Roman"/>
              </a:rPr>
              <a:t>	Propose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CA" altLang="zh-CN" dirty="0">
                <a:latin typeface="Times New Roman"/>
                <a:cs typeface="Times New Roman"/>
              </a:rPr>
              <a:t>an R-</a:t>
            </a:r>
            <a:r>
              <a:rPr lang="en-US" altLang="zh-CN" dirty="0" err="1">
                <a:latin typeface="Times New Roman"/>
                <a:cs typeface="Times New Roman"/>
              </a:rPr>
              <a:t>λ</a:t>
            </a:r>
            <a:r>
              <a:rPr lang="en-CA" altLang="zh-CN" dirty="0">
                <a:latin typeface="Times New Roman"/>
                <a:cs typeface="Times New Roman"/>
              </a:rPr>
              <a:t> model based rate control with pre-encoding process</a:t>
            </a:r>
            <a:r>
              <a:rPr lang="zh-CN" altLang="zh-CN" dirty="0">
                <a:latin typeface="Times New Roman"/>
                <a:cs typeface="Times New Roman"/>
              </a:rPr>
              <a:t> </a:t>
            </a:r>
            <a:endParaRPr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82000"/>
            <a:ext cx="5218545" cy="2270126"/>
          </a:xfrm>
        </p:spPr>
        <p:txBody>
          <a:bodyPr/>
          <a:lstStyle/>
          <a:p>
            <a:pPr marL="0" indent="0">
              <a:buNone/>
            </a:pP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2832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 smtClean="0">
                <a:latin typeface="Times New Roman"/>
                <a:cs typeface="Times New Roman"/>
              </a:rPr>
              <a:t>Outline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457200" y="1600200"/>
            <a:ext cx="8229600" cy="4172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latin typeface="Times New Roman"/>
                <a:cs typeface="Times New Roman"/>
              </a:rPr>
              <a:t>In</a:t>
            </a:r>
            <a:r>
              <a:rPr lang="zh-CN" altLang="en-US" dirty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this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document</a:t>
            </a:r>
            <a:endParaRPr kumimoji="1" lang="en-US" altLang="zh-CN" dirty="0" smtClean="0">
              <a:latin typeface="Times New Roman"/>
              <a:cs typeface="Times New Roman"/>
            </a:endParaRPr>
          </a:p>
          <a:p>
            <a:pPr lvl="1">
              <a:buFont typeface="Symbol" charset="2"/>
              <a:buChar char="-"/>
            </a:pPr>
            <a:r>
              <a:rPr lang="en-US" altLang="zh-CN" dirty="0">
                <a:latin typeface="Times New Roman"/>
                <a:cs typeface="Times New Roman"/>
              </a:rPr>
              <a:t>	</a:t>
            </a:r>
            <a:r>
              <a:rPr lang="en-US" altLang="zh-CN" dirty="0" smtClean="0">
                <a:latin typeface="Times New Roman"/>
                <a:cs typeface="Times New Roman"/>
              </a:rPr>
              <a:t>an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R-lambda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model</a:t>
            </a:r>
          </a:p>
          <a:p>
            <a:pPr lvl="1">
              <a:buFont typeface="Symbol" charset="2"/>
              <a:buChar char="-"/>
            </a:pPr>
            <a:r>
              <a:rPr lang="en-US" altLang="zh-CN" dirty="0" smtClean="0">
                <a:latin typeface="Times New Roman"/>
                <a:cs typeface="Times New Roman"/>
              </a:rPr>
              <a:t>Rate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control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method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with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pre-encoding</a:t>
            </a:r>
            <a:endParaRPr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82000"/>
            <a:ext cx="5218545" cy="2270126"/>
          </a:xfrm>
        </p:spPr>
        <p:txBody>
          <a:bodyPr/>
          <a:lstStyle/>
          <a:p>
            <a:pPr marL="0" indent="0">
              <a:buNone/>
            </a:pP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08099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457200" y="1470276"/>
            <a:ext cx="8432800" cy="38406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latin typeface="Times New Roman"/>
                <a:cs typeface="Times New Roman"/>
              </a:rPr>
              <a:t>R</a:t>
            </a:r>
            <a:r>
              <a:rPr lang="en-US" altLang="zh-CN" dirty="0">
                <a:latin typeface="Times New Roman"/>
                <a:cs typeface="Times New Roman"/>
              </a:rPr>
              <a:t>−</a:t>
            </a:r>
            <a:r>
              <a:rPr lang="en-US" altLang="zh-CN" dirty="0" err="1">
                <a:latin typeface="Times New Roman"/>
                <a:cs typeface="Times New Roman"/>
              </a:rPr>
              <a:t>λ</a:t>
            </a:r>
            <a:r>
              <a:rPr lang="en-US" altLang="zh-CN" dirty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model</a:t>
            </a:r>
          </a:p>
          <a:p>
            <a:pPr lvl="1">
              <a:buFont typeface="Symbol" charset="2"/>
              <a:buChar char="-"/>
            </a:pPr>
            <a:r>
              <a:rPr lang="en-US" altLang="zh-CN" dirty="0" smtClean="0">
                <a:latin typeface="Times New Roman"/>
                <a:cs typeface="Times New Roman"/>
              </a:rPr>
              <a:t>Exponential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model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is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better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for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low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bitrate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cases</a:t>
            </a:r>
          </a:p>
          <a:p>
            <a:pPr lvl="1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Hyperbolic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model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is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better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for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high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bitrate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cases</a:t>
            </a:r>
          </a:p>
          <a:p>
            <a:pPr lvl="1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So…</a:t>
            </a:r>
            <a:endParaRPr lang="en-US" altLang="zh-CN" dirty="0" smtClean="0">
              <a:latin typeface="Times New Roman"/>
              <a:cs typeface="Times New Roman"/>
            </a:endParaRPr>
          </a:p>
          <a:p>
            <a:pPr lvl="1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Our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R-</a:t>
            </a:r>
            <a:r>
              <a:rPr lang="en-US" altLang="zh-CN" dirty="0" err="1" smtClean="0">
                <a:latin typeface="Times New Roman"/>
                <a:cs typeface="Times New Roman"/>
              </a:rPr>
              <a:t>λ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model:</a:t>
            </a:r>
          </a:p>
          <a:p>
            <a:pPr marL="457200" lvl="1" indent="0">
              <a:buNone/>
            </a:pPr>
            <a:endParaRPr kumimoji="1" lang="en-US" altLang="zh-CN" dirty="0" smtClean="0">
              <a:latin typeface="Times New Roman"/>
              <a:cs typeface="Times New Roman"/>
            </a:endParaRPr>
          </a:p>
          <a:p>
            <a:endParaRPr kumimoji="1" lang="zh-CN" altLang="en-US" dirty="0">
              <a:latin typeface="Times New Roman"/>
              <a:cs typeface="Times New Roman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7192054"/>
              </p:ext>
            </p:extLst>
          </p:nvPr>
        </p:nvGraphicFramePr>
        <p:xfrm>
          <a:off x="2069310" y="4004298"/>
          <a:ext cx="13641379" cy="14821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2" name="文档" r:id="rId5" imgW="5727700" imgH="622300" progId="Word.Document.12">
                  <p:embed/>
                </p:oleObj>
              </mc:Choice>
              <mc:Fallback>
                <p:oleObj name="文档" r:id="rId5" imgW="5727700" imgH="6223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69310" y="4004298"/>
                        <a:ext cx="13641379" cy="14821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9879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457200" y="1470276"/>
            <a:ext cx="8432800" cy="46201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latin typeface="Times New Roman"/>
                <a:cs typeface="Times New Roman"/>
              </a:rPr>
              <a:t>R</a:t>
            </a:r>
            <a:r>
              <a:rPr lang="en-US" altLang="zh-CN" dirty="0">
                <a:latin typeface="Times New Roman"/>
                <a:cs typeface="Times New Roman"/>
              </a:rPr>
              <a:t>−</a:t>
            </a:r>
            <a:r>
              <a:rPr lang="en-US" altLang="zh-CN" dirty="0" err="1">
                <a:latin typeface="Times New Roman"/>
                <a:cs typeface="Times New Roman"/>
              </a:rPr>
              <a:t>λ</a:t>
            </a:r>
            <a:r>
              <a:rPr lang="en-US" altLang="zh-CN" dirty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model</a:t>
            </a:r>
          </a:p>
          <a:p>
            <a:pPr lvl="1">
              <a:buFont typeface="Symbol" charset="2"/>
              <a:buChar char="-"/>
            </a:pPr>
            <a:r>
              <a:rPr lang="en-US" altLang="zh-CN" dirty="0" smtClean="0">
                <a:latin typeface="Times New Roman"/>
                <a:cs typeface="Times New Roman"/>
              </a:rPr>
              <a:t>The Hyperbolic part follows the parameter update rules as proposed in K0103.</a:t>
            </a:r>
          </a:p>
          <a:p>
            <a:pPr lvl="1">
              <a:buFont typeface="Symbol" charset="2"/>
              <a:buChar char="-"/>
            </a:pPr>
            <a:r>
              <a:rPr lang="en-US" altLang="zh-CN" dirty="0" smtClean="0">
                <a:latin typeface="Times New Roman"/>
                <a:cs typeface="Times New Roman"/>
              </a:rPr>
              <a:t>According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to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Least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Mean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Square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and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Taylor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Expansion,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the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parameter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of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Exponential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part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will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update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as:</a:t>
            </a:r>
            <a:endParaRPr lang="en-US" altLang="zh-CN" dirty="0">
              <a:latin typeface="Times New Roman"/>
              <a:cs typeface="Times New Roman"/>
            </a:endParaRPr>
          </a:p>
          <a:p>
            <a:pPr marL="457200" lvl="1" indent="0">
              <a:buNone/>
            </a:pPr>
            <a:endParaRPr lang="en-US" altLang="zh-CN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98831" y="5473878"/>
            <a:ext cx="584635" cy="616508"/>
          </a:xfrm>
        </p:spPr>
        <p:txBody>
          <a:bodyPr/>
          <a:lstStyle/>
          <a:p>
            <a:pPr marL="0" indent="0">
              <a:buNone/>
            </a:pPr>
            <a:endParaRPr kumimoji="1"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3512" y="4606717"/>
            <a:ext cx="3688509" cy="36053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2467" y="4986522"/>
            <a:ext cx="3675522" cy="35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4466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476987"/>
              </p:ext>
            </p:extLst>
          </p:nvPr>
        </p:nvGraphicFramePr>
        <p:xfrm>
          <a:off x="-2306207" y="2704557"/>
          <a:ext cx="13714281" cy="85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88" name="文档" r:id="rId5" imgW="5727700" imgH="355600" progId="Word.Document.12">
                  <p:embed/>
                </p:oleObj>
              </mc:Choice>
              <mc:Fallback>
                <p:oleObj name="文档" r:id="rId5" imgW="5727700" imgH="355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-2306207" y="2704557"/>
                        <a:ext cx="13714281" cy="85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655111"/>
              </p:ext>
            </p:extLst>
          </p:nvPr>
        </p:nvGraphicFramePr>
        <p:xfrm>
          <a:off x="-2353064" y="2193635"/>
          <a:ext cx="13436530" cy="8341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89" name="文档" r:id="rId8" imgW="5727700" imgH="355600" progId="Word.Document.12">
                  <p:embed/>
                </p:oleObj>
              </mc:Choice>
              <mc:Fallback>
                <p:oleObj name="文档" r:id="rId8" imgW="5727700" imgH="355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-2353064" y="2193635"/>
                        <a:ext cx="13436530" cy="8341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457200" y="1470276"/>
            <a:ext cx="8432800" cy="46201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latin typeface="Times New Roman"/>
                <a:cs typeface="Times New Roman"/>
              </a:rPr>
              <a:t>R</a:t>
            </a:r>
            <a:r>
              <a:rPr lang="en-US" altLang="zh-CN" dirty="0">
                <a:latin typeface="Times New Roman"/>
                <a:cs typeface="Times New Roman"/>
              </a:rPr>
              <a:t>−</a:t>
            </a:r>
            <a:r>
              <a:rPr lang="en-US" altLang="zh-CN" dirty="0" err="1">
                <a:latin typeface="Times New Roman"/>
                <a:cs typeface="Times New Roman"/>
              </a:rPr>
              <a:t>λ</a:t>
            </a:r>
            <a:r>
              <a:rPr lang="en-US" altLang="zh-CN" dirty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model</a:t>
            </a:r>
          </a:p>
          <a:p>
            <a:pPr lvl="1">
              <a:buFont typeface="Symbol" charset="2"/>
              <a:buChar char="-"/>
            </a:pPr>
            <a:r>
              <a:rPr lang="en-US" altLang="zh-CN" dirty="0" smtClean="0">
                <a:latin typeface="Times New Roman"/>
                <a:cs typeface="Times New Roman"/>
              </a:rPr>
              <a:t>Initial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Value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endParaRPr lang="en-US" altLang="zh-CN" dirty="0" smtClean="0">
              <a:latin typeface="Times New Roman"/>
              <a:cs typeface="Times New Roman"/>
            </a:endParaRPr>
          </a:p>
          <a:p>
            <a:pPr lvl="1">
              <a:buFont typeface="Symbol" charset="2"/>
              <a:buChar char="-"/>
            </a:pPr>
            <a:endParaRPr lang="en-US" altLang="zh-CN" dirty="0" smtClean="0">
              <a:latin typeface="Times New Roman"/>
              <a:cs typeface="Times New Roman"/>
            </a:endParaRPr>
          </a:p>
          <a:p>
            <a:pPr lvl="1">
              <a:buFont typeface="Symbol" charset="2"/>
              <a:buChar char="-"/>
            </a:pPr>
            <a:endParaRPr lang="en-US" altLang="zh-CN" dirty="0" smtClean="0">
              <a:latin typeface="Times New Roman"/>
              <a:cs typeface="Times New Roman"/>
            </a:endParaRPr>
          </a:p>
          <a:p>
            <a:pPr lvl="1">
              <a:buFont typeface="Symbol" charset="2"/>
              <a:buChar char="-"/>
            </a:pPr>
            <a:r>
              <a:rPr lang="zh-CN" altLang="zh-CN" dirty="0">
                <a:latin typeface="Times New Roman"/>
                <a:cs typeface="Times New Roman"/>
              </a:rPr>
              <a:t> </a:t>
            </a:r>
            <a:r>
              <a:rPr lang="en-CA" altLang="zh-CN" dirty="0" err="1">
                <a:latin typeface="Times New Roman"/>
                <a:cs typeface="Times New Roman"/>
              </a:rPr>
              <a:t>δ</a:t>
            </a:r>
            <a:r>
              <a:rPr lang="en-CA" altLang="zh-CN" baseline="-25000" dirty="0" err="1">
                <a:latin typeface="Times New Roman"/>
                <a:cs typeface="Times New Roman"/>
              </a:rPr>
              <a:t>a</a:t>
            </a:r>
            <a:r>
              <a:rPr lang="en-CA" altLang="zh-CN" dirty="0">
                <a:latin typeface="Times New Roman"/>
                <a:cs typeface="Times New Roman"/>
              </a:rPr>
              <a:t> and </a:t>
            </a:r>
            <a:r>
              <a:rPr lang="en-CA" altLang="zh-CN" dirty="0" err="1">
                <a:latin typeface="Times New Roman"/>
                <a:cs typeface="Times New Roman"/>
              </a:rPr>
              <a:t>δ</a:t>
            </a:r>
            <a:r>
              <a:rPr lang="en-CA" altLang="zh-CN" baseline="-25000" dirty="0" err="1">
                <a:latin typeface="Times New Roman"/>
                <a:cs typeface="Times New Roman"/>
              </a:rPr>
              <a:t>b</a:t>
            </a:r>
            <a:r>
              <a:rPr lang="en-CA" altLang="zh-CN" dirty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:</a:t>
            </a:r>
            <a:endParaRPr lang="en-US" altLang="zh-CN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98831" y="5473878"/>
            <a:ext cx="584635" cy="616508"/>
          </a:xfrm>
        </p:spPr>
        <p:txBody>
          <a:bodyPr/>
          <a:lstStyle/>
          <a:p>
            <a:pPr marL="0" indent="0">
              <a:buNone/>
            </a:pPr>
            <a:endParaRPr kumimoji="1" lang="zh-CN" altLang="en-US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580282"/>
              </p:ext>
            </p:extLst>
          </p:nvPr>
        </p:nvGraphicFramePr>
        <p:xfrm>
          <a:off x="-2840184" y="4299884"/>
          <a:ext cx="13785103" cy="85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0" name="文档" r:id="rId11" imgW="5727700" imgH="355600" progId="Word.Document.12">
                  <p:embed/>
                </p:oleObj>
              </mc:Choice>
              <mc:Fallback>
                <p:oleObj name="文档" r:id="rId11" imgW="5727700" imgH="355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-2840184" y="4299884"/>
                        <a:ext cx="13785103" cy="855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466677"/>
              </p:ext>
            </p:extLst>
          </p:nvPr>
        </p:nvGraphicFramePr>
        <p:xfrm>
          <a:off x="-1155048" y="5135774"/>
          <a:ext cx="12794032" cy="794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1" name="文档" r:id="rId14" imgW="5727700" imgH="355600" progId="Word.Document.12">
                  <p:embed/>
                </p:oleObj>
              </mc:Choice>
              <mc:Fallback>
                <p:oleObj name="文档" r:id="rId14" imgW="5727700" imgH="355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-1155048" y="5135774"/>
                        <a:ext cx="12794032" cy="794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6180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11" name="内容占位符 10"/>
          <p:cNvSpPr>
            <a:spLocks noGrp="1"/>
          </p:cNvSpPr>
          <p:nvPr>
            <p:ph idx="1"/>
          </p:nvPr>
        </p:nvSpPr>
        <p:spPr>
          <a:xfrm>
            <a:off x="1007794" y="1600200"/>
            <a:ext cx="6205071" cy="1047297"/>
          </a:xfrm>
        </p:spPr>
        <p:txBody>
          <a:bodyPr/>
          <a:lstStyle/>
          <a:p>
            <a:pPr marL="0" indent="0">
              <a:buNone/>
            </a:pPr>
            <a:endParaRPr kumimoji="1" lang="zh-CN" altLang="en-US" dirty="0"/>
          </a:p>
        </p:txBody>
      </p:sp>
      <p:pic>
        <p:nvPicPr>
          <p:cNvPr id="4" name="图片 3" descr="屏幕快照 2015-06-16 下午2.53.5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095" y="0"/>
            <a:ext cx="6751215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39095" y="807704"/>
            <a:ext cx="6557814" cy="325629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9095" y="807704"/>
            <a:ext cx="6557814" cy="3256296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52526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4016787"/>
          </a:xfrm>
        </p:spPr>
        <p:txBody>
          <a:bodyPr>
            <a:normAutofit/>
          </a:bodyPr>
          <a:lstStyle/>
          <a:p>
            <a:r>
              <a:rPr kumimoji="1" lang="en-US" altLang="zh-CN" dirty="0" smtClean="0">
                <a:latin typeface="Times New Roman"/>
                <a:cs typeface="Times New Roman"/>
              </a:rPr>
              <a:t>Pre-encoding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Process</a:t>
            </a:r>
          </a:p>
          <a:p>
            <a:pPr lvl="1"/>
            <a:r>
              <a:rPr kumimoji="1" lang="en-US" altLang="zh-CN" dirty="0" smtClean="0">
                <a:latin typeface="Times New Roman"/>
                <a:cs typeface="Times New Roman"/>
              </a:rPr>
              <a:t>Estimate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the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bits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of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LCU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using:</a:t>
            </a:r>
          </a:p>
          <a:p>
            <a:pPr lvl="1"/>
            <a:r>
              <a:rPr kumimoji="1" lang="en-US" altLang="zh-CN" dirty="0">
                <a:latin typeface="Times New Roman"/>
                <a:cs typeface="Times New Roman"/>
              </a:rPr>
              <a:t>Only encode the CUs with the size of </a:t>
            </a:r>
            <a:r>
              <a:rPr kumimoji="1" lang="en-US" altLang="zh-CN" dirty="0" smtClean="0">
                <a:latin typeface="Times New Roman"/>
                <a:cs typeface="Times New Roman"/>
              </a:rPr>
              <a:t>16x16</a:t>
            </a:r>
          </a:p>
          <a:p>
            <a:pPr lvl="1"/>
            <a:r>
              <a:rPr kumimoji="1" lang="en-US" altLang="zh-CN" dirty="0" smtClean="0">
                <a:latin typeface="Times New Roman"/>
                <a:cs typeface="Times New Roman"/>
              </a:rPr>
              <a:t>a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is</a:t>
            </a:r>
            <a:r>
              <a:rPr kumimoji="1" lang="zh-CN" altLang="zh-CN" dirty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0.9803 and,</a:t>
            </a:r>
            <a:r>
              <a:rPr kumimoji="1" lang="zh-CN" altLang="en-US" dirty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b</a:t>
            </a:r>
            <a:r>
              <a:rPr kumimoji="1" lang="zh-CN" altLang="en-US" dirty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is</a:t>
            </a:r>
            <a:r>
              <a:rPr kumimoji="1" lang="zh-CN" altLang="en-US" dirty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-</a:t>
            </a:r>
            <a:r>
              <a:rPr kumimoji="1" lang="en-US" altLang="zh-CN" dirty="0" smtClean="0">
                <a:latin typeface="Times New Roman"/>
                <a:cs typeface="Times New Roman"/>
              </a:rPr>
              <a:t>10170</a:t>
            </a:r>
            <a:r>
              <a:rPr kumimoji="1" lang="zh-CN" altLang="zh-CN" dirty="0" smtClean="0">
                <a:latin typeface="Times New Roman"/>
                <a:cs typeface="Times New Roman"/>
              </a:rPr>
              <a:t>.</a:t>
            </a:r>
            <a:endParaRPr kumimoji="1" lang="en-US" altLang="zh-CN" dirty="0" smtClean="0">
              <a:latin typeface="Times New Roman"/>
              <a:cs typeface="Times New Roman"/>
            </a:endParaRPr>
          </a:p>
          <a:p>
            <a:pPr lvl="1"/>
            <a:r>
              <a:rPr kumimoji="1" lang="en-US" altLang="zh-CN" dirty="0" smtClean="0">
                <a:latin typeface="Times New Roman"/>
                <a:cs typeface="Times New Roman"/>
              </a:rPr>
              <a:t>To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simplify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the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computation,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we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use</a:t>
            </a:r>
          </a:p>
          <a:p>
            <a:pPr lvl="1"/>
            <a:endParaRPr kumimoji="1" lang="zh-CN" altLang="en-US" dirty="0">
              <a:latin typeface="Times New Roman"/>
              <a:cs typeface="Times New Roman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1800" y="2287220"/>
            <a:ext cx="2263665" cy="431997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055201"/>
              </p:ext>
            </p:extLst>
          </p:nvPr>
        </p:nvGraphicFramePr>
        <p:xfrm>
          <a:off x="-1677249" y="4193590"/>
          <a:ext cx="12205655" cy="757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1" name="文档" r:id="rId6" imgW="5727700" imgH="355600" progId="Word.Document.12">
                  <p:embed/>
                </p:oleObj>
              </mc:Choice>
              <mc:Fallback>
                <p:oleObj name="文档" r:id="rId6" imgW="5727700" imgH="355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-1677249" y="4193590"/>
                        <a:ext cx="12205655" cy="7577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80303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5447</TotalTime>
  <Words>1019</Words>
  <Application>Microsoft Macintosh PowerPoint</Application>
  <PresentationFormat>全屏显示(4:3)</PresentationFormat>
  <Paragraphs>119</Paragraphs>
  <Slides>24</Slides>
  <Notes>20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嵌入的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Office 主题</vt:lpstr>
      <vt:lpstr>文档</vt:lpstr>
      <vt:lpstr>JCTVC-U0152 R-lambda model based rate control with pre-encoding process </vt:lpstr>
      <vt:lpstr>Outline</vt:lpstr>
      <vt:lpstr>Outline</vt:lpstr>
      <vt:lpstr>Outline</vt:lpstr>
      <vt:lpstr>Proposed Solution</vt:lpstr>
      <vt:lpstr>Proposed Solution</vt:lpstr>
      <vt:lpstr>Proposed Solution</vt:lpstr>
      <vt:lpstr>Proposed Solution</vt:lpstr>
      <vt:lpstr>Proposed Solution</vt:lpstr>
      <vt:lpstr>Proposed Solution</vt:lpstr>
      <vt:lpstr>Proposed Solution</vt:lpstr>
      <vt:lpstr>Proposed Solution</vt:lpstr>
      <vt:lpstr>Proposed Solution</vt:lpstr>
      <vt:lpstr>Proposed Solution</vt:lpstr>
      <vt:lpstr>Proposed Solution</vt:lpstr>
      <vt:lpstr>Proposed Solution</vt:lpstr>
      <vt:lpstr>Proposed Solution</vt:lpstr>
      <vt:lpstr>Experimental Results</vt:lpstr>
      <vt:lpstr>Experimental Results</vt:lpstr>
      <vt:lpstr>Experimental Results</vt:lpstr>
      <vt:lpstr>Default HM RC (best frame)</vt:lpstr>
      <vt:lpstr>Proposed RC</vt:lpstr>
      <vt:lpstr>Default HM RC</vt:lpstr>
      <vt:lpstr>Proposed RC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JCTVC-T0216 R-lambda model based rate control with pre-encoding process </dc:title>
  <dc:creator>美媛 方</dc:creator>
  <cp:lastModifiedBy>美媛 方</cp:lastModifiedBy>
  <cp:revision>77</cp:revision>
  <dcterms:created xsi:type="dcterms:W3CDTF">2015-02-11T09:28:43Z</dcterms:created>
  <dcterms:modified xsi:type="dcterms:W3CDTF">2015-06-18T08:45:55Z</dcterms:modified>
</cp:coreProperties>
</file>