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1129" r:id="rId2"/>
    <p:sldId id="1146" r:id="rId3"/>
    <p:sldId id="1137" r:id="rId4"/>
    <p:sldId id="1131" r:id="rId5"/>
    <p:sldId id="1132" r:id="rId6"/>
    <p:sldId id="1133" r:id="rId7"/>
    <p:sldId id="1144" r:id="rId8"/>
    <p:sldId id="1134" r:id="rId9"/>
    <p:sldId id="1145" r:id="rId10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3333FF"/>
    <a:srgbClr val="0000FF"/>
    <a:srgbClr val="FFFF99"/>
    <a:srgbClr val="D6FA20"/>
    <a:srgbClr val="FF9999"/>
    <a:srgbClr val="FFFFCC"/>
    <a:srgbClr val="C0C0C0"/>
    <a:srgbClr val="969696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26" autoAdjust="0"/>
    <p:restoredTop sz="85863" autoAdjust="0"/>
  </p:normalViewPr>
  <p:slideViewPr>
    <p:cSldViewPr>
      <p:cViewPr>
        <p:scale>
          <a:sx n="100" d="100"/>
          <a:sy n="100" d="100"/>
        </p:scale>
        <p:origin x="-1860" y="-348"/>
      </p:cViewPr>
      <p:guideLst>
        <p:guide orient="horz" pos="383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2014/10/6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 userDrawn="1"/>
        </p:nvSpPr>
        <p:spPr>
          <a:xfrm>
            <a:off x="3408935" y="6623774"/>
            <a:ext cx="230704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文字方塊 20"/>
          <p:cNvSpPr txBox="1"/>
          <p:nvPr userDrawn="1"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19" grpId="14"/>
      <p:bldP spid="19" grpId="15"/>
      <p:bldP spid="19" grpId="16"/>
      <p:bldP spid="19" grpId="17"/>
      <p:bldP spid="19" grpId="18"/>
      <p:bldP spid="19" grpId="19"/>
      <p:bldP spid="19" grpId="20"/>
      <p:bldP spid="19" grpId="21"/>
      <p:bldP spid="19" grpId="22"/>
      <p:bldP spid="19" grpId="23"/>
      <p:bldP spid="19" grpId="24"/>
      <p:bldP spid="19" grpId="25"/>
      <p:bldP spid="19" grpId="26"/>
      <p:bldP spid="19" grpId="27"/>
      <p:bldP spid="19" grpId="28"/>
      <p:bldP spid="19" grpId="29"/>
      <p:bldP spid="19" grpId="30"/>
      <p:bldP spid="19" grpId="31"/>
      <p:bldP spid="19" grpId="32"/>
      <p:bldP spid="19" grpId="33"/>
      <p:bldP spid="19" grpId="34"/>
      <p:bldP spid="19" grpId="35"/>
      <p:bldP spid="19" grpId="36"/>
      <p:bldP spid="19" grpId="37"/>
      <p:bldP spid="19" grpId="38"/>
      <p:bldP spid="19" grpId="39"/>
      <p:bldP spid="19" grpId="40"/>
      <p:bldP spid="19" grpId="41"/>
      <p:bldP spid="19" grpId="42"/>
      <p:bldP spid="19" grpId="43"/>
      <p:bldP spid="19" grpId="44"/>
      <p:bldP spid="19" grpId="45"/>
      <p:bldP spid="19" grpId="46"/>
      <p:bldP spid="19" grpId="47"/>
      <p:bldP spid="19" grpId="48"/>
      <p:bldP spid="19" grpId="49"/>
      <p:bldP spid="19" grpId="50"/>
      <p:bldP spid="19" grpId="51"/>
      <p:bldP spid="19" grpId="52"/>
      <p:bldP spid="19" grpId="53"/>
      <p:bldP spid="19" grpId="54"/>
      <p:bldP spid="19" grpId="55"/>
      <p:bldP spid="19" grpId="56"/>
      <p:bldP spid="19" grpId="57"/>
      <p:bldP spid="19" grpId="58"/>
      <p:bldP spid="19" grpId="59"/>
      <p:bldP spid="19" grpId="60"/>
      <p:bldP spid="19" grpId="61"/>
      <p:bldP spid="19" grpId="62"/>
      <p:bldP spid="19" grpId="63"/>
      <p:bldP spid="19" grpId="64"/>
      <p:bldP spid="19" grpId="65"/>
      <p:bldP spid="19" grpId="66"/>
      <p:bldP spid="19" grpId="67"/>
      <p:bldP spid="19" grpId="68"/>
      <p:bldP spid="19" grpId="69"/>
      <p:bldP spid="19" grpId="70"/>
      <p:bldP spid="19" grpId="71"/>
      <p:bldP spid="19" grpId="72"/>
      <p:bldP spid="19" grpId="73"/>
      <p:bldP spid="19" grpId="74"/>
      <p:bldP spid="19" grpId="75"/>
      <p:bldP spid="19" grpId="76"/>
      <p:bldP spid="19" grpId="77"/>
      <p:bldP spid="19" grpId="78"/>
      <p:bldP spid="19" grpId="79"/>
      <p:bldP spid="19" grpId="80"/>
      <p:bldP spid="19" grpId="81"/>
      <p:bldP spid="19" grpId="82"/>
      <p:bldP spid="19" grpId="83"/>
      <p:bldP spid="19" grpId="84"/>
      <p:bldP spid="19" grpId="85"/>
      <p:bldP spid="19" grpId="86"/>
      <p:bldP spid="19" grpId="87"/>
      <p:bldP spid="19" grpId="88"/>
      <p:bldP spid="19" grpId="89"/>
      <p:bldP spid="19" grpId="90"/>
      <p:bldP spid="19" grpId="91"/>
      <p:bldP spid="19" grpId="92"/>
      <p:bldP spid="19" grpId="93"/>
      <p:bldP spid="19" grpId="94"/>
      <p:bldP spid="19" grpId="95"/>
      <p:bldP spid="19" grpId="96"/>
      <p:bldP spid="19" grpId="97"/>
      <p:bldP spid="19" grpId="98"/>
      <p:bldP spid="19" grpId="99"/>
      <p:bldP spid="19" grpId="100"/>
      <p:bldP spid="19" grpId="101"/>
      <p:bldP spid="19" grpId="102"/>
      <p:bldP spid="19" grpId="103"/>
      <p:bldP spid="19" grpId="104"/>
      <p:bldP spid="19" grpId="105"/>
      <p:bldP spid="19" grpId="106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1" grpId="14"/>
      <p:bldP spid="21" grpId="15"/>
      <p:bldP spid="21" grpId="16"/>
      <p:bldP spid="21" grpId="17"/>
      <p:bldP spid="21" grpId="18"/>
      <p:bldP spid="21" grpId="19"/>
      <p:bldP spid="21" grpId="20"/>
      <p:bldP spid="21" grpId="21"/>
      <p:bldP spid="21" grpId="22"/>
      <p:bldP spid="21" grpId="23"/>
      <p:bldP spid="21" grpId="24"/>
      <p:bldP spid="21" grpId="25"/>
      <p:bldP spid="21" grpId="26"/>
      <p:bldP spid="21" grpId="27"/>
      <p:bldP spid="21" grpId="28"/>
      <p:bldP spid="21" grpId="29"/>
      <p:bldP spid="21" grpId="30"/>
      <p:bldP spid="21" grpId="31"/>
      <p:bldP spid="21" grpId="32"/>
      <p:bldP spid="21" grpId="33"/>
      <p:bldP spid="21" grpId="34"/>
      <p:bldP spid="21" grpId="35"/>
      <p:bldP spid="21" grpId="36"/>
      <p:bldP spid="21" grpId="37"/>
      <p:bldP spid="21" grpId="38"/>
      <p:bldP spid="21" grpId="39"/>
      <p:bldP spid="21" grpId="40"/>
      <p:bldP spid="21" grpId="41"/>
      <p:bldP spid="21" grpId="42"/>
      <p:bldP spid="21" grpId="43"/>
      <p:bldP spid="21" grpId="44"/>
      <p:bldP spid="21" grpId="45"/>
      <p:bldP spid="21" grpId="46"/>
      <p:bldP spid="21" grpId="47"/>
      <p:bldP spid="21" grpId="48"/>
      <p:bldP spid="21" grpId="49"/>
      <p:bldP spid="21" grpId="50"/>
      <p:bldP spid="21" grpId="51"/>
      <p:bldP spid="21" grpId="52"/>
      <p:bldP spid="21" grpId="53"/>
      <p:bldP spid="21" grpId="54"/>
      <p:bldP spid="21" grpId="55"/>
      <p:bldP spid="21" grpId="56"/>
      <p:bldP spid="21" grpId="57"/>
      <p:bldP spid="21" grpId="58"/>
      <p:bldP spid="21" grpId="59"/>
      <p:bldP spid="21" grpId="60"/>
      <p:bldP spid="21" grpId="61"/>
      <p:bldP spid="21" grpId="62"/>
      <p:bldP spid="21" grpId="63"/>
      <p:bldP spid="21" grpId="64"/>
      <p:bldP spid="21" grpId="65"/>
      <p:bldP spid="21" grpId="66"/>
      <p:bldP spid="21" grpId="67"/>
      <p:bldP spid="21" grpId="68"/>
      <p:bldP spid="21" grpId="69"/>
      <p:bldP spid="21" grpId="70"/>
      <p:bldP spid="21" grpId="71"/>
      <p:bldP spid="21" grpId="72"/>
      <p:bldP spid="21" grpId="73"/>
      <p:bldP spid="21" grpId="74"/>
      <p:bldP spid="21" grpId="75"/>
      <p:bldP spid="21" grpId="76"/>
      <p:bldP spid="21" grpId="77"/>
      <p:bldP spid="21" grpId="78"/>
      <p:bldP spid="21" grpId="79"/>
      <p:bldP spid="21" grpId="80"/>
      <p:bldP spid="21" grpId="81"/>
      <p:bldP spid="21" grpId="82"/>
      <p:bldP spid="21" grpId="83"/>
      <p:bldP spid="21" grpId="84"/>
      <p:bldP spid="21" grpId="85"/>
      <p:bldP spid="21" grpId="86"/>
      <p:bldP spid="21" grpId="87"/>
      <p:bldP spid="21" grpId="88"/>
      <p:bldP spid="21" grpId="89"/>
      <p:bldP spid="21" grpId="90"/>
      <p:bldP spid="21" grpId="91"/>
      <p:bldP spid="21" grpId="92"/>
      <p:bldP spid="21" grpId="93"/>
      <p:bldP spid="21" grpId="94"/>
      <p:bldP spid="21" grpId="95"/>
      <p:bldP spid="21" grpId="96"/>
      <p:bldP spid="21" grpId="97"/>
      <p:bldP spid="21" grpId="98"/>
      <p:bldP spid="21" grpId="99"/>
      <p:bldP spid="21" grpId="100"/>
      <p:bldP spid="21" grpId="101"/>
      <p:bldP spid="21" grpId="102"/>
      <p:bldP spid="21" grpId="103"/>
      <p:bldP spid="21" grpId="104"/>
      <p:bldP spid="21" grpId="105"/>
      <p:bldP spid="21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 fontScale="90000"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 smtClean="0">
                <a:latin typeface="Calibri" pitchFamily="34" charset="0"/>
              </a:rPr>
              <a:t>Additional Definitions of Frame Packing Arrangement </a:t>
            </a:r>
            <a:r>
              <a:rPr lang="en-US" altLang="zh-TW" dirty="0">
                <a:latin typeface="Calibri" pitchFamily="34" charset="0"/>
              </a:rPr>
              <a:t>SEI </a:t>
            </a:r>
            <a:r>
              <a:rPr lang="en-US" altLang="zh-TW" dirty="0" smtClean="0">
                <a:latin typeface="Calibri" pitchFamily="34" charset="0"/>
              </a:rPr>
              <a:t>Message Syntax for CCDP Extensions</a:t>
            </a:r>
            <a:endParaRPr lang="en-US" altLang="zh-TW" dirty="0">
              <a:latin typeface="Calibri" pitchFamily="34" charset="0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23528" y="4221088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</p:spTree>
    <p:extLst>
      <p:ext uri="{BB962C8B-B14F-4D97-AF65-F5344CB8AC3E}">
        <p14:creationId xmlns:p14="http://schemas.microsoft.com/office/powerpoint/2010/main" val="232445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79026" y="83671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Outlooks of CCDPs </a:t>
            </a:r>
            <a:r>
              <a:rPr lang="en-US" altLang="zh-TW" sz="1800" dirty="0" smtClean="0">
                <a:latin typeface="Calibri" panose="020F0502020204030204" pitchFamily="34" charset="0"/>
              </a:rPr>
              <a:t>(color 3/4, 7/8, 15/16)</a:t>
            </a:r>
            <a:endParaRPr lang="zh-TW" altLang="en-US" sz="1800" dirty="0">
              <a:latin typeface="Calibri" panose="020F050202020403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37" y="1968634"/>
            <a:ext cx="2080513" cy="140019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7" y="1968634"/>
            <a:ext cx="2080513" cy="1400195"/>
          </a:xfrm>
          <a:prstGeom prst="rect">
            <a:avLst/>
          </a:prstGeom>
        </p:spPr>
      </p:pic>
      <p:sp>
        <p:nvSpPr>
          <p:cNvPr id="6" name="文字方塊 5"/>
          <p:cNvSpPr txBox="1">
            <a:spLocks noChangeAspect="1"/>
          </p:cNvSpPr>
          <p:nvPr/>
        </p:nvSpPr>
        <p:spPr>
          <a:xfrm>
            <a:off x="55276" y="2389545"/>
            <a:ext cx="692875" cy="638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grpSp>
        <p:nvGrpSpPr>
          <p:cNvPr id="10" name="群組 9"/>
          <p:cNvGrpSpPr/>
          <p:nvPr/>
        </p:nvGrpSpPr>
        <p:grpSpPr>
          <a:xfrm>
            <a:off x="177920" y="4221086"/>
            <a:ext cx="4137930" cy="2016225"/>
            <a:chOff x="147129" y="4221088"/>
            <a:chExt cx="3250698" cy="1389028"/>
          </a:xfrm>
        </p:grpSpPr>
        <p:pic>
          <p:nvPicPr>
            <p:cNvPr id="16" name="Picture 2"/>
            <p:cNvPicPr preferRelativeResize="0"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82386" y="4269172"/>
              <a:ext cx="1872000" cy="10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字方塊 17"/>
            <p:cNvSpPr txBox="1">
              <a:spLocks noChangeAspect="1"/>
            </p:cNvSpPr>
            <p:nvPr/>
          </p:nvSpPr>
          <p:spPr>
            <a:xfrm>
              <a:off x="2524254" y="4653136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3/4H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文字方塊 18"/>
            <p:cNvSpPr txBox="1">
              <a:spLocks noChangeAspect="1"/>
            </p:cNvSpPr>
            <p:nvPr/>
          </p:nvSpPr>
          <p:spPr>
            <a:xfrm>
              <a:off x="2524254" y="5129984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0" name="文字方塊 19"/>
            <p:cNvSpPr txBox="1">
              <a:spLocks noChangeAspect="1"/>
            </p:cNvSpPr>
            <p:nvPr/>
          </p:nvSpPr>
          <p:spPr>
            <a:xfrm>
              <a:off x="2524254" y="4221088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1" name="文字方塊 20"/>
            <p:cNvSpPr txBox="1">
              <a:spLocks noChangeAspect="1"/>
            </p:cNvSpPr>
            <p:nvPr/>
          </p:nvSpPr>
          <p:spPr>
            <a:xfrm>
              <a:off x="147129" y="4683511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2" name="左大括弧 21"/>
            <p:cNvSpPr>
              <a:spLocks noChangeAspect="1"/>
            </p:cNvSpPr>
            <p:nvPr/>
          </p:nvSpPr>
          <p:spPr>
            <a:xfrm>
              <a:off x="513931" y="428332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611560" y="5340000"/>
              <a:ext cx="1934739" cy="254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Color-3/4 CCDP</a:t>
              </a:r>
              <a:endParaRPr lang="zh-TW" altLang="en-US" dirty="0"/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4796510" y="4108868"/>
            <a:ext cx="4456013" cy="2107055"/>
            <a:chOff x="5473766" y="4005064"/>
            <a:chExt cx="3545591" cy="1455302"/>
          </a:xfrm>
        </p:grpSpPr>
        <p:sp>
          <p:nvSpPr>
            <p:cNvPr id="43" name="文字方塊 42"/>
            <p:cNvSpPr txBox="1">
              <a:spLocks noChangeAspect="1"/>
            </p:cNvSpPr>
            <p:nvPr/>
          </p:nvSpPr>
          <p:spPr>
            <a:xfrm>
              <a:off x="5473766" y="4547396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44" name="左大括弧 43"/>
            <p:cNvSpPr>
              <a:spLocks noChangeAspect="1"/>
            </p:cNvSpPr>
            <p:nvPr/>
          </p:nvSpPr>
          <p:spPr>
            <a:xfrm>
              <a:off x="5832041" y="4155598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文字方塊 44"/>
            <p:cNvSpPr txBox="1">
              <a:spLocks noChangeAspect="1"/>
            </p:cNvSpPr>
            <p:nvPr/>
          </p:nvSpPr>
          <p:spPr>
            <a:xfrm>
              <a:off x="7812360" y="4571836"/>
              <a:ext cx="1206997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15/16H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46" name="文字方塊 45"/>
            <p:cNvSpPr txBox="1">
              <a:spLocks noChangeAspect="1"/>
            </p:cNvSpPr>
            <p:nvPr/>
          </p:nvSpPr>
          <p:spPr>
            <a:xfrm>
              <a:off x="7816142" y="5085184"/>
              <a:ext cx="759213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sp>
          <p:nvSpPr>
            <p:cNvPr id="47" name="文字方塊 46"/>
            <p:cNvSpPr txBox="1">
              <a:spLocks noChangeAspect="1"/>
            </p:cNvSpPr>
            <p:nvPr/>
          </p:nvSpPr>
          <p:spPr>
            <a:xfrm>
              <a:off x="7816142" y="4005064"/>
              <a:ext cx="687550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grpSp>
          <p:nvGrpSpPr>
            <p:cNvPr id="48" name="群組 47"/>
            <p:cNvGrpSpPr>
              <a:grpSpLocks noChangeAspect="1"/>
            </p:cNvGrpSpPr>
            <p:nvPr/>
          </p:nvGrpSpPr>
          <p:grpSpPr>
            <a:xfrm>
              <a:off x="5998361" y="4163763"/>
              <a:ext cx="1874987" cy="1043964"/>
              <a:chOff x="5117746" y="5823103"/>
              <a:chExt cx="1442297" cy="803049"/>
            </a:xfrm>
          </p:grpSpPr>
          <p:pic>
            <p:nvPicPr>
              <p:cNvPr id="49" name="圖片 48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7746" y="5850293"/>
                <a:ext cx="1440000" cy="764090"/>
              </a:xfrm>
              <a:prstGeom prst="rect">
                <a:avLst/>
              </a:prstGeom>
            </p:spPr>
          </p:pic>
          <p:pic>
            <p:nvPicPr>
              <p:cNvPr id="50" name="圖片 49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119044" y="6597352"/>
                <a:ext cx="1440000" cy="28800"/>
              </a:xfrm>
              <a:prstGeom prst="rect">
                <a:avLst/>
              </a:prstGeom>
            </p:spPr>
          </p:pic>
          <p:pic>
            <p:nvPicPr>
              <p:cNvPr id="51" name="圖片 50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120043" y="5823103"/>
                <a:ext cx="1440000" cy="28800"/>
              </a:xfrm>
              <a:prstGeom prst="rect">
                <a:avLst/>
              </a:prstGeom>
            </p:spPr>
          </p:pic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6175563" y="5205276"/>
              <a:ext cx="1547422" cy="255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Color-15/16 CCDP</a:t>
              </a:r>
              <a:endParaRPr lang="zh-TW" altLang="en-US" dirty="0"/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4912624" y="1844824"/>
            <a:ext cx="3952787" cy="2016224"/>
            <a:chOff x="5343437" y="2204864"/>
            <a:chExt cx="3332787" cy="1433303"/>
          </a:xfrm>
        </p:grpSpPr>
        <p:sp>
          <p:nvSpPr>
            <p:cNvPr id="24" name="文字方塊 23"/>
            <p:cNvSpPr txBox="1">
              <a:spLocks noChangeAspect="1"/>
            </p:cNvSpPr>
            <p:nvPr/>
          </p:nvSpPr>
          <p:spPr>
            <a:xfrm>
              <a:off x="5343437" y="2665569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5" name="左大括弧 24"/>
            <p:cNvSpPr>
              <a:spLocks noChangeAspect="1"/>
            </p:cNvSpPr>
            <p:nvPr/>
          </p:nvSpPr>
          <p:spPr>
            <a:xfrm>
              <a:off x="5725639" y="227687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文字方塊 25"/>
            <p:cNvSpPr txBox="1">
              <a:spLocks noChangeAspect="1"/>
            </p:cNvSpPr>
            <p:nvPr/>
          </p:nvSpPr>
          <p:spPr>
            <a:xfrm>
              <a:off x="7788344" y="270575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7/8H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文字方塊 26"/>
            <p:cNvSpPr txBox="1">
              <a:spLocks noChangeAspect="1"/>
            </p:cNvSpPr>
            <p:nvPr/>
          </p:nvSpPr>
          <p:spPr>
            <a:xfrm>
              <a:off x="7727630" y="3158035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sp>
          <p:nvSpPr>
            <p:cNvPr id="28" name="文字方塊 27"/>
            <p:cNvSpPr txBox="1">
              <a:spLocks noChangeAspect="1"/>
            </p:cNvSpPr>
            <p:nvPr/>
          </p:nvSpPr>
          <p:spPr>
            <a:xfrm>
              <a:off x="7727631" y="2204864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grpSp>
          <p:nvGrpSpPr>
            <p:cNvPr id="29" name="群組 28"/>
            <p:cNvGrpSpPr>
              <a:grpSpLocks noChangeAspect="1"/>
            </p:cNvGrpSpPr>
            <p:nvPr/>
          </p:nvGrpSpPr>
          <p:grpSpPr>
            <a:xfrm>
              <a:off x="5894094" y="2282240"/>
              <a:ext cx="1872208" cy="1036313"/>
              <a:chOff x="5076056" y="5742440"/>
              <a:chExt cx="1440160" cy="797164"/>
            </a:xfrm>
          </p:grpSpPr>
          <p:pic>
            <p:nvPicPr>
              <p:cNvPr id="30" name="圖片 29"/>
              <p:cNvPicPr preferRelativeResize="0">
                <a:picLocks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6056" y="5795444"/>
                <a:ext cx="1440160" cy="709200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076216" y="6485604"/>
                <a:ext cx="1440000" cy="54000"/>
              </a:xfrm>
              <a:prstGeom prst="rect">
                <a:avLst/>
              </a:prstGeom>
            </p:spPr>
          </p:pic>
          <p:pic>
            <p:nvPicPr>
              <p:cNvPr id="32" name="圖片 31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076216" y="5742440"/>
                <a:ext cx="1440000" cy="54000"/>
              </a:xfrm>
              <a:prstGeom prst="rect">
                <a:avLst/>
              </a:prstGeom>
            </p:spPr>
          </p:pic>
        </p:grp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6087437" y="3279841"/>
              <a:ext cx="1397794" cy="262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>
                  <a:latin typeface="Calibri" pitchFamily="34" charset="0"/>
                </a:rPr>
                <a:t>Color-7/8 CCDP</a:t>
              </a:r>
              <a:endParaRPr lang="zh-TW" altLang="en-US" dirty="0"/>
            </a:p>
          </p:txBody>
        </p:sp>
      </p:grpSp>
      <p:sp>
        <p:nvSpPr>
          <p:cNvPr id="39" name="矩形 38"/>
          <p:cNvSpPr>
            <a:spLocks noChangeAspect="1"/>
          </p:cNvSpPr>
          <p:nvPr/>
        </p:nvSpPr>
        <p:spPr>
          <a:xfrm>
            <a:off x="725462" y="33569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Color</a:t>
            </a:r>
            <a:endParaRPr lang="zh-TW" altLang="en-US" dirty="0"/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2880188" y="3341510"/>
            <a:ext cx="1547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Depth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8685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Modified Frame Packing Arrangement </a:t>
            </a:r>
            <a:r>
              <a:rPr lang="en-US" altLang="zh-TW" sz="3200" dirty="0" smtClean="0">
                <a:latin typeface="Calibri" panose="020F0502020204030204" pitchFamily="34" charset="0"/>
              </a:rPr>
              <a:t>Syntax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234696"/>
              </p:ext>
            </p:extLst>
          </p:nvPr>
        </p:nvGraphicFramePr>
        <p:xfrm>
          <a:off x="179512" y="1131168"/>
          <a:ext cx="4292785" cy="3810000"/>
        </p:xfrm>
        <a:graphic>
          <a:graphicData uri="http://schemas.openxmlformats.org/drawingml/2006/table">
            <a:tbl>
              <a:tblPr/>
              <a:tblGrid>
                <a:gridCol w="3500697"/>
                <a:gridCol w="792088"/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frame_packing_arrangement</a:t>
                      </a: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0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frame_packing_arrangement_id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frame_packing_arrangement_cancel_flag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!frame_packing_arrangement_cancel_flag ) {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frame_packing_arrangement_type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u(7)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quincunx_sampling_flag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content_interpretation_type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u(6)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spatial_flipping_flag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frame0_flipped_flag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field_views_flag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current_frame_is_frame0_flag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frame0_self_contained_flag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frame1_self_contained_flag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if( !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quincunx_sampling_flag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 &amp;&amp; 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frame_packing_arrangement_type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 !=  </a:t>
                      </a:r>
                      <a:r>
                        <a:rPr lang="it-I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5 ) {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frame0_grid_position_x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frame0_grid_position_y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frame1_grid_position_x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frame1_grid_position_y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}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f</a:t>
                      </a: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rame_packing_arrangement_reserved_byte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96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frame_packing_arrangement_persistence_flag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upsampled_aspect_ratio_flag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862142"/>
              </p:ext>
            </p:extLst>
          </p:nvPr>
        </p:nvGraphicFramePr>
        <p:xfrm>
          <a:off x="4644008" y="1124744"/>
          <a:ext cx="4248472" cy="5642235"/>
        </p:xfrm>
        <a:graphic>
          <a:graphicData uri="http://schemas.openxmlformats.org/drawingml/2006/table">
            <a:tbl>
              <a:tblPr/>
              <a:tblGrid>
                <a:gridCol w="3528392"/>
                <a:gridCol w="720080"/>
              </a:tblGrid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frame_packing_arrangement</a:t>
                      </a: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0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frame_packing_arrangement_id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frame_packing_arrangement_cancel_flag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!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frame_packing_arrangement_cancel_flag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frame_packing_arrangement_type</a:t>
                      </a: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u(7)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quincunx_sampling_flag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content_interpretation_type</a:t>
                      </a: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u(6)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spatial_flipping_flag</a:t>
                      </a: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frame0_flipped_flag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field_views_flag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current_frame_is_frame0_flag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frame0_self_contained_flag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frame1_self_contained_flag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6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US" altLang="zh-TW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if( !</a:t>
                      </a:r>
                      <a:r>
                        <a:rPr lang="en-US" altLang="zh-TW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quincunx_sampling_flag</a:t>
                      </a:r>
                      <a:r>
                        <a:rPr lang="en-US" altLang="zh-TW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 &amp;&amp;  </a:t>
                      </a:r>
                      <a:r>
                        <a:rPr kumimoji="0" lang="en-US" altLang="zh-TW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frame_packing_arrangement_type</a:t>
                      </a:r>
                      <a:r>
                        <a:rPr kumimoji="0" lang="en-US" altLang="zh-TW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  != 5</a:t>
                      </a:r>
                      <a:r>
                        <a:rPr lang="it-IT" altLang="zh-TW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alt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frame0_grid_position_x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frame0_grid_position_y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frame1_grid_position_x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frame1_grid_position_y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}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5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zh-TW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          if(</a:t>
                      </a:r>
                      <a:r>
                        <a:rPr kumimoji="0" lang="en-US" altLang="zh-TW" sz="10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frame_packing_arrangement_type</a:t>
                      </a:r>
                      <a:r>
                        <a:rPr kumimoji="0" lang="en-US" altLang="zh-TW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 == 65 ||</a:t>
                      </a:r>
                      <a:br>
                        <a:rPr kumimoji="0" lang="en-US" altLang="zh-TW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</a:br>
                      <a:r>
                        <a:rPr kumimoji="0" lang="en-US" altLang="zh-TW" sz="10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frame_packing_arrangement_type</a:t>
                      </a:r>
                      <a:r>
                        <a:rPr kumimoji="0" lang="en-US" altLang="zh-TW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 == 66 ||</a:t>
                      </a:r>
                      <a:br>
                        <a:rPr kumimoji="0" lang="en-US" altLang="zh-TW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</a:br>
                      <a:r>
                        <a:rPr kumimoji="0" lang="en-US" altLang="zh-TW" sz="10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frame_packing_arrangement_type</a:t>
                      </a:r>
                      <a:r>
                        <a:rPr kumimoji="0" lang="en-US" altLang="zh-TW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 == 67</a:t>
                      </a:r>
                      <a:r>
                        <a:rPr lang="it-IT" altLang="zh-TW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altLang="zh-TW" sz="10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ko-KR" sz="10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                </a:t>
                      </a:r>
                      <a:r>
                        <a:rPr kumimoji="0" lang="en-US" altLang="ko-KR" sz="1000" b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depth_subpixel_arrangement_type</a:t>
                      </a:r>
                      <a:r>
                        <a:rPr kumimoji="0" lang="en-US" altLang="ko-KR" sz="10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000" b="0" kern="12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u(1)</a:t>
                      </a: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558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zh-TW" sz="10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                </a:t>
                      </a:r>
                      <a:r>
                        <a:rPr kumimoji="0" lang="en-US" altLang="zh-TW" sz="1000" b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color_sampling_type</a:t>
                      </a:r>
                      <a:r>
                        <a:rPr kumimoji="0" lang="en-US" altLang="ko-KR" sz="10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lang="ko-KR" altLang="zh-TW" sz="10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u(3)</a:t>
                      </a: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299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zh-TW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                               </a:t>
                      </a:r>
                      <a:r>
                        <a:rPr lang="en-US" altLang="zh-TW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if(</a:t>
                      </a:r>
                      <a:r>
                        <a:rPr lang="it-IT" altLang="zh-TW" sz="1000" b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content_interpretation_type</a:t>
                      </a:r>
                      <a:r>
                        <a:rPr lang="en-US" altLang="zh-TW" sz="1000" b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== 33 </a:t>
                      </a:r>
                      <a:r>
                        <a:rPr kumimoji="0" lang="en-US" altLang="zh-TW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||</a:t>
                      </a:r>
                      <a:r>
                        <a:rPr kumimoji="0" lang="en-US" altLang="zh-TW" sz="1000" kern="1200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+mn-cs"/>
                        </a:rPr>
                        <a:t> </a:t>
                      </a:r>
                      <a:r>
                        <a:rPr lang="it-IT" altLang="zh-TW" sz="1000" b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content_interpretation_type ==34</a:t>
                      </a:r>
                      <a:r>
                        <a:rPr lang="en-US" altLang="zh-TW" sz="1000" b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</a:t>
                      </a:r>
                      <a:endParaRPr lang="ko-KR" altLang="zh-TW" sz="10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endParaRPr lang="zh-TW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                                 </a:t>
                      </a:r>
                      <a:r>
                        <a:rPr kumimoji="0" lang="en-US" altLang="ko-KR" sz="1000" b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</a:t>
                      </a:r>
                      <a:r>
                        <a:rPr kumimoji="0" lang="en-US" altLang="zh-TW" sz="1000" b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_sampling_type</a:t>
                      </a:r>
                      <a:r>
                        <a:rPr kumimoji="0" lang="en-US" altLang="zh-TW" sz="10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000" b="0" kern="12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u(3)</a:t>
                      </a:r>
                      <a:endParaRPr lang="zh-TW" altLang="zh-TW" sz="10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      f</a:t>
                      </a:r>
                      <a:r>
                        <a:rPr lang="en-US" sz="1000" b="1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rame_packing_arrangement_reserved_byte</a:t>
                      </a:r>
                      <a:endParaRPr lang="zh-TW" sz="10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b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u(1)</a:t>
                      </a:r>
                      <a:endParaRPr lang="zh-TW" sz="1000" b="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</a:rPr>
                        <a:t>                           }</a:t>
                      </a:r>
                      <a:endParaRPr lang="ko-KR" altLang="zh-TW" sz="10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endParaRPr lang="zh-TW" sz="1000" b="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맑은 고딕"/>
                        </a:rPr>
                        <a:t>                           else{</a:t>
                      </a:r>
                      <a:endParaRPr lang="ko-KR" altLang="zh-TW" sz="10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endParaRPr lang="zh-TW" sz="1000" b="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 smtClean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      f</a:t>
                      </a:r>
                      <a:r>
                        <a:rPr lang="en-US" sz="10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rame_packing_arrangement_reserved_byte</a:t>
                      </a:r>
                      <a:endParaRPr lang="zh-TW" sz="1000" b="1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zh-TW" sz="1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                          }     </a:t>
                      </a:r>
                      <a:endParaRPr lang="zh-TW" sz="10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endParaRPr lang="zh-TW" sz="1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frame_packing_arrangement_persistence_flag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upsampled_aspect_ratio_flag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0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1331640" y="5155334"/>
            <a:ext cx="1475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Original FPA</a:t>
            </a:r>
            <a:endParaRPr lang="zh-TW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804837" y="6591717"/>
            <a:ext cx="1552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Modified FPA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669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26976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frame_packing_arrangement_type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625568"/>
              </p:ext>
            </p:extLst>
          </p:nvPr>
        </p:nvGraphicFramePr>
        <p:xfrm>
          <a:off x="503548" y="1772816"/>
          <a:ext cx="8136904" cy="501643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8728"/>
                <a:gridCol w="7468176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Value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Interpretation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7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3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Each component plane of the decoded frames contains a side-by-side packing arrangement of corresponding planes of two constituent frames as illustrated in Figure D‑4, Figure D‑5, and Figure D‑8.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4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Each component plane of the decoded frames contains a top-bottom packing arrangement of corresponding planes of two constituent frames as illustrated in Figure D‑6 and Figure D‑7.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5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The component planes of the decoded frames in output order form a temporal interleaving of alternating first and second constituent frames as illustrated in Figure D‑9</a:t>
                      </a:r>
                      <a:r>
                        <a:rPr lang="en-GB" sz="1600" dirty="0" smtClean="0"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.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65</a:t>
                      </a:r>
                      <a:endParaRPr kumimoji="0" lang="zh-TW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plane of the decoded frames contains a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color-3/4 CCDP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D 10.</a:t>
                      </a:r>
                      <a:endParaRPr kumimoji="0" lang="zh-TW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66</a:t>
                      </a:r>
                      <a:endParaRPr kumimoji="0" lang="zh-TW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plane of the decoded frames contains a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color-7/8 CCDP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D 11.</a:t>
                      </a:r>
                      <a:endParaRPr kumimoji="0" lang="zh-TW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67</a:t>
                      </a:r>
                      <a:endParaRPr kumimoji="0" lang="zh-TW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plane of the decoded frames contains a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color-15/16</a:t>
                      </a:r>
                      <a:r>
                        <a:rPr kumimoji="0" 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CCDP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D 12.</a:t>
                      </a:r>
                      <a:endParaRPr kumimoji="0" lang="zh-TW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38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08112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</a:t>
            </a:r>
            <a:r>
              <a:rPr lang="en-GB" altLang="zh-TW" sz="3200" dirty="0" err="1" smtClean="0">
                <a:latin typeface="Calibri" panose="020F0502020204030204" pitchFamily="34" charset="0"/>
              </a:rPr>
              <a:t>ontent_interpretation_type</a:t>
            </a:r>
            <a:r>
              <a:rPr lang="en-US" altLang="zh-TW" sz="3200" dirty="0" smtClean="0">
                <a:latin typeface="Calibri" panose="020F0502020204030204" pitchFamily="34" charset="0"/>
              </a:rPr>
              <a:t> 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661810"/>
              </p:ext>
            </p:extLst>
          </p:nvPr>
        </p:nvGraphicFramePr>
        <p:xfrm>
          <a:off x="611560" y="1412776"/>
          <a:ext cx="7848872" cy="308303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43204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Value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Interpretation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0</a:t>
                      </a:r>
                      <a:endParaRPr lang="zh-TW" sz="14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Unspecified relationship between the frame packed constituent frames</a:t>
                      </a:r>
                      <a:endParaRPr lang="zh-TW" sz="14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1</a:t>
                      </a:r>
                      <a:endParaRPr lang="zh-TW" sz="14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two constituent frames form the left and right views of a stereo view scene, with frame 0 being associated with the left view and frame 1 being associated with the right view</a:t>
                      </a:r>
                      <a:endParaRPr lang="zh-TW" sz="14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2</a:t>
                      </a:r>
                      <a:endParaRPr lang="zh-TW" sz="14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two constituent frames form the right and left views of a stereo view scene, with frame 0 being associated with the right view and frame 1 being associated with the left view</a:t>
                      </a:r>
                      <a:endParaRPr lang="zh-TW" sz="14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5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33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 by depth1, view, depth 2 order form top to bottom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34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 by depth1, view, depth 2 order form left to right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611560" y="6165304"/>
            <a:ext cx="76328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5963" indent="-715963"/>
            <a:r>
              <a:rPr lang="en-US" altLang="zh-TW" sz="1100" dirty="0" smtClean="0">
                <a:solidFill>
                  <a:srgbClr val="FF0000"/>
                </a:solidFill>
              </a:rPr>
              <a:t>NOTE X: When value is 1 or 2 in </a:t>
            </a:r>
            <a:r>
              <a:rPr lang="en-US" altLang="zh-TW" sz="1100" dirty="0" err="1" smtClean="0">
                <a:solidFill>
                  <a:srgbClr val="FF0000"/>
                </a:solidFill>
              </a:rPr>
              <a:t>content_interpretation_type</a:t>
            </a:r>
            <a:r>
              <a:rPr lang="en-US" altLang="zh-TW" sz="1100" dirty="0" smtClean="0">
                <a:solidFill>
                  <a:srgbClr val="FF0000"/>
                </a:solidFill>
              </a:rPr>
              <a:t>, and </a:t>
            </a:r>
            <a:r>
              <a:rPr lang="en-US" altLang="zh-TW" sz="1100" dirty="0" err="1" smtClean="0">
                <a:solidFill>
                  <a:srgbClr val="FF0000"/>
                </a:solidFill>
                <a:latin typeface="Times New Roman"/>
                <a:ea typeface="맑은 고딕"/>
              </a:rPr>
              <a:t>frame_packing_arrangement_type</a:t>
            </a:r>
            <a:r>
              <a:rPr lang="en-US" altLang="zh-TW" sz="1100" b="1" dirty="0" smtClean="0">
                <a:solidFill>
                  <a:srgbClr val="FF0000"/>
                </a:solidFill>
                <a:latin typeface="Times New Roman"/>
                <a:ea typeface="맑은 고딕"/>
              </a:rPr>
              <a:t> should </a:t>
            </a:r>
            <a:r>
              <a:rPr lang="en-US" altLang="zh-TW" sz="1100" dirty="0" smtClean="0">
                <a:solidFill>
                  <a:srgbClr val="FF0000"/>
                </a:solidFill>
              </a:rPr>
              <a:t>be </a:t>
            </a:r>
            <a:r>
              <a:rPr lang="en-US" altLang="zh-TW" sz="1100" dirty="0">
                <a:solidFill>
                  <a:srgbClr val="FF0000"/>
                </a:solidFill>
              </a:rPr>
              <a:t>equal to 3 or </a:t>
            </a:r>
            <a:r>
              <a:rPr lang="en-US" altLang="zh-TW" sz="1100" dirty="0" smtClean="0">
                <a:solidFill>
                  <a:srgbClr val="FF0000"/>
                </a:solidFill>
              </a:rPr>
              <a:t>4 should be </a:t>
            </a:r>
            <a:r>
              <a:rPr lang="en-US" altLang="zh-TW" sz="1100" dirty="0">
                <a:solidFill>
                  <a:srgbClr val="FF0000"/>
                </a:solidFill>
              </a:rPr>
              <a:t>equal </a:t>
            </a:r>
            <a:r>
              <a:rPr lang="en-US" altLang="zh-TW" sz="1100" dirty="0" smtClean="0">
                <a:solidFill>
                  <a:srgbClr val="FF0000"/>
                </a:solidFill>
              </a:rPr>
              <a:t>0. </a:t>
            </a:r>
            <a:r>
              <a:rPr lang="en-US" altLang="zh-TW" sz="1100" dirty="0">
                <a:solidFill>
                  <a:srgbClr val="FF0000"/>
                </a:solidFill>
              </a:rPr>
              <a:t>When </a:t>
            </a:r>
            <a:r>
              <a:rPr lang="en-US" altLang="zh-TW" sz="1100" dirty="0" smtClean="0">
                <a:solidFill>
                  <a:srgbClr val="FF0000"/>
                </a:solidFill>
              </a:rPr>
              <a:t>value is 33 or 34 </a:t>
            </a:r>
            <a:r>
              <a:rPr lang="en-US" altLang="zh-TW" sz="1100" dirty="0">
                <a:solidFill>
                  <a:srgbClr val="FF0000"/>
                </a:solidFill>
              </a:rPr>
              <a:t>for </a:t>
            </a:r>
            <a:r>
              <a:rPr lang="en-US" altLang="zh-TW" sz="1100" dirty="0" err="1">
                <a:solidFill>
                  <a:srgbClr val="FF0000"/>
                </a:solidFill>
              </a:rPr>
              <a:t>content_interpretation_type</a:t>
            </a:r>
            <a:r>
              <a:rPr lang="en-US" altLang="zh-TW" sz="1100" dirty="0">
                <a:solidFill>
                  <a:srgbClr val="FF0000"/>
                </a:solidFill>
              </a:rPr>
              <a:t>, </a:t>
            </a:r>
            <a:r>
              <a:rPr lang="en-US" altLang="zh-TW" sz="1100" dirty="0" err="1">
                <a:solidFill>
                  <a:srgbClr val="FF0000"/>
                </a:solidFill>
                <a:latin typeface="Times New Roman"/>
                <a:ea typeface="맑은 고딕"/>
              </a:rPr>
              <a:t>frame_packing_arrangement_type</a:t>
            </a:r>
            <a:r>
              <a:rPr lang="en-US" altLang="zh-TW" sz="1100" b="1" dirty="0">
                <a:solidFill>
                  <a:srgbClr val="FF0000"/>
                </a:solidFill>
                <a:latin typeface="Times New Roman"/>
                <a:ea typeface="맑은 고딕"/>
              </a:rPr>
              <a:t> should </a:t>
            </a:r>
            <a:r>
              <a:rPr lang="en-US" altLang="zh-TW" sz="1100" dirty="0">
                <a:solidFill>
                  <a:srgbClr val="FF0000"/>
                </a:solidFill>
              </a:rPr>
              <a:t>be equal to </a:t>
            </a:r>
            <a:r>
              <a:rPr lang="en-US" altLang="zh-TW" sz="1100" dirty="0" smtClean="0">
                <a:solidFill>
                  <a:srgbClr val="FF0000"/>
                </a:solidFill>
              </a:rPr>
              <a:t>6, 7, or 8.</a:t>
            </a:r>
          </a:p>
        </p:txBody>
      </p:sp>
      <p:pic>
        <p:nvPicPr>
          <p:cNvPr id="5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63896" y="4725144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1115824" y="5040572"/>
            <a:ext cx="623503" cy="480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1595441" y="4763336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圖片 13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4932042" y="4726146"/>
            <a:ext cx="234000" cy="1053000"/>
          </a:xfrm>
          <a:prstGeom prst="rect">
            <a:avLst/>
          </a:prstGeom>
        </p:spPr>
      </p:pic>
      <p:pic>
        <p:nvPicPr>
          <p:cNvPr id="15" name="圖片 14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042" y="4726146"/>
            <a:ext cx="1404000" cy="1053000"/>
          </a:xfrm>
          <a:prstGeom prst="rect">
            <a:avLst/>
          </a:prstGeom>
        </p:spPr>
      </p:pic>
      <p:pic>
        <p:nvPicPr>
          <p:cNvPr id="16" name="圖片 15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flipH="1">
            <a:off x="6570042" y="4726146"/>
            <a:ext cx="234000" cy="1053000"/>
          </a:xfrm>
          <a:prstGeom prst="rect">
            <a:avLst/>
          </a:prstGeom>
        </p:spPr>
      </p:pic>
      <p:sp>
        <p:nvSpPr>
          <p:cNvPr id="18" name="文字方塊 17"/>
          <p:cNvSpPr txBox="1">
            <a:spLocks noChangeAspect="1"/>
          </p:cNvSpPr>
          <p:nvPr/>
        </p:nvSpPr>
        <p:spPr>
          <a:xfrm>
            <a:off x="5841285" y="4365104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1W</a:t>
            </a:r>
            <a:endParaRPr lang="zh-TW" altLang="en-US" dirty="0"/>
          </a:p>
        </p:txBody>
      </p:sp>
      <p:sp>
        <p:nvSpPr>
          <p:cNvPr id="19" name="左大括弧 18"/>
          <p:cNvSpPr>
            <a:spLocks/>
          </p:cNvSpPr>
          <p:nvPr/>
        </p:nvSpPr>
        <p:spPr>
          <a:xfrm rot="5400000">
            <a:off x="5754917" y="3748028"/>
            <a:ext cx="226246" cy="1872001"/>
          </a:xfrm>
          <a:prstGeom prst="leftBrace">
            <a:avLst>
              <a:gd name="adj1" fmla="val 8333"/>
              <a:gd name="adj2" fmla="val 486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1384271" y="5820781"/>
            <a:ext cx="27045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c</a:t>
            </a:r>
            <a:r>
              <a:rPr lang="en-GB" altLang="zh-TW" sz="1400" dirty="0" err="1">
                <a:ea typeface="Arial Unicode MS" panose="020B0604020202020204" pitchFamily="34" charset="-120"/>
                <a:cs typeface="Arial" panose="020B0604020202020204" pitchFamily="34" charset="0"/>
              </a:rPr>
              <a:t>ontent_interpretation_type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=63</a:t>
            </a:r>
            <a:endParaRPr lang="zh-TW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4644008" y="5820781"/>
            <a:ext cx="27045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c</a:t>
            </a:r>
            <a:r>
              <a:rPr lang="en-GB" altLang="zh-TW" sz="1400" dirty="0" err="1">
                <a:ea typeface="Arial Unicode MS" panose="020B0604020202020204" pitchFamily="34" charset="-120"/>
                <a:cs typeface="Arial" panose="020B0604020202020204" pitchFamily="34" charset="0"/>
              </a:rPr>
              <a:t>ontent_interpretation_type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=64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8863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spatial_flipping_flag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1, when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frame_packing_arrangement_type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65, 66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67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33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34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, indicates that depth frame is spatially flipped relative to its intended orientation for display or other such purposes.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When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frame_packing_arrangement_type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65, 66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67,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33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34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, 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1, the type of spatial flipping that is indicated is as follows: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33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, the indicated spatial flipping is vertical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flipping.</a:t>
            </a:r>
          </a:p>
          <a:p>
            <a:pPr lvl="1"/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3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spatial flipping is horizontal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Otherwise (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0), the indicated spatial flipping is not necessary.</a:t>
            </a:r>
            <a:endParaRPr lang="zh-TW" altLang="zh-TW" sz="1400" dirty="0" smtClean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79712" y="4467704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>
            <a:spLocks noChangeAspect="1"/>
          </p:cNvSpPr>
          <p:nvPr/>
        </p:nvSpPr>
        <p:spPr>
          <a:xfrm>
            <a:off x="1331640" y="4783132"/>
            <a:ext cx="623503" cy="480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6" name="左大括弧 5"/>
          <p:cNvSpPr>
            <a:spLocks noChangeAspect="1"/>
          </p:cNvSpPr>
          <p:nvPr/>
        </p:nvSpPr>
        <p:spPr>
          <a:xfrm>
            <a:off x="1811257" y="4505896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667161"/>
            <a:ext cx="1870415" cy="792549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0072" y="5447277"/>
            <a:ext cx="1870415" cy="142659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V="1">
            <a:off x="5220071" y="4524502"/>
            <a:ext cx="1870415" cy="142659"/>
          </a:xfrm>
          <a:prstGeom prst="rect">
            <a:avLst/>
          </a:prstGeom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4499992" y="4803046"/>
            <a:ext cx="623503" cy="480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4979609" y="4525810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979712" y="5602032"/>
            <a:ext cx="196079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</a:p>
          <a:p>
            <a:endParaRPr lang="en-US" altLang="zh-TW" sz="1400" dirty="0" smtClean="0"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400" dirty="0"/>
          </a:p>
        </p:txBody>
      </p:sp>
      <p:sp>
        <p:nvSpPr>
          <p:cNvPr id="14" name="矩形 13"/>
          <p:cNvSpPr/>
          <p:nvPr/>
        </p:nvSpPr>
        <p:spPr>
          <a:xfrm>
            <a:off x="5174881" y="5602032"/>
            <a:ext cx="196079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</a:p>
          <a:p>
            <a:endParaRPr lang="en-US" altLang="zh-TW" sz="1400" dirty="0" smtClean="0"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5375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indicates that embedding the Y values into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Cb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and Cr channels in the depth frame 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line-offset rotation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method.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depth_subpixel_arrangement_flag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0 indicates that embedding the Y values into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Cb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and Cr channels in the depth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Y,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Cb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, Cr sequence order.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899592" y="3284984"/>
            <a:ext cx="3384376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 err="1" smtClean="0"/>
              <a:t>YCbCr</a:t>
            </a:r>
            <a:r>
              <a:rPr lang="en-US" altLang="zh-TW" sz="1400" dirty="0" smtClean="0"/>
              <a:t>  </a:t>
            </a:r>
            <a:r>
              <a:rPr lang="en-US" altLang="zh-TW" sz="1400" dirty="0" err="1" smtClean="0"/>
              <a:t>YCbCr</a:t>
            </a:r>
            <a:r>
              <a:rPr lang="en-US" altLang="zh-TW" sz="1400" dirty="0" smtClean="0"/>
              <a:t> </a:t>
            </a:r>
            <a:r>
              <a:rPr lang="en-US" altLang="zh-TW" sz="1400" dirty="0" err="1" smtClean="0"/>
              <a:t>YCbCr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 err="1" smtClean="0"/>
              <a:t>CrYCb</a:t>
            </a:r>
            <a:r>
              <a:rPr lang="en-US" altLang="zh-TW" sz="1400" dirty="0" smtClean="0"/>
              <a:t>  </a:t>
            </a:r>
            <a:r>
              <a:rPr lang="en-US" altLang="zh-TW" sz="1400" dirty="0" err="1" smtClean="0"/>
              <a:t>CrYCb</a:t>
            </a:r>
            <a:r>
              <a:rPr lang="en-US" altLang="zh-TW" sz="1400" dirty="0" smtClean="0"/>
              <a:t> </a:t>
            </a:r>
            <a:r>
              <a:rPr lang="en-US" altLang="zh-TW" sz="1400" dirty="0" err="1" smtClean="0"/>
              <a:t>CrYCb</a:t>
            </a:r>
            <a:r>
              <a:rPr lang="en-US" altLang="zh-TW" sz="1400" dirty="0" smtClean="0"/>
              <a:t>…</a:t>
            </a:r>
            <a:endParaRPr lang="en-US" altLang="zh-TW" sz="1400" dirty="0"/>
          </a:p>
          <a:p>
            <a:r>
              <a:rPr lang="en-US" altLang="zh-TW" sz="1400" dirty="0" err="1" smtClean="0"/>
              <a:t>CbCrY</a:t>
            </a:r>
            <a:r>
              <a:rPr lang="en-US" altLang="zh-TW" sz="1400" dirty="0" smtClean="0"/>
              <a:t>  </a:t>
            </a:r>
            <a:r>
              <a:rPr lang="en-US" altLang="zh-TW" sz="1400" dirty="0" err="1" smtClean="0"/>
              <a:t>CbCrY</a:t>
            </a:r>
            <a:r>
              <a:rPr lang="en-US" altLang="zh-TW" sz="1400" dirty="0" smtClean="0"/>
              <a:t> </a:t>
            </a:r>
            <a:r>
              <a:rPr lang="en-US" altLang="zh-TW" sz="1400" dirty="0" err="1" smtClean="0"/>
              <a:t>CbCrY</a:t>
            </a:r>
            <a:r>
              <a:rPr lang="en-US" altLang="zh-TW" sz="1400" dirty="0" smtClean="0"/>
              <a:t> </a:t>
            </a:r>
            <a:r>
              <a:rPr lang="en-US" altLang="zh-TW" sz="1400" dirty="0"/>
              <a:t>…</a:t>
            </a:r>
          </a:p>
          <a:p>
            <a:endParaRPr lang="en-US" altLang="zh-TW" sz="1400" dirty="0" smtClean="0"/>
          </a:p>
          <a:p>
            <a:endParaRPr lang="en-US" altLang="zh-TW" sz="1400" dirty="0"/>
          </a:p>
          <a:p>
            <a:endParaRPr lang="en-US" altLang="zh-TW" sz="1400" dirty="0" smtClean="0"/>
          </a:p>
          <a:p>
            <a:endParaRPr lang="zh-TW" altLang="en-US" sz="1400" dirty="0"/>
          </a:p>
        </p:txBody>
      </p:sp>
      <p:sp>
        <p:nvSpPr>
          <p:cNvPr id="5" name="矩形 4"/>
          <p:cNvSpPr/>
          <p:nvPr/>
        </p:nvSpPr>
        <p:spPr>
          <a:xfrm>
            <a:off x="1176188" y="4869160"/>
            <a:ext cx="26757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4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4932040" y="3268722"/>
            <a:ext cx="3384376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 err="1" smtClean="0"/>
              <a:t>YCbCr</a:t>
            </a:r>
            <a:r>
              <a:rPr lang="en-US" altLang="zh-TW" sz="1400" dirty="0" smtClean="0"/>
              <a:t> </a:t>
            </a:r>
            <a:r>
              <a:rPr lang="en-US" altLang="zh-TW" sz="1400" dirty="0" err="1" smtClean="0"/>
              <a:t>YCbCr</a:t>
            </a:r>
            <a:r>
              <a:rPr lang="en-US" altLang="zh-TW" sz="1400" dirty="0" smtClean="0"/>
              <a:t> Y…</a:t>
            </a:r>
          </a:p>
          <a:p>
            <a:r>
              <a:rPr lang="en-US" altLang="zh-TW" sz="1400" dirty="0" err="1" smtClean="0"/>
              <a:t>YCbCr</a:t>
            </a:r>
            <a:r>
              <a:rPr lang="en-US" altLang="zh-TW" sz="1400" dirty="0" smtClean="0"/>
              <a:t> </a:t>
            </a:r>
            <a:r>
              <a:rPr lang="en-US" altLang="zh-TW" sz="1400" dirty="0" err="1"/>
              <a:t>YCbCr</a:t>
            </a:r>
            <a:r>
              <a:rPr lang="en-US" altLang="zh-TW" sz="1400" dirty="0" smtClean="0"/>
              <a:t> Y…</a:t>
            </a:r>
            <a:endParaRPr lang="en-US" altLang="zh-TW" sz="1400" dirty="0"/>
          </a:p>
          <a:p>
            <a:r>
              <a:rPr lang="en-US" altLang="zh-TW" sz="1400" dirty="0" err="1"/>
              <a:t>YCbCr</a:t>
            </a:r>
            <a:r>
              <a:rPr lang="en-US" altLang="zh-TW" sz="1400" dirty="0" smtClean="0"/>
              <a:t> </a:t>
            </a:r>
            <a:r>
              <a:rPr lang="en-US" altLang="zh-TW" sz="1400" dirty="0" err="1"/>
              <a:t>YCbCr</a:t>
            </a:r>
            <a:r>
              <a:rPr lang="en-US" altLang="zh-TW" sz="1400" dirty="0" smtClean="0"/>
              <a:t> Y </a:t>
            </a:r>
            <a:r>
              <a:rPr lang="en-US" altLang="zh-TW" sz="1400" dirty="0"/>
              <a:t>…</a:t>
            </a:r>
          </a:p>
          <a:p>
            <a:endParaRPr lang="en-US" altLang="zh-TW" sz="1400" dirty="0" smtClean="0"/>
          </a:p>
          <a:p>
            <a:endParaRPr lang="en-US" altLang="zh-TW" sz="1400" dirty="0"/>
          </a:p>
          <a:p>
            <a:endParaRPr lang="en-US" altLang="zh-TW" sz="1400" dirty="0" smtClean="0"/>
          </a:p>
          <a:p>
            <a:endParaRPr lang="zh-TW" altLang="en-US" sz="1400" dirty="0"/>
          </a:p>
        </p:txBody>
      </p:sp>
      <p:sp>
        <p:nvSpPr>
          <p:cNvPr id="8" name="矩形 7"/>
          <p:cNvSpPr/>
          <p:nvPr/>
        </p:nvSpPr>
        <p:spPr>
          <a:xfrm>
            <a:off x="5352652" y="4852898"/>
            <a:ext cx="26757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824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color_sampling_type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_sampling_type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Table D‑13.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99089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</a:t>
                      </a:r>
                      <a:r>
                        <a:rPr kumimoji="1" lang="en-CA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using bilinear method to downscale the vertical or horizontal resolution of color frame</a:t>
                      </a:r>
                      <a:endParaRPr kumimoji="1" lang="en-US" altLang="zh-TW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93839" y="4485020"/>
            <a:ext cx="756084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100" dirty="0" smtClean="0"/>
              <a:t>Values of </a:t>
            </a:r>
            <a:r>
              <a:rPr lang="en-US" altLang="zh-TW" sz="1100" dirty="0" err="1" smtClean="0"/>
              <a:t>color</a:t>
            </a:r>
            <a:r>
              <a:rPr lang="en-US" altLang="zh-TW" sz="1100" dirty="0" err="1" smtClean="0"/>
              <a:t>_sampling_type</a:t>
            </a:r>
            <a:r>
              <a:rPr lang="en-CA" altLang="zh-TW" sz="1100" dirty="0" smtClean="0"/>
              <a:t> </a:t>
            </a:r>
            <a:r>
              <a:rPr lang="en-CA" altLang="zh-TW" sz="1100" dirty="0" smtClean="0"/>
              <a:t>that do not appear in Table D.13 are reserved for future specification by ITU-T |ISO/IEC and shall not be present in </a:t>
            </a:r>
            <a:r>
              <a:rPr lang="en-CA" altLang="zh-TW" sz="1100" dirty="0" err="1" smtClean="0"/>
              <a:t>bitstreams</a:t>
            </a:r>
            <a:r>
              <a:rPr lang="en-CA" altLang="zh-TW" sz="1100" dirty="0" smtClean="0"/>
              <a:t> conforming to this version of this Specification. Decoders shall </a:t>
            </a:r>
            <a:r>
              <a:rPr lang="en-CA" altLang="zh-TW" sz="1100" dirty="0" err="1" smtClean="0"/>
              <a:t>ignoreframe</a:t>
            </a:r>
            <a:r>
              <a:rPr lang="en-CA" altLang="zh-TW" sz="1100" dirty="0" smtClean="0"/>
              <a:t> packing arrangement SEI messages that contain reserved values of </a:t>
            </a:r>
            <a:r>
              <a:rPr lang="en-CA" altLang="zh-TW" sz="1100" dirty="0" err="1" smtClean="0"/>
              <a:t>content_interpretation_type</a:t>
            </a:r>
            <a:r>
              <a:rPr lang="en-CA" altLang="zh-TW" sz="1100" dirty="0" smtClean="0"/>
              <a:t>.</a:t>
            </a:r>
            <a:endParaRPr lang="zh-TW" altLang="en-US" sz="1100" dirty="0"/>
          </a:p>
        </p:txBody>
      </p:sp>
      <p:sp>
        <p:nvSpPr>
          <p:cNvPr id="7" name="矩形 6"/>
          <p:cNvSpPr/>
          <p:nvPr/>
        </p:nvSpPr>
        <p:spPr>
          <a:xfrm>
            <a:off x="1187624" y="3212976"/>
            <a:ext cx="62646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000" dirty="0"/>
              <a:t>NOTE 7–When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</a:t>
            </a:r>
            <a:r>
              <a:rPr lang="en-CA" altLang="zh-TW" sz="1000" dirty="0" smtClean="0"/>
              <a:t>33</a:t>
            </a:r>
            <a:r>
              <a:rPr lang="en-CA" altLang="zh-TW" sz="1000" dirty="0"/>
              <a:t>, the value 0 </a:t>
            </a:r>
            <a:r>
              <a:rPr lang="en-CA" altLang="zh-TW" sz="1000" dirty="0" smtClean="0"/>
              <a:t>for </a:t>
            </a:r>
            <a:r>
              <a:rPr lang="en-CA" altLang="zh-TW" sz="1000" dirty="0" err="1" smtClean="0"/>
              <a:t>color_sampling_type</a:t>
            </a:r>
            <a:r>
              <a:rPr lang="en-CA" altLang="zh-TW" sz="1000" dirty="0"/>
              <a:t>, </a:t>
            </a:r>
            <a:r>
              <a:rPr lang="en-CA" altLang="zh-TW" sz="1000" dirty="0" smtClean="0"/>
              <a:t>the </a:t>
            </a:r>
            <a:r>
              <a:rPr lang="en-CA" altLang="zh-TW" sz="1000" dirty="0" smtClean="0"/>
              <a:t>color</a:t>
            </a:r>
            <a:r>
              <a:rPr lang="en-CA" altLang="zh-TW" sz="1000" dirty="0" smtClean="0"/>
              <a:t> </a:t>
            </a:r>
            <a:r>
              <a:rPr lang="en-CA" altLang="zh-TW" sz="1000" dirty="0" smtClean="0"/>
              <a:t>frame </a:t>
            </a:r>
            <a:r>
              <a:rPr lang="en-CA" altLang="zh-TW" sz="1000" dirty="0"/>
              <a:t>is down scale the vertical resolution by using bilinear method. 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</a:t>
            </a:r>
            <a:r>
              <a:rPr lang="en-CA" altLang="zh-TW" sz="1000" dirty="0" smtClean="0"/>
              <a:t>34</a:t>
            </a:r>
            <a:r>
              <a:rPr lang="en-CA" altLang="zh-TW" sz="1000" dirty="0"/>
              <a:t>, the value 0 for </a:t>
            </a:r>
            <a:r>
              <a:rPr lang="en-CA" altLang="zh-TW" sz="1000" dirty="0" err="1" smtClean="0"/>
              <a:t>view_sampling_type</a:t>
            </a:r>
            <a:r>
              <a:rPr lang="en-CA" altLang="zh-TW" sz="1000" dirty="0"/>
              <a:t>, the </a:t>
            </a:r>
            <a:r>
              <a:rPr lang="en-CA" altLang="zh-TW" sz="1000" dirty="0" smtClean="0"/>
              <a:t>color </a:t>
            </a:r>
            <a:r>
              <a:rPr lang="en-CA" altLang="zh-TW" sz="1000" dirty="0" smtClean="0"/>
              <a:t>frame </a:t>
            </a:r>
            <a:r>
              <a:rPr lang="en-CA" altLang="zh-TW" sz="1000" dirty="0"/>
              <a:t>is down scale the horizontal resolution by using bilinear method.</a:t>
            </a:r>
            <a:endParaRPr lang="zh-TW" altLang="zh-TW" sz="1000" dirty="0"/>
          </a:p>
        </p:txBody>
      </p:sp>
    </p:spTree>
    <p:extLst>
      <p:ext uri="{BB962C8B-B14F-4D97-AF65-F5344CB8AC3E}">
        <p14:creationId xmlns:p14="http://schemas.microsoft.com/office/powerpoint/2010/main" val="267480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depth_sampling_type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depth_sampling_type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D‑14.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718764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</a:t>
                      </a:r>
                      <a:r>
                        <a:rPr kumimoji="1" lang="en-CA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using bilinear method to downscale the vertical or horizontal resolution of depth frame</a:t>
                      </a:r>
                      <a:endParaRPr kumimoji="1" lang="en-US" altLang="zh-TW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268996"/>
            <a:ext cx="756084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100" dirty="0"/>
              <a:t>Values of </a:t>
            </a:r>
            <a:r>
              <a:rPr lang="en-US" altLang="zh-TW" sz="1100" dirty="0" err="1" smtClean="0"/>
              <a:t>depth_sampling_type</a:t>
            </a:r>
            <a:r>
              <a:rPr lang="en-CA" altLang="zh-TW" sz="1100" dirty="0" smtClean="0"/>
              <a:t> </a:t>
            </a:r>
            <a:r>
              <a:rPr lang="en-CA" altLang="zh-TW" sz="1100" dirty="0"/>
              <a:t>that do not appear in Table </a:t>
            </a:r>
            <a:r>
              <a:rPr lang="en-CA" altLang="zh-TW" sz="1100" dirty="0" smtClean="0"/>
              <a:t>D.14 </a:t>
            </a:r>
            <a:r>
              <a:rPr lang="en-CA" altLang="zh-TW" sz="1100" dirty="0"/>
              <a:t>are reserved for future specification by ITU-T |ISO/IEC and shall not be present in </a:t>
            </a:r>
            <a:r>
              <a:rPr lang="en-CA" altLang="zh-TW" sz="1100" dirty="0" err="1"/>
              <a:t>bitstreams</a:t>
            </a:r>
            <a:r>
              <a:rPr lang="en-CA" altLang="zh-TW" sz="1100" dirty="0"/>
              <a:t> conforming to this version of this Specification. Decoders shall </a:t>
            </a:r>
            <a:r>
              <a:rPr lang="en-CA" altLang="zh-TW" sz="1100" dirty="0" err="1"/>
              <a:t>ignoreframe</a:t>
            </a:r>
            <a:r>
              <a:rPr lang="en-CA" altLang="zh-TW" sz="1100" dirty="0"/>
              <a:t> packing arrangement SEI messages that contain reserved values of </a:t>
            </a:r>
            <a:r>
              <a:rPr lang="en-CA" altLang="zh-TW" sz="1100" dirty="0" err="1"/>
              <a:t>content_interpretation_type</a:t>
            </a:r>
            <a:r>
              <a:rPr lang="en-CA" altLang="zh-TW" sz="1100" dirty="0"/>
              <a:t>.</a:t>
            </a:r>
            <a:endParaRPr lang="zh-TW" altLang="en-US" sz="1100" dirty="0"/>
          </a:p>
        </p:txBody>
      </p:sp>
      <p:sp>
        <p:nvSpPr>
          <p:cNvPr id="4" name="矩形 3"/>
          <p:cNvSpPr/>
          <p:nvPr/>
        </p:nvSpPr>
        <p:spPr>
          <a:xfrm>
            <a:off x="1187624" y="3212976"/>
            <a:ext cx="62646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000" dirty="0"/>
              <a:t>NOTE </a:t>
            </a:r>
            <a:r>
              <a:rPr lang="en-CA" altLang="zh-TW" sz="1000" dirty="0" smtClean="0"/>
              <a:t>8–When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</a:t>
            </a:r>
            <a:r>
              <a:rPr lang="en-CA" altLang="zh-TW" sz="1000" dirty="0" smtClean="0"/>
              <a:t>34, </a:t>
            </a:r>
            <a:r>
              <a:rPr lang="en-CA" altLang="zh-TW" sz="1000" dirty="0"/>
              <a:t>the value 0 for </a:t>
            </a:r>
            <a:r>
              <a:rPr lang="en-CA" altLang="zh-TW" sz="1000" dirty="0" err="1" smtClean="0"/>
              <a:t>depth_sampling_type</a:t>
            </a:r>
            <a:r>
              <a:rPr lang="en-CA" altLang="zh-TW" sz="1000" dirty="0"/>
              <a:t>, the depth frame is down scale the vertical resolution by using bilinear method. 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64, the value 0 for </a:t>
            </a:r>
            <a:r>
              <a:rPr lang="en-CA" altLang="zh-TW" sz="1000" dirty="0" err="1" smtClean="0"/>
              <a:t>depth_sampling_type</a:t>
            </a:r>
            <a:r>
              <a:rPr lang="en-CA" altLang="zh-TW" sz="1000" dirty="0"/>
              <a:t>, the depth frame is down scale the horizontal resolution by using bilinear method.</a:t>
            </a:r>
            <a:endParaRPr lang="zh-TW" altLang="zh-TW" sz="1000" dirty="0"/>
          </a:p>
        </p:txBody>
      </p:sp>
    </p:spTree>
    <p:extLst>
      <p:ext uri="{BB962C8B-B14F-4D97-AF65-F5344CB8AC3E}">
        <p14:creationId xmlns:p14="http://schemas.microsoft.com/office/powerpoint/2010/main" val="55946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59115</TotalTime>
  <Words>1018</Words>
  <Application>Microsoft Office PowerPoint</Application>
  <PresentationFormat>如螢幕大小 (4:3)</PresentationFormat>
  <Paragraphs>214</Paragraphs>
  <Slides>9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流線</vt:lpstr>
      <vt:lpstr>Additional Definitions of Frame Packing Arrangement SEI Message Syntax for CCDP Extensions</vt:lpstr>
      <vt:lpstr>Outlooks of CCDPs (color 3/4, 7/8, 15/16)</vt:lpstr>
      <vt:lpstr>Modified Frame Packing Arrangement Syntax</vt:lpstr>
      <vt:lpstr>frame_packing_arrangement_type</vt:lpstr>
      <vt:lpstr>content_interpretation_type </vt:lpstr>
      <vt:lpstr>spatial_flipping_flag</vt:lpstr>
      <vt:lpstr>depth_subpixel_rotation_flag</vt:lpstr>
      <vt:lpstr> color_sampling_type</vt:lpstr>
      <vt:lpstr> depth_sampling_type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ming2</cp:lastModifiedBy>
  <cp:revision>2529</cp:revision>
  <cp:lastPrinted>2013-01-07T09:47:44Z</cp:lastPrinted>
  <dcterms:created xsi:type="dcterms:W3CDTF">2010-07-18T05:58:14Z</dcterms:created>
  <dcterms:modified xsi:type="dcterms:W3CDTF">2014-10-06T03:40:09Z</dcterms:modified>
</cp:coreProperties>
</file>