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3"/>
  </p:notesMasterIdLst>
  <p:handoutMasterIdLst>
    <p:handoutMasterId r:id="rId14"/>
  </p:handoutMasterIdLst>
  <p:sldIdLst>
    <p:sldId id="272" r:id="rId9"/>
    <p:sldId id="271" r:id="rId10"/>
    <p:sldId id="273" r:id="rId11"/>
    <p:sldId id="275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2014/7/7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2014/7/7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3275856" y="4233563"/>
            <a:ext cx="5400600" cy="2075757"/>
          </a:xfrm>
        </p:spPr>
        <p:txBody>
          <a:bodyPr>
            <a:normAutofit/>
          </a:bodyPr>
          <a:lstStyle/>
          <a:p>
            <a:r>
              <a:rPr lang="en-US" altLang="zh-TW" sz="2200" dirty="0" smtClean="0"/>
              <a:t>PoLin Lai, Shan Liu, Yi-</a:t>
            </a:r>
            <a:r>
              <a:rPr lang="en-US" altLang="zh-TW" sz="2200" dirty="0" err="1" smtClean="0"/>
              <a:t>Wen</a:t>
            </a:r>
            <a:r>
              <a:rPr lang="en-US" altLang="zh-TW" sz="2200" dirty="0" smtClean="0"/>
              <a:t> </a:t>
            </a:r>
            <a:r>
              <a:rPr lang="en-US" altLang="zh-TW" sz="2200" dirty="0" smtClean="0"/>
              <a:t>Chen,</a:t>
            </a:r>
            <a:br>
              <a:rPr lang="en-US" altLang="zh-TW" sz="2200" dirty="0" smtClean="0"/>
            </a:br>
            <a:r>
              <a:rPr lang="en-US" altLang="zh-TW" sz="2200" dirty="0" smtClean="0"/>
              <a:t>Yu-Chen Sun, Yu-</a:t>
            </a:r>
            <a:r>
              <a:rPr lang="en-US" altLang="zh-TW" sz="2200" dirty="0" err="1" smtClean="0"/>
              <a:t>Wen</a:t>
            </a:r>
            <a:r>
              <a:rPr lang="en-US" altLang="zh-TW" sz="2200" dirty="0" smtClean="0"/>
              <a:t> Huang </a:t>
            </a:r>
            <a:r>
              <a:rPr lang="en-US" altLang="zh-TW" sz="2200" dirty="0" smtClean="0"/>
              <a:t>and Shawmin Lei</a:t>
            </a:r>
          </a:p>
          <a:p>
            <a:r>
              <a:rPr lang="en-US" sz="2200" dirty="0" smtClean="0"/>
              <a:t>18</a:t>
            </a:r>
            <a:r>
              <a:rPr lang="en-US" sz="2200" baseline="30000" dirty="0" smtClean="0"/>
              <a:t>th</a:t>
            </a:r>
            <a:r>
              <a:rPr lang="en-US" sz="2200" dirty="0" smtClean="0"/>
              <a:t> JCTVC Meeting: </a:t>
            </a:r>
            <a:r>
              <a:rPr lang="en-CA" sz="2200" dirty="0" smtClean="0"/>
              <a:t>Sapporo, JP, 30 June – 9 July 2014</a:t>
            </a:r>
            <a:endParaRPr lang="zh-TW" altLang="en-US" sz="2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275856" y="1463066"/>
            <a:ext cx="5760640" cy="2770497"/>
          </a:xfrm>
        </p:spPr>
        <p:txBody>
          <a:bodyPr>
            <a:normAutofit fontScale="90000"/>
          </a:bodyPr>
          <a:lstStyle/>
          <a:p>
            <a:r>
              <a:rPr lang="en-US" altLang="zh-TW" u="sng" dirty="0" smtClean="0"/>
              <a:t>JCTVC-R0358</a:t>
            </a:r>
            <a:br>
              <a:rPr lang="en-US" altLang="zh-TW" u="sng" dirty="0" smtClean="0"/>
            </a:br>
            <a:r>
              <a:rPr lang="en-US" altLang="zh-TW" sz="800" u="sng" dirty="0" smtClean="0"/>
              <a:t>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Single Color Mode JCTVC-R0058 and JCTVC-R0198-M1 on top of New Palette JCTVC-R0348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/>
              <a:t>SCCE3 Test D.1, Single Color Mode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620838"/>
          </a:xfrm>
        </p:spPr>
        <p:txBody>
          <a:bodyPr>
            <a:normAutofit/>
          </a:bodyPr>
          <a:lstStyle/>
          <a:p>
            <a:r>
              <a:rPr lang="en-US" altLang="zh-TW" sz="2000" dirty="0" smtClean="0"/>
              <a:t>R0058 SCCE3 Test D.1: Single Color Mode</a:t>
            </a:r>
          </a:p>
          <a:p>
            <a:pPr lvl="1"/>
            <a:r>
              <a:rPr lang="en-US" altLang="zh-TW" sz="1800" dirty="0" smtClean="0"/>
              <a:t>Reconstruct entire CU with single color, no residue coding</a:t>
            </a:r>
          </a:p>
          <a:p>
            <a:pPr lvl="1"/>
            <a:r>
              <a:rPr lang="en-US" altLang="zh-TW" sz="1800" dirty="0" smtClean="0"/>
              <a:t>Candidate list size 2 (1-bit </a:t>
            </a:r>
            <a:r>
              <a:rPr lang="en-US" altLang="zh-TW" sz="1800" dirty="0" err="1" smtClean="0"/>
              <a:t>signalling</a:t>
            </a:r>
            <a:r>
              <a:rPr lang="en-US" altLang="zh-TW" sz="1800" dirty="0" smtClean="0"/>
              <a:t>), by pruning of 5 neighboring samples</a:t>
            </a:r>
          </a:p>
          <a:p>
            <a:pPr lvl="8"/>
            <a:endParaRPr lang="en-US" altLang="zh-TW" sz="1000" dirty="0" smtClean="0"/>
          </a:p>
          <a:p>
            <a:r>
              <a:rPr lang="en-US" altLang="zh-TW" sz="2000" dirty="0" smtClean="0"/>
              <a:t>R0198 Method 1: Simplified Single Color Mode</a:t>
            </a:r>
          </a:p>
          <a:p>
            <a:pPr lvl="1">
              <a:buNone/>
            </a:pPr>
            <a:r>
              <a:rPr lang="en-US" altLang="zh-TW" sz="1800" b="1" u="sng" dirty="0" smtClean="0"/>
              <a:t>The ONLY change</a:t>
            </a:r>
            <a:r>
              <a:rPr lang="en-US" altLang="zh-TW" sz="1800" dirty="0" smtClean="0"/>
              <a:t>:</a:t>
            </a:r>
          </a:p>
          <a:p>
            <a:pPr lvl="1"/>
            <a:r>
              <a:rPr lang="en-US" altLang="zh-TW" sz="1800" dirty="0" smtClean="0"/>
              <a:t>Candidate list size 2 (1-bit </a:t>
            </a:r>
            <a:r>
              <a:rPr lang="en-US" altLang="zh-TW" sz="1800" dirty="0" err="1" smtClean="0"/>
              <a:t>signalling</a:t>
            </a:r>
            <a:r>
              <a:rPr lang="en-US" altLang="zh-TW" sz="1800" dirty="0" smtClean="0"/>
              <a:t>), by pruning of </a:t>
            </a:r>
            <a:r>
              <a:rPr lang="en-US" altLang="zh-TW" sz="1800" b="1" i="1" dirty="0" smtClean="0">
                <a:solidFill>
                  <a:schemeClr val="accent1"/>
                </a:solidFill>
              </a:rPr>
              <a:t>2</a:t>
            </a:r>
            <a:r>
              <a:rPr lang="en-US" altLang="zh-TW" sz="1800" b="1" dirty="0" smtClean="0"/>
              <a:t> neighboring samples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452320" y="1886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JCTVC-R0358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05064"/>
            <a:ext cx="44485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/>
              <a:t>Simulation Results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620838"/>
          </a:xfrm>
        </p:spPr>
        <p:txBody>
          <a:bodyPr>
            <a:normAutofit/>
          </a:bodyPr>
          <a:lstStyle/>
          <a:p>
            <a:r>
              <a:rPr lang="en-US" altLang="zh-TW" sz="2000" b="1" dirty="0" smtClean="0">
                <a:solidFill>
                  <a:schemeClr val="accent1"/>
                </a:solidFill>
              </a:rPr>
              <a:t>Full Frame IBC</a:t>
            </a:r>
            <a:r>
              <a:rPr lang="en-US" altLang="zh-TW" sz="2000" dirty="0" smtClean="0"/>
              <a:t>, on top of </a:t>
            </a:r>
            <a:r>
              <a:rPr lang="en-US" altLang="zh-TW" sz="2000" b="1" dirty="0" smtClean="0">
                <a:solidFill>
                  <a:schemeClr val="accent1"/>
                </a:solidFill>
              </a:rPr>
              <a:t>palette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52320" y="1886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JCTVC-R0358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08712" cy="475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228184" y="486916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Gains well-preserved!!</a:t>
            </a:r>
            <a:endParaRPr lang="en-US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22257"/>
            <a:ext cx="8229600" cy="1134535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Conclusions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824386"/>
            <a:ext cx="8435280" cy="5628950"/>
          </a:xfrm>
        </p:spPr>
        <p:txBody>
          <a:bodyPr>
            <a:normAutofit/>
          </a:bodyPr>
          <a:lstStyle/>
          <a:p>
            <a:r>
              <a:rPr lang="en-US" altLang="zh-TW" sz="2000" dirty="0" smtClean="0"/>
              <a:t>Simple </a:t>
            </a:r>
            <a:r>
              <a:rPr lang="en-US" altLang="zh-TW" sz="2000" dirty="0" smtClean="0"/>
              <a:t>approach: </a:t>
            </a:r>
            <a:r>
              <a:rPr lang="en-US" altLang="zh-TW" sz="2000" dirty="0" smtClean="0"/>
              <a:t>Single </a:t>
            </a:r>
            <a:r>
              <a:rPr lang="en-US" altLang="zh-TW" sz="2000" dirty="0" smtClean="0"/>
              <a:t>color from neighboring </a:t>
            </a:r>
            <a:r>
              <a:rPr lang="en-US" altLang="zh-TW" sz="2000" dirty="0" smtClean="0"/>
              <a:t>samples, no </a:t>
            </a:r>
            <a:r>
              <a:rPr lang="en-US" altLang="zh-TW" sz="2000" dirty="0" smtClean="0"/>
              <a:t>residue coding</a:t>
            </a:r>
          </a:p>
          <a:p>
            <a:r>
              <a:rPr lang="en-US" altLang="zh-TW" sz="2000" dirty="0" smtClean="0"/>
              <a:t>BD-rate savings preserved even with new palette JCTVC-R0348</a:t>
            </a:r>
          </a:p>
          <a:p>
            <a:pPr lvl="1"/>
            <a:endParaRPr lang="en-US" altLang="zh-TW" sz="1800" dirty="0" smtClean="0"/>
          </a:p>
          <a:p>
            <a:pPr lvl="1"/>
            <a:endParaRPr lang="en-US" altLang="zh-TW" sz="1800" dirty="0" smtClean="0"/>
          </a:p>
          <a:p>
            <a:pPr lvl="1"/>
            <a:endParaRPr lang="en-US" altLang="zh-TW" sz="18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endParaRPr lang="en-US" altLang="zh-TW" sz="2000" dirty="0" smtClean="0"/>
          </a:p>
          <a:p>
            <a:r>
              <a:rPr lang="en-US" altLang="zh-TW" sz="2000" dirty="0" smtClean="0"/>
              <a:t>Recommend to be included in WD and software of SCM 2.0 for SCC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452320" y="1886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JCTVC-R0358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1459" y="1628800"/>
            <a:ext cx="563078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652120" y="479715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Gains well-preserved!!</a:t>
            </a:r>
            <a:endParaRPr lang="en-US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168</TotalTime>
  <Words>131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JCTVC-R0358   Single Color Mode JCTVC-R0058 and JCTVC-R0198-M1 on top of New Palette JCTVC-R0348</vt:lpstr>
      <vt:lpstr>SCCE3 Test D.1, Single Color Mode</vt:lpstr>
      <vt:lpstr>Simulation Results</vt:lpstr>
      <vt:lpstr>Conclusions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mtk30288</cp:lastModifiedBy>
  <cp:revision>71</cp:revision>
  <dcterms:created xsi:type="dcterms:W3CDTF">2014-03-11T04:25:26Z</dcterms:created>
  <dcterms:modified xsi:type="dcterms:W3CDTF">2014-07-07T08:55:31Z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