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361" r:id="rId4"/>
    <p:sldId id="354" r:id="rId5"/>
    <p:sldId id="355" r:id="rId6"/>
    <p:sldId id="356" r:id="rId7"/>
    <p:sldId id="362" r:id="rId8"/>
    <p:sldId id="358" r:id="rId9"/>
    <p:sldId id="359" r:id="rId10"/>
  </p:sldIdLst>
  <p:sldSz cx="9144000" cy="6858000" type="screen4x3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56A4"/>
    <a:srgbClr val="6B6B6B"/>
    <a:srgbClr val="2C1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보통 스타일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어두운 스타일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73" autoAdjust="0"/>
    <p:restoredTop sz="90268" autoAdjust="0"/>
  </p:normalViewPr>
  <p:slideViewPr>
    <p:cSldViewPr>
      <p:cViewPr varScale="1">
        <p:scale>
          <a:sx n="65" d="100"/>
          <a:sy n="65" d="100"/>
        </p:scale>
        <p:origin x="-6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A7D59C-25EA-4FDF-8BC6-4E97DE440C95}" type="datetimeFigureOut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E1A0B-8EF5-4CFC-96D3-907F2AC193A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07304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34702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41270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933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6114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1149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38786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88304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2E1A0B-8EF5-4CFC-96D3-907F2AC193A4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50247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/>
          <a:lstStyle>
            <a:lvl1pPr>
              <a:defRPr b="1">
                <a:solidFill>
                  <a:srgbClr val="0056A4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00166" y="307181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2D94B-B25A-4510-82B2-E1690A5EAA9E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49AD6-7F58-47D8-840C-37AE3B301EEA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A21C9-3005-44C4-B43F-B286591C81E1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2844" y="357166"/>
            <a:ext cx="8001056" cy="571504"/>
          </a:xfrm>
        </p:spPr>
        <p:txBody>
          <a:bodyPr>
            <a:noAutofit/>
          </a:bodyPr>
          <a:lstStyle>
            <a:lvl1pPr algn="l">
              <a:defRPr sz="2800" b="1">
                <a:solidFill>
                  <a:srgbClr val="0056A4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4911741"/>
          </a:xfrm>
        </p:spPr>
        <p:txBody>
          <a:bodyPr/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defRPr>
            </a:lvl2pPr>
            <a:lvl3pPr>
              <a:defRPr sz="1800">
                <a:solidFill>
                  <a:srgbClr val="6B6B6B"/>
                </a:solidFill>
                <a:latin typeface="Times New Roman" pitchFamily="18" charset="0"/>
                <a:cs typeface="Times New Roman" pitchFamily="18" charset="0"/>
              </a:defRPr>
            </a:lvl3pPr>
            <a:lvl4pPr>
              <a:defRPr sz="1600">
                <a:solidFill>
                  <a:srgbClr val="6B6B6B"/>
                </a:solidFill>
                <a:latin typeface="Times New Roman" pitchFamily="18" charset="0"/>
                <a:cs typeface="Times New Roman" pitchFamily="18" charset="0"/>
              </a:defRPr>
            </a:lvl4pPr>
            <a:lvl5pPr>
              <a:defRPr sz="1600">
                <a:solidFill>
                  <a:srgbClr val="6B6B6B"/>
                </a:solidFill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11223-19B9-4BE0-88E1-241BD0282BAC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867556" y="6350023"/>
            <a:ext cx="2133600" cy="365125"/>
          </a:xfrm>
        </p:spPr>
        <p:txBody>
          <a:bodyPr/>
          <a:lstStyle>
            <a:lvl1pPr>
              <a:defRPr sz="16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5786" y="3571876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0056A4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5786" y="2071678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1A58-1FC6-473F-A0FB-04F74CE5E1EA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solidFill>
                  <a:srgbClr val="0056A4"/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60BF1-111B-42A0-914B-4A18C8542855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58204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56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BE55-D6B6-4C34-B1E5-E504B328050D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186766" cy="571504"/>
          </a:xfrm>
        </p:spPr>
        <p:txBody>
          <a:bodyPr>
            <a:noAutofit/>
          </a:bodyPr>
          <a:lstStyle>
            <a:lvl1pPr algn="l">
              <a:defRPr sz="3200">
                <a:solidFill>
                  <a:srgbClr val="0056A4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EB9-06E1-4891-9AE8-AAF93A1651F0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9CFE4-FF4F-4DBE-B4F7-4D11C055E427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EE053-5600-4839-AAAD-950D5A7D2D67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4C3AA-7F15-408A-B794-79DBF3E7F048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E1007-2DBF-49A4-98E0-20054C90FEF3}" type="datetime1">
              <a:rPr lang="ko-KR" altLang="en-US" smtClean="0"/>
              <a:pPr/>
              <a:t>2014-06-29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6E8CE-A58C-4865-A6FA-7C271E49A61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76975" y="1218221"/>
            <a:ext cx="8136904" cy="1778731"/>
          </a:xfrm>
        </p:spPr>
        <p:txBody>
          <a:bodyPr>
            <a:noAutofit/>
          </a:bodyPr>
          <a:lstStyle/>
          <a:p>
            <a:r>
              <a:rPr lang="en-US" altLang="ko-KR" sz="3600" dirty="0" smtClean="0">
                <a:solidFill>
                  <a:schemeClr val="tx1"/>
                </a:solidFill>
                <a:cs typeface="Times New Roman" pitchFamily="18" charset="0"/>
              </a:rPr>
              <a:t>Restriction of CU sizes for Intra Block Copy</a:t>
            </a:r>
            <a:br>
              <a:rPr lang="en-US" altLang="ko-KR" sz="36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en-US" altLang="ko-KR" sz="3600" dirty="0" smtClean="0">
                <a:solidFill>
                  <a:schemeClr val="tx1"/>
                </a:solidFill>
                <a:cs typeface="Times New Roman" pitchFamily="18" charset="0"/>
              </a:rPr>
              <a:t>(JCTVC-R0056)</a:t>
            </a:r>
            <a:endParaRPr lang="ko-KR" altLang="en-US" sz="3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" name="부제목 2"/>
          <p:cNvSpPr txBox="1">
            <a:spLocks/>
          </p:cNvSpPr>
          <p:nvPr/>
        </p:nvSpPr>
        <p:spPr bwMode="auto">
          <a:xfrm>
            <a:off x="1500166" y="3571876"/>
            <a:ext cx="64008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Jonghyun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 Ma, Hyunho Jo, Ismail M,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Yongjo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Ahn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, </a:t>
            </a: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Woong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 Lim, and Donggyu Sim</a:t>
            </a: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Kwangwoon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 University (KWU)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Contents</a:t>
            </a:r>
            <a:endParaRPr lang="ko-KR" altLang="en-US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153271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Introduction</a:t>
            </a:r>
          </a:p>
          <a:p>
            <a:pPr>
              <a:buClr>
                <a:schemeClr val="tx1"/>
              </a:buClr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Problems</a:t>
            </a:r>
          </a:p>
          <a:p>
            <a:pPr>
              <a:buClr>
                <a:schemeClr val="tx1"/>
              </a:buClr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Proposed method</a:t>
            </a:r>
          </a:p>
          <a:p>
            <a:pPr>
              <a:buClr>
                <a:schemeClr val="tx1"/>
              </a:buClr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Experimental results</a:t>
            </a:r>
          </a:p>
          <a:p>
            <a:pPr>
              <a:buClr>
                <a:schemeClr val="tx1"/>
              </a:buClr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Conclusion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400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Intra Block Copy (Intra BC) on/off flag is coded on each CU-level to indicate if its coding mode is intra block copying mode or not.</a:t>
            </a:r>
          </a:p>
          <a:p>
            <a:pPr>
              <a:buClr>
                <a:schemeClr val="tx1"/>
              </a:buClr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4305" y="2743578"/>
            <a:ext cx="3248025" cy="294322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Introduction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891433" y="336930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8163" y="298069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95587" y="2813617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69674" y="2813616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95587" y="3183182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69674" y="318318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03687" y="352577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77774" y="352577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03687" y="389533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77774" y="3895338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93410" y="4266759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67497" y="4266758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093410" y="463632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67497" y="463632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093410" y="4988206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67497" y="4988205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93410" y="535777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67497" y="535777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455629" y="4788575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555" y="4425461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500235" y="517548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ko-KR" altLang="en-US" sz="1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42584" y="5804599"/>
            <a:ext cx="9605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64x64 CTU</a:t>
            </a:r>
            <a:endParaRPr lang="ko-KR" altLang="en-US" sz="120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0" name="그룹 49"/>
          <p:cNvGrpSpPr/>
          <p:nvPr/>
        </p:nvGrpSpPr>
        <p:grpSpPr>
          <a:xfrm>
            <a:off x="5713836" y="5007311"/>
            <a:ext cx="1654554" cy="313642"/>
            <a:chOff x="5713836" y="5007311"/>
            <a:chExt cx="1654554" cy="313642"/>
          </a:xfrm>
        </p:grpSpPr>
        <p:cxnSp>
          <p:nvCxnSpPr>
            <p:cNvPr id="45" name="직선 화살표 연결선 44"/>
            <p:cNvCxnSpPr/>
            <p:nvPr/>
          </p:nvCxnSpPr>
          <p:spPr>
            <a:xfrm>
              <a:off x="6007610" y="5167064"/>
              <a:ext cx="263967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직사각형 47"/>
            <p:cNvSpPr/>
            <p:nvPr/>
          </p:nvSpPr>
          <p:spPr>
            <a:xfrm>
              <a:off x="5713836" y="5013176"/>
              <a:ext cx="2840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ko-KR" altLang="en-US" sz="1400"/>
            </a:p>
          </p:txBody>
        </p:sp>
        <p:sp>
          <p:nvSpPr>
            <p:cNvPr id="49" name="직사각형 48"/>
            <p:cNvSpPr/>
            <p:nvPr/>
          </p:nvSpPr>
          <p:spPr>
            <a:xfrm>
              <a:off x="6281298" y="5007311"/>
              <a:ext cx="108709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dirty="0">
                  <a:latin typeface="Arial" panose="020B0604020202020204" pitchFamily="34" charset="0"/>
                  <a:cs typeface="Arial" panose="020B0604020202020204" pitchFamily="34" charset="0"/>
                </a:rPr>
                <a:t>Intra BC </a:t>
              </a:r>
              <a:r>
                <a:rPr lang="en-US" altLang="ko-KR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off</a:t>
              </a:r>
              <a:endParaRPr lang="ko-KR" altLang="en-US" sz="1400"/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5713836" y="5369891"/>
            <a:ext cx="1657825" cy="313642"/>
            <a:chOff x="5713836" y="5007311"/>
            <a:chExt cx="1657825" cy="313642"/>
          </a:xfrm>
        </p:grpSpPr>
        <p:cxnSp>
          <p:nvCxnSpPr>
            <p:cNvPr id="52" name="직선 화살표 연결선 51"/>
            <p:cNvCxnSpPr/>
            <p:nvPr/>
          </p:nvCxnSpPr>
          <p:spPr>
            <a:xfrm>
              <a:off x="6007610" y="5157539"/>
              <a:ext cx="263967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직사각형 52"/>
            <p:cNvSpPr/>
            <p:nvPr/>
          </p:nvSpPr>
          <p:spPr>
            <a:xfrm>
              <a:off x="5713836" y="5013176"/>
              <a:ext cx="2840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dirty="0" smtClean="0"/>
                <a:t>1</a:t>
              </a:r>
              <a:endParaRPr lang="ko-KR" altLang="en-US" sz="1400"/>
            </a:p>
          </p:txBody>
        </p:sp>
        <p:sp>
          <p:nvSpPr>
            <p:cNvPr id="54" name="직사각형 53"/>
            <p:cNvSpPr/>
            <p:nvPr/>
          </p:nvSpPr>
          <p:spPr>
            <a:xfrm>
              <a:off x="6281298" y="5007311"/>
              <a:ext cx="109036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400" dirty="0">
                  <a:latin typeface="Arial" panose="020B0604020202020204" pitchFamily="34" charset="0"/>
                  <a:cs typeface="Arial" panose="020B0604020202020204" pitchFamily="34" charset="0"/>
                </a:rPr>
                <a:t>Intra </a:t>
              </a:r>
              <a:r>
                <a:rPr lang="en-US" altLang="ko-KR" sz="1400">
                  <a:latin typeface="Arial" panose="020B0604020202020204" pitchFamily="34" charset="0"/>
                  <a:cs typeface="Arial" panose="020B0604020202020204" pitchFamily="34" charset="0"/>
                </a:rPr>
                <a:t>BC </a:t>
              </a:r>
              <a:r>
                <a:rPr lang="en-US" altLang="ko-KR" sz="1400" smtClean="0">
                  <a:latin typeface="Arial" panose="020B0604020202020204" pitchFamily="34" charset="0"/>
                  <a:cs typeface="Arial" panose="020B0604020202020204" pitchFamily="34" charset="0"/>
                </a:rPr>
                <a:t>on</a:t>
              </a:r>
              <a:endParaRPr lang="ko-KR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285913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Problems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400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Selected dominant block sizes for Intra BC may vary depending on different sequences.</a:t>
            </a:r>
          </a:p>
          <a:p>
            <a:pPr lvl="1"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j-lt"/>
              </a:rPr>
              <a:t>Some sequences are </a:t>
            </a:r>
            <a:r>
              <a:rPr lang="en-US" altLang="ko-KR" dirty="0">
                <a:solidFill>
                  <a:schemeClr val="tx1"/>
                </a:solidFill>
                <a:latin typeface="+mj-lt"/>
              </a:rPr>
              <a:t>efficiently </a:t>
            </a:r>
            <a:r>
              <a:rPr lang="en-US" altLang="ko-KR" dirty="0" smtClean="0">
                <a:solidFill>
                  <a:schemeClr val="tx1"/>
                </a:solidFill>
                <a:latin typeface="+mj-lt"/>
              </a:rPr>
              <a:t>coded with only small Intra BC block sizes.</a:t>
            </a:r>
          </a:p>
          <a:p>
            <a:pPr lvl="1"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On the contrary, some other sequences can be coded with large Intra BC block sizes.</a:t>
            </a:r>
          </a:p>
          <a:p>
            <a:pPr>
              <a:buClr>
                <a:schemeClr val="tx1"/>
              </a:buClr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Based on the fact, the intra block copying mode can be </a:t>
            </a:r>
            <a:r>
              <a:rPr lang="en-US" altLang="ko-KR" dirty="0">
                <a:solidFill>
                  <a:schemeClr val="tx1"/>
                </a:solidFill>
              </a:rPr>
              <a:t>selectively 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performed on limited CU-levels, depending on sequences.</a:t>
            </a:r>
          </a:p>
          <a:p>
            <a:pPr>
              <a:buClr>
                <a:schemeClr val="tx1"/>
              </a:buClr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For SCM-1.0, the on/off flags for Intra BC are coded on all the CU-levels.</a:t>
            </a:r>
          </a:p>
          <a:p>
            <a:pPr>
              <a:buClr>
                <a:schemeClr val="tx1"/>
              </a:buClr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3422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Proposed method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400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Syntax flow and decoding process of the proposed algorithm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pSp>
        <p:nvGrpSpPr>
          <p:cNvPr id="27" name="그룹 26"/>
          <p:cNvGrpSpPr/>
          <p:nvPr/>
        </p:nvGrpSpPr>
        <p:grpSpPr>
          <a:xfrm>
            <a:off x="2489497" y="2056217"/>
            <a:ext cx="4198066" cy="4259588"/>
            <a:chOff x="2843808" y="2204864"/>
            <a:chExt cx="3816424" cy="3200292"/>
          </a:xfrm>
        </p:grpSpPr>
        <p:sp>
          <p:nvSpPr>
            <p:cNvPr id="5" name="순서도: 판단 4"/>
            <p:cNvSpPr/>
            <p:nvPr/>
          </p:nvSpPr>
          <p:spPr>
            <a:xfrm>
              <a:off x="2845776" y="2977863"/>
              <a:ext cx="2213966" cy="551973"/>
            </a:xfrm>
            <a:prstGeom prst="flowChartDecisi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0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70186" y="3170721"/>
              <a:ext cx="172716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cs typeface="Times New Roman" panose="02020603050405020304" pitchFamily="18" charset="0"/>
                </a:rPr>
                <a:t>CU size &gt;= min Intra BC size</a:t>
              </a:r>
              <a:endParaRPr lang="ko-KR" altLang="en-US" sz="1000" dirty="0" smtClean="0">
                <a:cs typeface="Times New Roman" panose="02020603050405020304" pitchFamily="18" charset="0"/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3168591" y="3765234"/>
              <a:ext cx="1568334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Decoding an on/off flag for Intra BC in a CU</a:t>
              </a:r>
              <a:endParaRPr lang="ko-KR" altLang="en-US" sz="1000" dirty="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3166622" y="5045116"/>
              <a:ext cx="1568334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Perform the intra block copying mode</a:t>
              </a:r>
              <a:endParaRPr lang="ko-KR" altLang="en-US" sz="1000" dirty="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" name="순서도: 판단 8"/>
            <p:cNvSpPr/>
            <p:nvPr/>
          </p:nvSpPr>
          <p:spPr>
            <a:xfrm>
              <a:off x="3121067" y="4338057"/>
              <a:ext cx="1663385" cy="456176"/>
            </a:xfrm>
            <a:prstGeom prst="flowChartDecisi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0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33122" y="4481127"/>
              <a:ext cx="1253869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cs typeface="Times New Roman" panose="02020603050405020304" pitchFamily="18" charset="0"/>
                </a:rPr>
                <a:t>Intra BC flag == 1</a:t>
              </a:r>
              <a:endParaRPr lang="ko-KR" altLang="en-US" sz="1000" dirty="0" smtClean="0">
                <a:cs typeface="Times New Roman" panose="02020603050405020304" pitchFamily="18" charset="0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234474" y="4386124"/>
              <a:ext cx="1425758" cy="36004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ko-KR" sz="1000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Decoding prediction mode flag</a:t>
              </a:r>
              <a:endParaRPr lang="ko-KR" altLang="en-US" sz="1000" dirty="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cxnSp>
          <p:nvCxnSpPr>
            <p:cNvPr id="12" name="직선 화살표 연결선 11"/>
            <p:cNvCxnSpPr>
              <a:stCxn id="7" idx="2"/>
              <a:endCxn id="9" idx="0"/>
            </p:cNvCxnSpPr>
            <p:nvPr/>
          </p:nvCxnSpPr>
          <p:spPr>
            <a:xfrm>
              <a:off x="3952758" y="4125274"/>
              <a:ext cx="2" cy="21278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순서도: 판단 12"/>
            <p:cNvSpPr/>
            <p:nvPr/>
          </p:nvSpPr>
          <p:spPr>
            <a:xfrm>
              <a:off x="2843808" y="2204864"/>
              <a:ext cx="2213966" cy="551973"/>
            </a:xfrm>
            <a:prstGeom prst="flowChartDecision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000" smtClean="0">
                <a:solidFill>
                  <a:schemeClr val="tx1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121067" y="2389854"/>
              <a:ext cx="1727163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>
                  <a:cs typeface="Times New Roman" panose="02020603050405020304" pitchFamily="18" charset="0"/>
                </a:rPr>
                <a:t>CU size &lt;= max Intra BC size</a:t>
              </a:r>
              <a:endParaRPr lang="ko-KR" altLang="en-US" sz="1000" dirty="0" smtClean="0">
                <a:cs typeface="Times New Roman" panose="02020603050405020304" pitchFamily="18" charset="0"/>
              </a:endParaRPr>
            </a:p>
          </p:txBody>
        </p:sp>
        <p:cxnSp>
          <p:nvCxnSpPr>
            <p:cNvPr id="15" name="꺾인 연결선 14"/>
            <p:cNvCxnSpPr>
              <a:stCxn id="13" idx="3"/>
              <a:endCxn id="11" idx="0"/>
            </p:cNvCxnSpPr>
            <p:nvPr/>
          </p:nvCxnSpPr>
          <p:spPr>
            <a:xfrm>
              <a:off x="5057774" y="2480851"/>
              <a:ext cx="889579" cy="1905273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직선 화살표 연결선 15"/>
            <p:cNvCxnSpPr>
              <a:stCxn id="13" idx="2"/>
              <a:endCxn id="5" idx="0"/>
            </p:cNvCxnSpPr>
            <p:nvPr/>
          </p:nvCxnSpPr>
          <p:spPr>
            <a:xfrm>
              <a:off x="3950791" y="2756837"/>
              <a:ext cx="1968" cy="22102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화살표 연결선 16"/>
            <p:cNvCxnSpPr>
              <a:stCxn id="5" idx="2"/>
              <a:endCxn id="7" idx="0"/>
            </p:cNvCxnSpPr>
            <p:nvPr/>
          </p:nvCxnSpPr>
          <p:spPr>
            <a:xfrm flipH="1">
              <a:off x="3952758" y="3529836"/>
              <a:ext cx="1" cy="23539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3973824" y="2718347"/>
              <a:ext cx="24237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Y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43954" y="2314651"/>
              <a:ext cx="26321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N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  <p:cxnSp>
          <p:nvCxnSpPr>
            <p:cNvPr id="20" name="직선 화살표 연결선 19"/>
            <p:cNvCxnSpPr>
              <a:stCxn id="9" idx="2"/>
              <a:endCxn id="8" idx="0"/>
            </p:cNvCxnSpPr>
            <p:nvPr/>
          </p:nvCxnSpPr>
          <p:spPr>
            <a:xfrm flipH="1">
              <a:off x="3950789" y="4794233"/>
              <a:ext cx="1971" cy="25088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3973824" y="3500162"/>
              <a:ext cx="24237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Y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3954" y="3053114"/>
              <a:ext cx="26321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N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  <p:cxnSp>
          <p:nvCxnSpPr>
            <p:cNvPr id="23" name="꺾인 연결선 22"/>
            <p:cNvCxnSpPr>
              <a:stCxn id="5" idx="3"/>
              <a:endCxn id="11" idx="0"/>
            </p:cNvCxnSpPr>
            <p:nvPr/>
          </p:nvCxnSpPr>
          <p:spPr>
            <a:xfrm>
              <a:off x="5059742" y="3253850"/>
              <a:ext cx="887611" cy="1132274"/>
            </a:xfrm>
            <a:prstGeom prst="bentConnector2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화살표 연결선 23"/>
            <p:cNvCxnSpPr>
              <a:stCxn id="9" idx="3"/>
              <a:endCxn id="11" idx="1"/>
            </p:cNvCxnSpPr>
            <p:nvPr/>
          </p:nvCxnSpPr>
          <p:spPr>
            <a:xfrm flipV="1">
              <a:off x="4784452" y="4566144"/>
              <a:ext cx="450022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73824" y="4762788"/>
              <a:ext cx="24237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Y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732484" y="4373405"/>
              <a:ext cx="263214" cy="2154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>
                  <a:cs typeface="Times New Roman" panose="02020603050405020304" pitchFamily="18" charset="0"/>
                </a:rPr>
                <a:t>N</a:t>
              </a:r>
              <a:endParaRPr lang="ko-KR" altLang="en-US" sz="800" dirty="0" smtClean="0"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6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Experimental results (1/3)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196752"/>
                <a:ext cx="8319868" cy="5400600"/>
              </a:xfrm>
            </p:spPr>
            <p:txBody>
              <a:bodyPr>
                <a:norm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The proposed method is integrated on SCM-1.0</a:t>
                </a:r>
              </a:p>
              <a:p>
                <a:pPr>
                  <a:buClr>
                    <a:schemeClr val="tx1"/>
                  </a:buClr>
                </a:pPr>
                <a:endParaRPr lang="en-US" altLang="ko-KR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For this evaluation</a:t>
                </a: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, </a:t>
                </a: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restricted CU sizes for Intra BC are </a:t>
                </a: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set </a:t>
                </a: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as below.</a:t>
                </a:r>
              </a:p>
              <a:p>
                <a:pPr lvl="1"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Minimum Intra BC size: 8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8</a:t>
                </a:r>
              </a:p>
              <a:p>
                <a:pPr lvl="1"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Maximum Intra BC size: 16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16</a:t>
                </a:r>
              </a:p>
              <a:p>
                <a:pPr>
                  <a:buClr>
                    <a:schemeClr val="tx1"/>
                  </a:buClr>
                </a:pPr>
                <a:endParaRPr lang="en-US" altLang="ko-KR" dirty="0" smtClean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buClr>
                    <a:schemeClr val="tx1"/>
                  </a:buClr>
                </a:pPr>
                <a:endParaRPr lang="en-US" altLang="ko-KR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196752"/>
                <a:ext cx="8319868" cy="5400600"/>
              </a:xfrm>
              <a:blipFill rotWithShape="1">
                <a:blip r:embed="rId3"/>
                <a:stretch>
                  <a:fillRect l="-586" t="-451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5998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Experimental results (</a:t>
            </a:r>
            <a:r>
              <a:rPr lang="en-US" altLang="ko-KR" b="0" dirty="0">
                <a:solidFill>
                  <a:schemeClr val="tx1"/>
                </a:solidFill>
                <a:latin typeface="+mj-lt"/>
              </a:rPr>
              <a:t>2</a:t>
            </a: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/3)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400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Proposed vs The anchor (SCM-1.0 </a:t>
            </a:r>
            <a:r>
              <a:rPr lang="en-US" altLang="ko-KR" dirty="0" err="1" smtClean="0">
                <a:solidFill>
                  <a:schemeClr val="tx1"/>
                </a:solidFill>
                <a:latin typeface="+mn-lt"/>
              </a:rPr>
              <a:t>Lossy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)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71" y="2024198"/>
            <a:ext cx="8770716" cy="3745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1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Experimental results (3/3)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8596" y="1196752"/>
            <a:ext cx="8319868" cy="54006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Proposed vs The anchor (</a:t>
            </a:r>
            <a:r>
              <a:rPr lang="en-US" altLang="ko-KR" dirty="0">
                <a:solidFill>
                  <a:schemeClr val="tx1"/>
                </a:solidFill>
              </a:rPr>
              <a:t>SCM-1.0 </a:t>
            </a:r>
            <a:r>
              <a:rPr lang="en-US" altLang="ko-KR" dirty="0" smtClean="0">
                <a:solidFill>
                  <a:schemeClr val="tx1"/>
                </a:solidFill>
                <a:latin typeface="+mn-lt"/>
              </a:rPr>
              <a:t>Lossless)</a:t>
            </a: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 smtClean="0">
              <a:solidFill>
                <a:schemeClr val="tx1"/>
              </a:solidFill>
              <a:latin typeface="+mn-lt"/>
            </a:endParaRPr>
          </a:p>
          <a:p>
            <a:pPr lvl="1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altLang="ko-K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0" y="2339980"/>
            <a:ext cx="9052560" cy="3114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chemeClr val="accent1"/>
              </a:buClr>
            </a:pPr>
            <a:r>
              <a:rPr lang="en-US" altLang="ko-KR" b="0" dirty="0" smtClean="0">
                <a:solidFill>
                  <a:schemeClr val="tx1"/>
                </a:solidFill>
                <a:latin typeface="+mj-lt"/>
              </a:rPr>
              <a:t>Conclusion</a:t>
            </a:r>
            <a:endParaRPr lang="en-US" altLang="ko-KR" b="0" dirty="0">
              <a:solidFill>
                <a:schemeClr val="tx1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28596" y="1196752"/>
                <a:ext cx="8319868" cy="5400600"/>
              </a:xfrm>
            </p:spPr>
            <p:txBody>
              <a:bodyPr>
                <a:normAutofit/>
              </a:bodyPr>
              <a:lstStyle/>
              <a:p>
                <a:pPr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Restriction of CU sizes for Intra BC is proposed to reduce on/off flags for Intra BC, depending on sequences.</a:t>
                </a:r>
              </a:p>
              <a:p>
                <a:pPr>
                  <a:buClr>
                    <a:schemeClr val="tx1"/>
                  </a:buClr>
                </a:pPr>
                <a:endParaRPr lang="en-US" altLang="ko-KR" dirty="0" smtClean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Minor coding gain is observed in the experimental results when the min and max Intra BC block sizes are given with 8</a:t>
                </a:r>
                <a14:m>
                  <m:oMath xmlns:m="http://schemas.openxmlformats.org/officeDocument/2006/math">
                    <m:r>
                      <a:rPr lang="en-US" altLang="ko-KR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8 and 16</a:t>
                </a:r>
                <a14:m>
                  <m:oMath xmlns:m="http://schemas.openxmlformats.org/officeDocument/2006/math">
                    <m:r>
                      <a:rPr lang="en-US" altLang="ko-KR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16, respectively.</a:t>
                </a:r>
              </a:p>
              <a:p>
                <a:pPr>
                  <a:buClr>
                    <a:schemeClr val="tx1"/>
                  </a:buClr>
                </a:pPr>
                <a:endParaRPr lang="en-US" altLang="ko-KR" dirty="0">
                  <a:solidFill>
                    <a:schemeClr val="tx1"/>
                  </a:solidFill>
                  <a:latin typeface="+mn-lt"/>
                </a:endParaRPr>
              </a:p>
              <a:p>
                <a:pPr>
                  <a:buClr>
                    <a:schemeClr val="tx1"/>
                  </a:buClr>
                </a:pPr>
                <a:r>
                  <a:rPr lang="en-US" altLang="ko-KR" dirty="0" smtClean="0">
                    <a:solidFill>
                      <a:schemeClr val="tx1"/>
                    </a:solidFill>
                    <a:latin typeface="+mn-lt"/>
                  </a:rPr>
                  <a:t>Coding performance of the proposed method can be improved by adaptively modifying the min/max Intra BC block sizes, depending on sequences.</a:t>
                </a:r>
              </a:p>
              <a:p>
                <a:pPr>
                  <a:buClr>
                    <a:schemeClr val="tx1"/>
                  </a:buClr>
                </a:pPr>
                <a:endParaRPr lang="en-US" altLang="ko-KR" dirty="0">
                  <a:solidFill>
                    <a:schemeClr val="tx1"/>
                  </a:solidFill>
                  <a:latin typeface="+mn-lt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28596" y="1196752"/>
                <a:ext cx="8319868" cy="5400600"/>
              </a:xfrm>
              <a:blipFill rotWithShape="0">
                <a:blip r:embed="rId3"/>
                <a:stretch>
                  <a:fillRect l="-659" t="-451" r="-109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6E8CE-A58C-4865-A6FA-7C271E49A618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839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Arial"/>
        <a:ea typeface="맑은 고딕"/>
        <a:cs typeface=""/>
      </a:majorFont>
      <a:minorFont>
        <a:latin typeface="Arial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1905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000" smtClean="0">
            <a:solidFill>
              <a:schemeClr val="tx1"/>
            </a:solidFill>
            <a:cs typeface="Times New Roman" panose="02020603050405020304" pitchFamily="18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tx1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000" smtClean="0"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25872</TotalTime>
  <Words>391</Words>
  <Application>Microsoft Office PowerPoint</Application>
  <PresentationFormat>화면 슬라이드 쇼(4:3)</PresentationFormat>
  <Paragraphs>97</Paragraphs>
  <Slides>9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Restriction of CU sizes for Intra Block Copy (JCTVC-R0056)</vt:lpstr>
      <vt:lpstr>Contents</vt:lpstr>
      <vt:lpstr>Introduction</vt:lpstr>
      <vt:lpstr>Problems</vt:lpstr>
      <vt:lpstr>Proposed method</vt:lpstr>
      <vt:lpstr>Experimental results (1/3)</vt:lpstr>
      <vt:lpstr>Experimental results (2/3)</vt:lpstr>
      <vt:lpstr>Experimental results (3/3)</vt:lpstr>
      <vt:lpstr>Conclusion</vt:lpstr>
    </vt:vector>
  </TitlesOfParts>
  <Company>IPSL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MaGoon</dc:creator>
  <cp:lastModifiedBy>kwctl</cp:lastModifiedBy>
  <cp:revision>2275</cp:revision>
  <dcterms:created xsi:type="dcterms:W3CDTF">2009-03-12T12:31:24Z</dcterms:created>
  <dcterms:modified xsi:type="dcterms:W3CDTF">2014-06-29T12:17:18Z</dcterms:modified>
</cp:coreProperties>
</file>