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78" r:id="rId5"/>
    <p:sldId id="284" r:id="rId6"/>
    <p:sldId id="285" r:id="rId7"/>
    <p:sldId id="286" r:id="rId8"/>
    <p:sldId id="287" r:id="rId9"/>
    <p:sldId id="288" r:id="rId10"/>
  </p:sldIdLst>
  <p:sldSz cx="9144000" cy="6858000" type="screen4x3"/>
  <p:notesSz cx="6735763" cy="98694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A"/>
    <a:srgbClr val="CCFFCC"/>
    <a:srgbClr val="6699FF"/>
    <a:srgbClr val="66CCFF"/>
    <a:srgbClr val="DDCCD4"/>
    <a:srgbClr val="EFE7EB"/>
    <a:srgbClr val="5F5F5F"/>
    <a:srgbClr val="727D84"/>
    <a:srgbClr val="98A4AB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31" autoAdjust="0"/>
    <p:restoredTop sz="90929"/>
  </p:normalViewPr>
  <p:slideViewPr>
    <p:cSldViewPr>
      <p:cViewPr varScale="1">
        <p:scale>
          <a:sx n="115" d="100"/>
          <a:sy n="115" d="100"/>
        </p:scale>
        <p:origin x="-990" y="-72"/>
      </p:cViewPr>
      <p:guideLst>
        <p:guide orient="horz" pos="4319"/>
        <p:guide orient="horz" pos="935"/>
        <p:guide orient="horz" pos="3793"/>
        <p:guide pos="5575"/>
        <p:guide pos="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042" y="-78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90CE-DB31-463F-8028-A8E27987217A}" type="datetimeFigureOut">
              <a:rPr lang="fr-FR" smtClean="0"/>
              <a:pPr/>
              <a:t>19/07/2013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A5746-BE8F-4B23-9763-E87458FEFC5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650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2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8007"/>
            <a:ext cx="4939560" cy="44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2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FBAD0F-58A3-483C-A1FE-435E7D624862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433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1DB34-AEC4-4503-B4E0-35749FEEBC34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625" y="71414"/>
            <a:ext cx="8791575" cy="1143000"/>
          </a:xfrm>
        </p:spPr>
        <p:txBody>
          <a:bodyPr tIns="0" bIns="0" anchor="b"/>
          <a:lstStyle>
            <a:lvl1pPr algn="r">
              <a:defRPr>
                <a:solidFill>
                  <a:srgbClr val="2A2A2A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625" y="1214414"/>
            <a:ext cx="8791575" cy="4572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27" name="Rectangle 7"/>
          <p:cNvSpPr>
            <a:spLocks noChangeArrowheads="1"/>
          </p:cNvSpPr>
          <p:nvPr userDrawn="1"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marL="266700" indent="-266700">
              <a:defRPr>
                <a:solidFill>
                  <a:srgbClr val="2A2A2A"/>
                </a:solidFill>
              </a:defRPr>
            </a:lvl2pPr>
            <a:lvl3pPr marL="542925" indent="-276225">
              <a:defRPr>
                <a:solidFill>
                  <a:srgbClr val="2A2A2A"/>
                </a:solidFill>
              </a:defRPr>
            </a:lvl3pPr>
            <a:lvl4pPr marL="809625" indent="-266700">
              <a:defRPr>
                <a:solidFill>
                  <a:srgbClr val="2A2A2A"/>
                </a:solidFill>
              </a:defRPr>
            </a:lvl4pPr>
            <a:lvl5pPr marL="1076325" indent="-266700">
              <a:defRPr>
                <a:solidFill>
                  <a:srgbClr val="2A2A2A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270EAF-BFA1-4AD6-9D81-4359FAD1F31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0" y="6357958"/>
            <a:ext cx="9144000" cy="500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2143125"/>
            <a:ext cx="9144000" cy="3200400"/>
          </a:xfrm>
          <a:prstGeom prst="rect">
            <a:avLst/>
          </a:prstGeom>
          <a:solidFill>
            <a:srgbClr val="7B7B7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0" y="1"/>
            <a:ext cx="9144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Titre 38"/>
          <p:cNvSpPr>
            <a:spLocks noGrp="1"/>
          </p:cNvSpPr>
          <p:nvPr userDrawn="1">
            <p:ph type="title" hasCustomPrompt="1"/>
          </p:nvPr>
        </p:nvSpPr>
        <p:spPr>
          <a:xfrm>
            <a:off x="328581" y="2428875"/>
            <a:ext cx="8521731" cy="1143000"/>
          </a:xfrm>
        </p:spPr>
        <p:txBody>
          <a:bodyPr anchor="b" anchorCtr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4324" y="3571890"/>
            <a:ext cx="8536309" cy="500052"/>
          </a:xfrm>
        </p:spPr>
        <p:txBody>
          <a:bodyPr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subtitle</a:t>
            </a:r>
          </a:p>
        </p:txBody>
      </p:sp>
      <p:grpSp>
        <p:nvGrpSpPr>
          <p:cNvPr id="18" name="Group 9"/>
          <p:cNvGrpSpPr>
            <a:grpSpLocks/>
          </p:cNvGrpSpPr>
          <p:nvPr userDrawn="1"/>
        </p:nvGrpSpPr>
        <p:grpSpPr bwMode="auto">
          <a:xfrm>
            <a:off x="0" y="4843478"/>
            <a:ext cx="9144000" cy="2014539"/>
            <a:chOff x="0" y="3045"/>
            <a:chExt cx="5760" cy="1269"/>
          </a:xfrm>
        </p:grpSpPr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4937" y="3111"/>
              <a:ext cx="823" cy="1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7833" y="5723160"/>
            <a:ext cx="2212616" cy="8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6CCD59-4062-48CE-A65F-00CB3BE5B2D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BEBFAB-EF46-42A4-B2A0-EF472DEE164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9CD7BF-7996-4CFF-A357-CB4F255262C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A0E3F-A84F-4C38-B31C-F2180DBCA084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Rectangle 2"/>
          <p:cNvSpPr/>
          <p:nvPr userDrawn="1"/>
        </p:nvSpPr>
        <p:spPr>
          <a:xfrm>
            <a:off x="142844" y="1142984"/>
            <a:ext cx="885831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1000" y="785793"/>
            <a:ext cx="8597900" cy="53006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998826-A65D-4C0D-ADEB-E0949BA9C2D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0999" y="76200"/>
            <a:ext cx="8583613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. Text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458200" cy="638175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half" idx="2"/>
          </p:nvPr>
        </p:nvSpPr>
        <p:spPr>
          <a:xfrm>
            <a:off x="4686300" y="781050"/>
            <a:ext cx="4152900" cy="5238750"/>
          </a:xfrm>
        </p:spPr>
        <p:txBody>
          <a:bodyPr>
            <a:normAutofit/>
          </a:bodyPr>
          <a:lstStyle/>
          <a:p>
            <a:r>
              <a:rPr lang="en-US" dirty="0" smtClean="0"/>
              <a:t>Click icon to add chart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xfrm>
            <a:off x="381000" y="6553200"/>
            <a:ext cx="295275" cy="152400"/>
          </a:xfrm>
        </p:spPr>
        <p:txBody>
          <a:bodyPr/>
          <a:lstStyle>
            <a:lvl1pPr>
              <a:defRPr/>
            </a:lvl1pPr>
          </a:lstStyle>
          <a:p>
            <a:fld id="{57C5AF71-8E3A-49A6-AB4B-BC4335BFE2F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1050"/>
            <a:ext cx="4152900" cy="5238750"/>
          </a:xfrm>
        </p:spPr>
        <p:txBody>
          <a:bodyPr>
            <a:normAutofit/>
          </a:bodyPr>
          <a:lstStyle>
            <a:lvl1pPr>
              <a:defRPr sz="2200"/>
            </a:lvl1pPr>
            <a:lvl2pPr marL="266700" indent="-266700">
              <a:defRPr sz="1800"/>
            </a:lvl2pPr>
            <a:lvl3pPr marL="542925" indent="-276225">
              <a:defRPr sz="1600"/>
            </a:lvl3pPr>
            <a:lvl4pPr marL="809625" indent="-266700">
              <a:defRPr sz="14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1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0999" y="76200"/>
            <a:ext cx="8583613" cy="6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dirty="0" smtClean="0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0999" y="785794"/>
            <a:ext cx="8583613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553200"/>
            <a:ext cx="2952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800">
                <a:latin typeface="Trebuchet MS" pitchFamily="34" charset="0"/>
              </a:defRPr>
            </a:lvl1pPr>
          </a:lstStyle>
          <a:p>
            <a:fld id="{BD3591A1-4D0D-4372-AF02-FD29A1B3AC5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377033" y="714356"/>
            <a:ext cx="8583613" cy="1588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377033" y="6518787"/>
            <a:ext cx="6933953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78927" y="6160542"/>
            <a:ext cx="1499447" cy="5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60" r:id="rId9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333333"/>
          </a:solidFill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1" fontAlgn="base" hangingPunct="1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60000"/>
            <a:lumOff val="40000"/>
          </a:schemeClr>
        </a:buClr>
        <a:buSzPct val="80000"/>
        <a:buFont typeface="Wingdings" pitchFamily="2" charset="2"/>
        <a:buChar char="n"/>
        <a:defRPr sz="1800">
          <a:solidFill>
            <a:srgbClr val="2A2A2A"/>
          </a:solidFill>
          <a:latin typeface="Trebuchet MS" pitchFamily="34" charset="0"/>
        </a:defRPr>
      </a:lvl3pPr>
      <a:lvl4pPr marL="8096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40000"/>
            <a:lumOff val="60000"/>
          </a:schemeClr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20000"/>
            <a:lumOff val="80000"/>
          </a:schemeClr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328613" y="2428875"/>
            <a:ext cx="85217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JCTVC-N0180</a:t>
            </a:r>
            <a:br>
              <a:rPr lang="en-US" dirty="0" smtClean="0"/>
            </a:br>
            <a:r>
              <a:rPr lang="en-US" dirty="0" smtClean="0"/>
              <a:t>Color Mapping SEI message</a:t>
            </a:r>
          </a:p>
        </p:txBody>
      </p:sp>
      <p:sp>
        <p:nvSpPr>
          <p:cNvPr id="5123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314325" y="3571875"/>
            <a:ext cx="8535988" cy="1076325"/>
          </a:xfrm>
        </p:spPr>
        <p:txBody>
          <a:bodyPr>
            <a:normAutofit/>
          </a:bodyPr>
          <a:lstStyle/>
          <a:p>
            <a:pPr marL="0" indent="0" eaLnBrk="1" hangingPunct="1">
              <a:defRPr/>
            </a:pPr>
            <a:r>
              <a:rPr lang="fr-FR" sz="3600" dirty="0" smtClean="0"/>
              <a:t> </a:t>
            </a:r>
            <a:r>
              <a:rPr lang="fr-FR" dirty="0" err="1" smtClean="0"/>
              <a:t>P.Bordes</a:t>
            </a:r>
            <a:endParaRPr lang="fr-FR" dirty="0" smtClean="0"/>
          </a:p>
          <a:p>
            <a:pPr marL="0" indent="0" eaLnBrk="1" hangingPunct="1">
              <a:defRPr/>
            </a:pPr>
            <a:endParaRPr lang="fr-FR" dirty="0" smtClean="0"/>
          </a:p>
        </p:txBody>
      </p:sp>
      <p:sp>
        <p:nvSpPr>
          <p:cNvPr id="4" name="Rectangle 3"/>
          <p:cNvSpPr/>
          <p:nvPr/>
        </p:nvSpPr>
        <p:spPr>
          <a:xfrm>
            <a:off x="1077238" y="5181913"/>
            <a:ext cx="788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 eaLnBrk="1" hangingPunct="1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14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th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JCT-VC Meeting: Vienna, July 25- August 2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nd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712646"/>
            <a:ext cx="8321008" cy="5668682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dirty="0"/>
              <a:t>Purpose</a:t>
            </a:r>
          </a:p>
          <a:p>
            <a:pPr lvl="2"/>
            <a:r>
              <a:rPr lang="en-CA" sz="1400" dirty="0"/>
              <a:t>Color mapping SEI message to support color mapping post-processing on reconstructed frames.</a:t>
            </a:r>
          </a:p>
          <a:p>
            <a:pPr lvl="2"/>
            <a:r>
              <a:rPr lang="en-CA" sz="1400" dirty="0"/>
              <a:t>The color mapping function is coded using a 3D Color LUT</a:t>
            </a:r>
            <a:endParaRPr lang="en-US" sz="2000" dirty="0"/>
          </a:p>
          <a:p>
            <a:pPr marL="0" lvl="1" indent="0">
              <a:buNone/>
            </a:pPr>
            <a:r>
              <a:rPr lang="en-US" dirty="0" smtClean="0"/>
              <a:t>Context</a:t>
            </a:r>
            <a:endParaRPr lang="en-US" dirty="0"/>
          </a:p>
          <a:p>
            <a:pPr lvl="2"/>
            <a:r>
              <a:rPr lang="en-CA" sz="1400" dirty="0" smtClean="0"/>
              <a:t>Several Color formats (primaries) supported (signalling) in HEVC syntax (VUI, SEI-Tone-mapping)</a:t>
            </a:r>
            <a:endParaRPr lang="en-CA" sz="1400" dirty="0"/>
          </a:p>
          <a:p>
            <a:pPr lvl="2"/>
            <a:endParaRPr lang="en-CA" sz="1400" dirty="0" smtClean="0"/>
          </a:p>
          <a:p>
            <a:pPr lvl="2"/>
            <a:endParaRPr lang="en-CA" sz="1400" dirty="0" smtClean="0"/>
          </a:p>
          <a:p>
            <a:pPr lvl="2"/>
            <a:endParaRPr lang="en-CA" sz="1400" dirty="0"/>
          </a:p>
          <a:p>
            <a:pPr lvl="2"/>
            <a:endParaRPr lang="en-CA" sz="1400" dirty="0"/>
          </a:p>
          <a:p>
            <a:pPr lvl="2"/>
            <a:endParaRPr lang="en-CA" sz="1400" dirty="0" smtClean="0"/>
          </a:p>
          <a:p>
            <a:pPr lvl="2"/>
            <a:endParaRPr lang="en-CA" sz="1400" dirty="0" smtClean="0"/>
          </a:p>
          <a:p>
            <a:pPr lvl="2"/>
            <a:endParaRPr lang="en-CA" sz="1400" dirty="0"/>
          </a:p>
          <a:p>
            <a:pPr lvl="2"/>
            <a:endParaRPr lang="en-CA" sz="1400" dirty="0" smtClean="0"/>
          </a:p>
          <a:p>
            <a:pPr lvl="2"/>
            <a:endParaRPr lang="en-CA" sz="1400" dirty="0" smtClean="0"/>
          </a:p>
          <a:p>
            <a:pPr lvl="2"/>
            <a:r>
              <a:rPr lang="en-CA" sz="1400" dirty="0" smtClean="0"/>
              <a:t>Some end-devices may not support all formats because:</a:t>
            </a:r>
          </a:p>
          <a:p>
            <a:pPr lvl="3"/>
            <a:r>
              <a:rPr lang="en-CA" sz="1400" dirty="0"/>
              <a:t>Limited rendering capability</a:t>
            </a:r>
          </a:p>
          <a:p>
            <a:pPr lvl="3"/>
            <a:r>
              <a:rPr lang="en-CA" sz="1400" dirty="0"/>
              <a:t>New Color formats (ex: BT.2020)</a:t>
            </a:r>
          </a:p>
          <a:p>
            <a:pPr lvl="3"/>
            <a:r>
              <a:rPr lang="en-CA" sz="1400" dirty="0" smtClean="0"/>
              <a:t>Historical obsolete or make no sense </a:t>
            </a:r>
            <a:r>
              <a:rPr lang="en-CA" sz="1400" dirty="0" err="1" smtClean="0"/>
              <a:t>vs</a:t>
            </a:r>
            <a:r>
              <a:rPr lang="en-CA" sz="1400" dirty="0" smtClean="0"/>
              <a:t> device/application</a:t>
            </a:r>
          </a:p>
          <a:p>
            <a:pPr lvl="3"/>
            <a:r>
              <a:rPr lang="en-CA" sz="1400" dirty="0" smtClean="0"/>
              <a:t>Unspecified </a:t>
            </a:r>
            <a:r>
              <a:rPr lang="en-CA" sz="1400" dirty="0"/>
              <a:t>color format</a:t>
            </a:r>
            <a:endParaRPr lang="en-US" sz="1400" dirty="0"/>
          </a:p>
          <a:p>
            <a:pPr lvl="1"/>
            <a:endParaRPr lang="en-US" sz="16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Color </a:t>
            </a:r>
            <a:r>
              <a:rPr lang="en-US" sz="2800" dirty="0"/>
              <a:t>Mapping SEI message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JCTVC-N0180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2492896"/>
            <a:ext cx="583882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Color </a:t>
            </a:r>
            <a:r>
              <a:rPr lang="en-US" sz="2800" dirty="0"/>
              <a:t>Mapping SEI message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JCTVC-N0180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661" y="809154"/>
            <a:ext cx="4087115" cy="5572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699999" y="3657200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C00000"/>
                </a:solidFill>
                <a:latin typeface="Trebuchet MS" pitchFamily="34" charset="0"/>
              </a:rPr>
              <a:t>new</a:t>
            </a:r>
            <a:endParaRPr lang="en-US" sz="2000" b="1" dirty="0" err="1" smtClean="0">
              <a:solidFill>
                <a:srgbClr val="C00000"/>
              </a:solidFill>
              <a:latin typeface="Trebuchet MS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6156176" y="4005064"/>
            <a:ext cx="1656184" cy="1728192"/>
          </a:xfrm>
          <a:prstGeom prst="straightConnector1">
            <a:avLst/>
          </a:prstGeom>
          <a:ln w="2857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874312" y="5021560"/>
            <a:ext cx="941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rgbClr val="00B050"/>
                </a:solidFill>
                <a:latin typeface="Trebuchet MS" pitchFamily="34" charset="0"/>
              </a:rPr>
              <a:t>future</a:t>
            </a:r>
            <a:endParaRPr lang="en-US" sz="2000" b="1" dirty="0" err="1" smtClean="0">
              <a:solidFill>
                <a:srgbClr val="00B050"/>
              </a:solidFill>
              <a:latin typeface="Trebuchet MS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6244927" y="5292080"/>
            <a:ext cx="1629385" cy="882352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4" idx="1"/>
          </p:cNvCxnSpPr>
          <p:nvPr/>
        </p:nvCxnSpPr>
        <p:spPr>
          <a:xfrm flipH="1" flipV="1">
            <a:off x="6300193" y="2492896"/>
            <a:ext cx="1574119" cy="2728719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677385" y="2420888"/>
            <a:ext cx="13003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 smtClean="0">
                <a:solidFill>
                  <a:schemeClr val="tx2"/>
                </a:solidFill>
                <a:latin typeface="Trebuchet MS" pitchFamily="34" charset="0"/>
              </a:rPr>
              <a:t>historical</a:t>
            </a:r>
            <a:endParaRPr lang="en-US" sz="2000" b="1" dirty="0" err="1" smtClean="0">
              <a:solidFill>
                <a:schemeClr val="tx2"/>
              </a:solidFill>
              <a:latin typeface="Trebuchet MS" pitchFamily="34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6300192" y="2731145"/>
            <a:ext cx="1440160" cy="697855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3" idx="1"/>
          </p:cNvCxnSpPr>
          <p:nvPr/>
        </p:nvCxnSpPr>
        <p:spPr>
          <a:xfrm flipH="1">
            <a:off x="6244928" y="2620943"/>
            <a:ext cx="1432457" cy="262602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6304044" y="1628800"/>
            <a:ext cx="1395955" cy="694650"/>
          </a:xfrm>
          <a:prstGeom prst="straightConnector1">
            <a:avLst/>
          </a:prstGeom>
          <a:ln w="28575">
            <a:solidFill>
              <a:srgbClr val="00ADE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410655" y="1235035"/>
            <a:ext cx="1571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 smtClean="0">
                <a:solidFill>
                  <a:srgbClr val="00B0F0"/>
                </a:solidFill>
                <a:latin typeface="Trebuchet MS" pitchFamily="34" charset="0"/>
              </a:rPr>
              <a:t>unspecified</a:t>
            </a:r>
            <a:endParaRPr lang="en-US" sz="2000" b="1" dirty="0" err="1" smtClean="0">
              <a:solidFill>
                <a:srgbClr val="00B0F0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90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3140968"/>
            <a:ext cx="8001056" cy="3240360"/>
          </a:xfrm>
        </p:spPr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fr-FR" i="1" dirty="0" smtClean="0"/>
              <a:t>The </a:t>
            </a:r>
            <a:r>
              <a:rPr lang="fr-FR" i="1" dirty="0" err="1" smtClean="0"/>
              <a:t>Color</a:t>
            </a:r>
            <a:r>
              <a:rPr lang="fr-FR" i="1" dirty="0" smtClean="0"/>
              <a:t> LUT </a:t>
            </a:r>
            <a:r>
              <a:rPr lang="fr-FR" i="1" dirty="0" err="1" smtClean="0"/>
              <a:t>allows</a:t>
            </a:r>
            <a:r>
              <a:rPr lang="fr-FR" i="1" dirty="0" smtClean="0"/>
              <a:t> to </a:t>
            </a:r>
            <a:r>
              <a:rPr lang="fr-FR" i="1" dirty="0" err="1" smtClean="0"/>
              <a:t>map</a:t>
            </a:r>
            <a:r>
              <a:rPr lang="fr-FR" i="1" dirty="0" smtClean="0"/>
              <a:t> the </a:t>
            </a:r>
            <a:r>
              <a:rPr lang="fr-FR" i="1" dirty="0" err="1" smtClean="0"/>
              <a:t>reconstructed</a:t>
            </a:r>
            <a:r>
              <a:rPr lang="fr-FR" i="1" dirty="0" smtClean="0"/>
              <a:t> frames to </a:t>
            </a:r>
            <a:r>
              <a:rPr lang="fr-FR" i="1" dirty="0" err="1" smtClean="0"/>
              <a:t>supported</a:t>
            </a:r>
            <a:r>
              <a:rPr lang="fr-FR" i="1" dirty="0" smtClean="0"/>
              <a:t> </a:t>
            </a:r>
            <a:r>
              <a:rPr lang="fr-FR" i="1" dirty="0" err="1" smtClean="0"/>
              <a:t>color</a:t>
            </a:r>
            <a:r>
              <a:rPr lang="fr-FR" i="1" dirty="0" smtClean="0"/>
              <a:t> format</a:t>
            </a:r>
            <a:endParaRPr lang="en-US" i="1" dirty="0" smtClean="0"/>
          </a:p>
          <a:p>
            <a:pPr marL="0" lvl="1" indent="0">
              <a:buNone/>
            </a:pPr>
            <a:endParaRPr lang="en-US" sz="2400" dirty="0" smtClean="0"/>
          </a:p>
          <a:p>
            <a:pPr marL="0" lvl="1" indent="0">
              <a:buNone/>
            </a:pPr>
            <a:endParaRPr lang="en-US" sz="2400" dirty="0" smtClean="0"/>
          </a:p>
          <a:p>
            <a:pPr marL="0" lvl="1" indent="0">
              <a:buNone/>
            </a:pPr>
            <a:r>
              <a:rPr lang="en-US" sz="2400" dirty="0" smtClean="0"/>
              <a:t>Advantages</a:t>
            </a:r>
            <a:endParaRPr lang="en-US" sz="2400" dirty="0"/>
          </a:p>
          <a:p>
            <a:pPr lvl="2"/>
            <a:r>
              <a:rPr lang="en-CA" sz="1600" dirty="0" smtClean="0"/>
              <a:t>To increase color adaptability (end-devices not supporting all color format) </a:t>
            </a:r>
            <a:endParaRPr lang="en-CA" sz="1600" dirty="0"/>
          </a:p>
          <a:p>
            <a:pPr lvl="2"/>
            <a:r>
              <a:rPr lang="fr-FR" sz="1600" dirty="0" smtClean="0"/>
              <a:t>To </a:t>
            </a:r>
            <a:r>
              <a:rPr lang="fr-FR" sz="1600" dirty="0" err="1" smtClean="0"/>
              <a:t>preserve</a:t>
            </a:r>
            <a:r>
              <a:rPr lang="fr-FR" sz="1600" dirty="0" smtClean="0"/>
              <a:t> </a:t>
            </a:r>
            <a:r>
              <a:rPr lang="fr-FR" sz="1600" dirty="0" err="1" smtClean="0"/>
              <a:t>colorist</a:t>
            </a:r>
            <a:r>
              <a:rPr lang="fr-FR" sz="1600" dirty="0" smtClean="0"/>
              <a:t> </a:t>
            </a:r>
            <a:r>
              <a:rPr lang="fr-FR" sz="1600" dirty="0" err="1" smtClean="0"/>
              <a:t>intent</a:t>
            </a:r>
            <a:r>
              <a:rPr lang="fr-FR" sz="1600" dirty="0" smtClean="0"/>
              <a:t> </a:t>
            </a:r>
            <a:r>
              <a:rPr lang="fr-FR" sz="1600" dirty="0" err="1" smtClean="0"/>
              <a:t>when</a:t>
            </a:r>
            <a:r>
              <a:rPr lang="fr-FR" sz="1600" dirty="0" smtClean="0"/>
              <a:t> </a:t>
            </a:r>
            <a:r>
              <a:rPr lang="fr-FR" sz="1600" dirty="0" err="1" smtClean="0"/>
              <a:t>converting</a:t>
            </a:r>
            <a:r>
              <a:rPr lang="fr-FR" sz="1600" dirty="0" smtClean="0"/>
              <a:t> </a:t>
            </a:r>
            <a:r>
              <a:rPr lang="fr-FR" sz="1600" dirty="0" err="1" smtClean="0"/>
              <a:t>color</a:t>
            </a:r>
            <a:r>
              <a:rPr lang="fr-FR" sz="1600" dirty="0" smtClean="0"/>
              <a:t> </a:t>
            </a:r>
            <a:r>
              <a:rPr lang="fr-FR" sz="1600" dirty="0" err="1" smtClean="0"/>
              <a:t>graded</a:t>
            </a:r>
            <a:r>
              <a:rPr lang="fr-FR" sz="1600" dirty="0" smtClean="0"/>
              <a:t> content</a:t>
            </a:r>
          </a:p>
          <a:p>
            <a:pPr lvl="2"/>
            <a:r>
              <a:rPr lang="fr-FR" sz="1600" dirty="0" smtClean="0"/>
              <a:t>To </a:t>
            </a:r>
            <a:r>
              <a:rPr lang="fr-FR" sz="1600" dirty="0" err="1" smtClean="0"/>
              <a:t>provide</a:t>
            </a:r>
            <a:r>
              <a:rPr lang="fr-FR" sz="1600" dirty="0" smtClean="0"/>
              <a:t> </a:t>
            </a:r>
            <a:r>
              <a:rPr lang="fr-FR" sz="1600" dirty="0" err="1" smtClean="0"/>
              <a:t>color</a:t>
            </a:r>
            <a:r>
              <a:rPr lang="fr-FR" sz="1600" dirty="0" smtClean="0"/>
              <a:t> </a:t>
            </a:r>
            <a:r>
              <a:rPr lang="fr-FR" sz="1600" dirty="0" err="1" smtClean="0"/>
              <a:t>mapping</a:t>
            </a:r>
            <a:r>
              <a:rPr lang="fr-FR" sz="1600" dirty="0" smtClean="0"/>
              <a:t> </a:t>
            </a:r>
            <a:r>
              <a:rPr lang="fr-FR" sz="1600" dirty="0" err="1" smtClean="0"/>
              <a:t>function</a:t>
            </a:r>
            <a:r>
              <a:rPr lang="fr-FR" sz="1600" dirty="0" smtClean="0"/>
              <a:t> </a:t>
            </a:r>
            <a:r>
              <a:rPr lang="fr-FR" sz="1600" dirty="0" err="1" smtClean="0"/>
              <a:t>tailored</a:t>
            </a:r>
            <a:r>
              <a:rPr lang="fr-FR" sz="1600" dirty="0" smtClean="0"/>
              <a:t> to </a:t>
            </a:r>
            <a:r>
              <a:rPr lang="fr-FR" sz="1600" dirty="0" err="1" smtClean="0"/>
              <a:t>particular</a:t>
            </a:r>
            <a:r>
              <a:rPr lang="fr-FR" sz="1600" dirty="0" smtClean="0"/>
              <a:t> applications</a:t>
            </a:r>
          </a:p>
          <a:p>
            <a:pPr lvl="2"/>
            <a:r>
              <a:rPr lang="fr-FR" sz="1600" dirty="0" err="1" smtClean="0"/>
              <a:t>Color</a:t>
            </a:r>
            <a:r>
              <a:rPr lang="fr-FR" sz="1600" dirty="0" smtClean="0"/>
              <a:t> </a:t>
            </a:r>
            <a:r>
              <a:rPr lang="fr-FR" sz="1600" dirty="0" err="1" smtClean="0"/>
              <a:t>LUTs</a:t>
            </a:r>
            <a:r>
              <a:rPr lang="fr-FR" sz="1600" dirty="0" smtClean="0"/>
              <a:t> </a:t>
            </a:r>
            <a:r>
              <a:rPr lang="fr-FR" sz="1600" dirty="0" err="1" smtClean="0"/>
              <a:t>is</a:t>
            </a:r>
            <a:r>
              <a:rPr lang="fr-FR" sz="1600" dirty="0" smtClean="0"/>
              <a:t> a </a:t>
            </a:r>
            <a:r>
              <a:rPr lang="fr-FR" sz="1600" dirty="0" err="1" smtClean="0"/>
              <a:t>common</a:t>
            </a:r>
            <a:r>
              <a:rPr lang="fr-FR" sz="1600" dirty="0" smtClean="0"/>
              <a:t> and </a:t>
            </a:r>
            <a:r>
              <a:rPr lang="fr-FR" sz="1600" dirty="0" err="1" smtClean="0"/>
              <a:t>universal</a:t>
            </a:r>
            <a:r>
              <a:rPr lang="fr-FR" sz="1600" dirty="0" smtClean="0"/>
              <a:t> </a:t>
            </a:r>
            <a:r>
              <a:rPr lang="fr-FR" sz="1600" dirty="0" err="1" smtClean="0"/>
              <a:t>color</a:t>
            </a:r>
            <a:r>
              <a:rPr lang="fr-FR" sz="1600" dirty="0" smtClean="0"/>
              <a:t> </a:t>
            </a:r>
            <a:r>
              <a:rPr lang="fr-FR" sz="1600" dirty="0" err="1" smtClean="0"/>
              <a:t>mapping</a:t>
            </a:r>
            <a:r>
              <a:rPr lang="fr-FR" sz="1600" dirty="0" smtClean="0"/>
              <a:t> format</a:t>
            </a:r>
            <a:endParaRPr lang="en-US" sz="2400" dirty="0"/>
          </a:p>
          <a:p>
            <a:pPr lvl="1"/>
            <a:endParaRPr lang="en-US" sz="16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Color </a:t>
            </a:r>
            <a:r>
              <a:rPr lang="en-US" sz="2800" dirty="0"/>
              <a:t>Mapping SEI message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JCTVC-N0180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7" y="764704"/>
            <a:ext cx="5838825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712450"/>
              </p:ext>
            </p:extLst>
          </p:nvPr>
        </p:nvGraphicFramePr>
        <p:xfrm>
          <a:off x="4283968" y="3501008"/>
          <a:ext cx="4464496" cy="1686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Visio" r:id="rId4" imgW="6194418" imgH="2340583" progId="Visio.Drawing.11">
                  <p:embed/>
                </p:oleObj>
              </mc:Choice>
              <mc:Fallback>
                <p:oleObj name="Visio" r:id="rId4" imgW="6194418" imgH="234058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3501008"/>
                        <a:ext cx="4464496" cy="16869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261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3356992"/>
            <a:ext cx="8640960" cy="3240360"/>
          </a:xfrm>
        </p:spPr>
        <p:txBody>
          <a:bodyPr>
            <a:normAutofit fontScale="70000" lnSpcReduction="20000"/>
          </a:bodyPr>
          <a:lstStyle/>
          <a:p>
            <a:pPr hangingPunct="0">
              <a:spcBef>
                <a:spcPts val="900"/>
              </a:spcBef>
            </a:pPr>
            <a:r>
              <a:rPr lang="en-US" sz="23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nuh_layer_id</a:t>
            </a:r>
            <a:r>
              <a:rPr lang="en-US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identifies the layer of the reconstructed frames to which the 3D color </a:t>
            </a:r>
            <a:r>
              <a:rPr lang="en-US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lut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should be applied.</a:t>
            </a:r>
          </a:p>
          <a:p>
            <a:pPr hangingPunct="0">
              <a:spcBef>
                <a:spcPts val="900"/>
              </a:spcBef>
            </a:pPr>
            <a:r>
              <a:rPr lang="en-US" sz="23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color_map_id</a:t>
            </a:r>
            <a:r>
              <a:rPr lang="en-US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color_map_cancel_flag</a:t>
            </a:r>
            <a:r>
              <a:rPr lang="en-US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color_map_repetition_period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semantic 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 same as </a:t>
            </a:r>
            <a:r>
              <a:rPr lang="en-US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tone_map_id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tone_map_cancel_flag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tone_map_repetition_period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defined in </a:t>
            </a:r>
            <a:r>
              <a:rPr lang="en-US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SEI tone mapping.</a:t>
            </a:r>
          </a:p>
          <a:p>
            <a:pPr hangingPunct="0">
              <a:spcBef>
                <a:spcPts val="900"/>
              </a:spcBef>
            </a:pPr>
            <a:r>
              <a:rPr lang="en-US" sz="23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color_primaries_input_id</a:t>
            </a:r>
            <a:r>
              <a:rPr lang="en-US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indicates the chromaticity coordinates of the source primaries as specified in Table 4 in terms of the CIE 1931 definition of x and y as specified by ISO 11664-1.</a:t>
            </a:r>
          </a:p>
          <a:p>
            <a:pPr hangingPunct="0">
              <a:spcBef>
                <a:spcPts val="900"/>
              </a:spcBef>
            </a:pPr>
            <a:r>
              <a:rPr lang="en-US" sz="23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color_primaries_output_id</a:t>
            </a:r>
            <a:r>
              <a:rPr lang="en-US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indicates the chromaticity coordinates of the color mapped primaries as specified in Table 5 in terms of the CIE 1931 definition of x and y as specified by ISO 11664-1, once the 3D color </a:t>
            </a:r>
            <a:r>
              <a:rPr lang="en-US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lut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is applied.</a:t>
            </a:r>
          </a:p>
          <a:p>
            <a:pPr hangingPunct="0">
              <a:spcBef>
                <a:spcPts val="900"/>
              </a:spcBef>
            </a:pPr>
            <a:r>
              <a:rPr lang="en-US" sz="23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color_output_rgb</a:t>
            </a:r>
            <a:r>
              <a:rPr lang="en-US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equal to 1 specifies the output color samples are </a:t>
            </a:r>
            <a:r>
              <a:rPr lang="en-US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luma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chroma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signals. </a:t>
            </a:r>
            <a:r>
              <a:rPr lang="en-US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Color_output_rgb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equal to 0 specifies the output color samples are green, red, blue values.</a:t>
            </a:r>
          </a:p>
          <a:p>
            <a:pPr hangingPunct="0">
              <a:spcBef>
                <a:spcPts val="900"/>
              </a:spcBef>
            </a:pPr>
            <a:r>
              <a:rPr lang="en-US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lut_bit_depth_minus8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specifies the bit depth of the 3D </a:t>
            </a:r>
            <a:r>
              <a:rPr lang="en-US" sz="2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lut</a:t>
            </a:r>
            <a:r>
              <a:rPr lang="en-US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samples</a:t>
            </a:r>
            <a:r>
              <a:rPr lang="en-US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indent="0">
              <a:buNone/>
            </a:pPr>
            <a:endParaRPr lang="en-US" sz="1600" i="1" dirty="0" smtClean="0">
              <a:solidFill>
                <a:schemeClr val="tx1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Color </a:t>
            </a:r>
            <a:r>
              <a:rPr lang="en-US" sz="2800" dirty="0"/>
              <a:t>Mapping SEI </a:t>
            </a:r>
            <a:r>
              <a:rPr lang="en-US" sz="2800" dirty="0" smtClean="0"/>
              <a:t>message syntax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JCTVC-N0180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940437"/>
              </p:ext>
            </p:extLst>
          </p:nvPr>
        </p:nvGraphicFramePr>
        <p:xfrm>
          <a:off x="2195736" y="926976"/>
          <a:ext cx="4989195" cy="228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54500"/>
                <a:gridCol w="734695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423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</a:pPr>
                      <a:r>
                        <a:rPr lang="en-GB" sz="1000" dirty="0" err="1">
                          <a:effectLst/>
                        </a:rPr>
                        <a:t>color_mapping_info</a:t>
                      </a:r>
                      <a:r>
                        <a:rPr lang="en-GB" sz="1000" dirty="0">
                          <a:effectLst/>
                        </a:rPr>
                        <a:t>( </a:t>
                      </a:r>
                      <a:r>
                        <a:rPr lang="en-GB" sz="1000" dirty="0" err="1">
                          <a:effectLst/>
                        </a:rPr>
                        <a:t>payloadSize</a:t>
                      </a:r>
                      <a:r>
                        <a:rPr lang="en-GB" sz="1000" dirty="0">
                          <a:effectLst/>
                        </a:rPr>
                        <a:t> ) {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Descriptor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</a:rPr>
                        <a:t>	</a:t>
                      </a:r>
                      <a:r>
                        <a:rPr lang="en-GB" sz="1000" b="1" dirty="0" err="1">
                          <a:effectLst/>
                        </a:rPr>
                        <a:t>color_map_id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ue(v)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423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</a:rPr>
                        <a:t>	</a:t>
                      </a:r>
                      <a:r>
                        <a:rPr lang="en-GB" sz="1000" b="1" dirty="0" err="1">
                          <a:effectLst/>
                        </a:rPr>
                        <a:t>color_map_cancel_flag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</a:rPr>
                        <a:t>	if( !</a:t>
                      </a:r>
                      <a:r>
                        <a:rPr lang="en-GB" sz="1000" dirty="0" err="1">
                          <a:effectLst/>
                        </a:rPr>
                        <a:t>color_map_cancel_flag</a:t>
                      </a:r>
                      <a:r>
                        <a:rPr lang="en-GB" sz="1000" dirty="0">
                          <a:effectLst/>
                        </a:rPr>
                        <a:t> ) {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</a:rPr>
                        <a:t>		</a:t>
                      </a:r>
                      <a:r>
                        <a:rPr lang="en-GB" sz="1000" b="1" dirty="0" err="1">
                          <a:effectLst/>
                        </a:rPr>
                        <a:t>color_map_repetition_period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ue(v)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</a:rPr>
                        <a:t>		</a:t>
                      </a:r>
                      <a:r>
                        <a:rPr lang="en-GB" sz="1000" b="1" dirty="0" err="1">
                          <a:effectLst/>
                        </a:rPr>
                        <a:t>color_description_present_flag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</a:rPr>
                        <a:t>		If (</a:t>
                      </a:r>
                      <a:r>
                        <a:rPr lang="en-GB" sz="1000" dirty="0" err="1">
                          <a:effectLst/>
                        </a:rPr>
                        <a:t>colour_description_present_flag</a:t>
                      </a:r>
                      <a:r>
                        <a:rPr lang="en-GB" sz="1000" dirty="0">
                          <a:effectLst/>
                        </a:rPr>
                        <a:t>) {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</a:rPr>
                        <a:t>			</a:t>
                      </a:r>
                      <a:r>
                        <a:rPr lang="en-GB" sz="1000" b="1" dirty="0" err="1">
                          <a:effectLst/>
                        </a:rPr>
                        <a:t>color_primaries_input_id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u(8)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</a:rPr>
                        <a:t>			</a:t>
                      </a:r>
                      <a:r>
                        <a:rPr lang="en-GB" sz="1000" b="1" dirty="0" err="1">
                          <a:effectLst/>
                        </a:rPr>
                        <a:t>color_primaries_output_id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u(8)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</a:rPr>
                        <a:t>		}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</a:rPr>
                        <a:t>		</a:t>
                      </a:r>
                      <a:r>
                        <a:rPr lang="en-GB" sz="1000" b="1" dirty="0" err="1">
                          <a:effectLst/>
                        </a:rPr>
                        <a:t>color</a:t>
                      </a:r>
                      <a:r>
                        <a:rPr lang="en-GB" sz="1000" b="1" dirty="0">
                          <a:effectLst/>
                        </a:rPr>
                        <a:t>_ </a:t>
                      </a:r>
                      <a:r>
                        <a:rPr lang="en-GB" sz="1000" b="1" dirty="0" err="1">
                          <a:effectLst/>
                        </a:rPr>
                        <a:t>output_rgb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</a:rPr>
                        <a:t>u(1)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</a:rPr>
                        <a:t>		lut_bit_depth_minus8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</a:rPr>
                        <a:t>u(4)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423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3D_ LUT_ color_data ( 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423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}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423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}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tint val="2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85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3573016"/>
            <a:ext cx="8640960" cy="2592288"/>
          </a:xfrm>
        </p:spPr>
        <p:txBody>
          <a:bodyPr>
            <a:noAutofit/>
          </a:bodyPr>
          <a:lstStyle/>
          <a:p>
            <a:pPr hangingPunct="0">
              <a:spcBef>
                <a:spcPts val="900"/>
              </a:spcBef>
            </a:pPr>
            <a:r>
              <a:rPr lang="fr-FR" sz="1600" dirty="0" err="1" smtClean="0">
                <a:solidFill>
                  <a:srgbClr val="2A2A2A"/>
                </a:solidFill>
              </a:rPr>
              <a:t>Octree</a:t>
            </a:r>
            <a:r>
              <a:rPr lang="fr-FR" sz="1600" dirty="0" smtClean="0">
                <a:solidFill>
                  <a:srgbClr val="2A2A2A"/>
                </a:solidFill>
              </a:rPr>
              <a:t> </a:t>
            </a:r>
            <a:r>
              <a:rPr lang="fr-FR" sz="1600" dirty="0" err="1">
                <a:solidFill>
                  <a:srgbClr val="2A2A2A"/>
                </a:solidFill>
              </a:rPr>
              <a:t>based</a:t>
            </a:r>
            <a:r>
              <a:rPr lang="fr-FR" sz="1600" dirty="0">
                <a:solidFill>
                  <a:srgbClr val="2A2A2A"/>
                </a:solidFill>
              </a:rPr>
              <a:t> </a:t>
            </a:r>
            <a:r>
              <a:rPr lang="fr-FR" sz="1600" dirty="0" err="1">
                <a:solidFill>
                  <a:srgbClr val="2A2A2A"/>
                </a:solidFill>
              </a:rPr>
              <a:t>coding</a:t>
            </a:r>
            <a:r>
              <a:rPr lang="fr-FR" sz="1600" dirty="0">
                <a:solidFill>
                  <a:srgbClr val="2A2A2A"/>
                </a:solidFill>
              </a:rPr>
              <a:t> </a:t>
            </a:r>
            <a:r>
              <a:rPr lang="fr-FR" sz="1600" dirty="0" err="1">
                <a:solidFill>
                  <a:srgbClr val="2A2A2A"/>
                </a:solidFill>
              </a:rPr>
              <a:t>using</a:t>
            </a:r>
            <a:r>
              <a:rPr lang="fr-FR" sz="1600" dirty="0">
                <a:solidFill>
                  <a:srgbClr val="2A2A2A"/>
                </a:solidFill>
              </a:rPr>
              <a:t> DPCM </a:t>
            </a:r>
            <a:r>
              <a:rPr lang="fr-FR" sz="1600" dirty="0" err="1">
                <a:solidFill>
                  <a:srgbClr val="2A2A2A"/>
                </a:solidFill>
              </a:rPr>
              <a:t>coding</a:t>
            </a:r>
            <a:r>
              <a:rPr lang="fr-FR" sz="1600" dirty="0">
                <a:solidFill>
                  <a:srgbClr val="2A2A2A"/>
                </a:solidFill>
              </a:rPr>
              <a:t> of YUV </a:t>
            </a:r>
            <a:r>
              <a:rPr lang="fr-FR" sz="1600" dirty="0" err="1">
                <a:solidFill>
                  <a:srgbClr val="2A2A2A"/>
                </a:solidFill>
              </a:rPr>
              <a:t>color</a:t>
            </a:r>
            <a:r>
              <a:rPr lang="fr-FR" sz="1600" dirty="0">
                <a:solidFill>
                  <a:srgbClr val="2A2A2A"/>
                </a:solidFill>
              </a:rPr>
              <a:t> </a:t>
            </a:r>
            <a:r>
              <a:rPr lang="fr-FR" sz="1600" dirty="0" err="1" smtClean="0">
                <a:solidFill>
                  <a:srgbClr val="2A2A2A"/>
                </a:solidFill>
              </a:rPr>
              <a:t>vertices</a:t>
            </a:r>
            <a:endParaRPr lang="fr-FR" sz="1600" dirty="0" smtClean="0">
              <a:solidFill>
                <a:srgbClr val="2A2A2A"/>
              </a:solidFill>
            </a:endParaRPr>
          </a:p>
          <a:p>
            <a:pPr lvl="1" algn="just"/>
            <a:r>
              <a:rPr lang="en-US" sz="1400" dirty="0" smtClean="0"/>
              <a:t>Unused </a:t>
            </a:r>
            <a:r>
              <a:rPr lang="en-US" sz="1400" dirty="0"/>
              <a:t>(or less used) 3D color space regions are encoded with coarsely lattice size</a:t>
            </a:r>
          </a:p>
          <a:p>
            <a:pPr lvl="1" algn="just"/>
            <a:r>
              <a:rPr lang="en-US" sz="1400" dirty="0" smtClean="0"/>
              <a:t>Each </a:t>
            </a:r>
            <a:r>
              <a:rPr lang="en-US" sz="1400" dirty="0"/>
              <a:t>color component of a vertex is predicted with previously encoded color components of neighboring parent octant </a:t>
            </a:r>
            <a:r>
              <a:rPr lang="en-US" sz="1400" dirty="0" smtClean="0"/>
              <a:t>vertices</a:t>
            </a:r>
            <a:endParaRPr lang="en-US" sz="1400" dirty="0"/>
          </a:p>
          <a:p>
            <a:pPr hangingPunct="0">
              <a:spcBef>
                <a:spcPts val="900"/>
              </a:spcBef>
            </a:pPr>
            <a:endParaRPr lang="en-US" sz="1600" dirty="0">
              <a:solidFill>
                <a:srgbClr val="2A2A2A"/>
              </a:solidFill>
            </a:endParaRPr>
          </a:p>
          <a:p>
            <a:pPr hangingPunct="0">
              <a:spcBef>
                <a:spcPts val="900"/>
              </a:spcBef>
            </a:pP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encoded_vertex_flag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indicates whether the residual components values (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resY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],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resU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],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resV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]) are encoded or all inferred to be zero.</a:t>
            </a:r>
          </a:p>
          <a:p>
            <a:pPr hangingPunct="0">
              <a:spcBef>
                <a:spcPts val="900"/>
              </a:spcBef>
            </a:pP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split_octant_flag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specifies whether an octant is split into octants with half horizontal and vertical size. The values (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y,u,v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specify the location of the first vertex in the 3D LUT.</a:t>
            </a:r>
          </a:p>
          <a:p>
            <a:pPr marL="0" lvl="1" indent="0">
              <a:buNone/>
            </a:pPr>
            <a:endParaRPr lang="en-US" sz="1600" b="1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Color LUT coding syntax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JCTVC-N0180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410735"/>
              </p:ext>
            </p:extLst>
          </p:nvPr>
        </p:nvGraphicFramePr>
        <p:xfrm>
          <a:off x="3851920" y="836712"/>
          <a:ext cx="4949190" cy="2438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93845"/>
                <a:gridCol w="855345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</a:rPr>
                        <a:t>	</a:t>
                      </a:r>
                      <a:r>
                        <a:rPr lang="en-GB" sz="1000" dirty="0" err="1">
                          <a:effectLst/>
                        </a:rPr>
                        <a:t>coding_octant</a:t>
                      </a:r>
                      <a:r>
                        <a:rPr lang="en-GB" sz="1000" dirty="0">
                          <a:effectLst/>
                        </a:rPr>
                        <a:t> ( </a:t>
                      </a:r>
                      <a:r>
                        <a:rPr lang="en-GB" sz="1000" dirty="0" err="1">
                          <a:effectLst/>
                        </a:rPr>
                        <a:t>layer_id</a:t>
                      </a:r>
                      <a:r>
                        <a:rPr lang="en-GB" sz="1000" dirty="0">
                          <a:effectLst/>
                        </a:rPr>
                        <a:t>, </a:t>
                      </a:r>
                      <a:r>
                        <a:rPr lang="en-GB" sz="1000" dirty="0" err="1">
                          <a:effectLst/>
                        </a:rPr>
                        <a:t>y,u,v</a:t>
                      </a:r>
                      <a:r>
                        <a:rPr lang="en-GB" sz="1000" dirty="0">
                          <a:effectLst/>
                        </a:rPr>
                        <a:t>) {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Descriptor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for( i = 0; i  &lt;  8 ; i++ ) {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" sz="1000" dirty="0">
                          <a:effectLst/>
                        </a:rPr>
                        <a:t>			</a:t>
                      </a:r>
                      <a:r>
                        <a:rPr lang="es-ES" sz="1000" b="1" dirty="0" err="1">
                          <a:effectLst/>
                        </a:rPr>
                        <a:t>encoded_vertex_flag</a:t>
                      </a:r>
                      <a:r>
                        <a:rPr lang="es-ES" sz="1000" b="1" dirty="0">
                          <a:effectLst/>
                        </a:rPr>
                        <a:t>[i]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" sz="10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</a:t>
                      </a:r>
                      <a:r>
                        <a:rPr lang="en-GB" sz="1000">
                          <a:effectLst/>
                        </a:rPr>
                        <a:t>if ( </a:t>
                      </a:r>
                      <a:r>
                        <a:rPr lang="en-US" sz="1000">
                          <a:effectLst/>
                        </a:rPr>
                        <a:t>encoded_vertex_flag[i] </a:t>
                      </a:r>
                      <a:r>
                        <a:rPr lang="en-GB" sz="1000">
                          <a:effectLst/>
                        </a:rPr>
                        <a:t>) {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</a:rPr>
                        <a:t>		</a:t>
                      </a:r>
                      <a:r>
                        <a:rPr lang="en-US" sz="1000" b="1" dirty="0">
                          <a:effectLst/>
                        </a:rPr>
                        <a:t>		</a:t>
                      </a:r>
                      <a:r>
                        <a:rPr lang="en-GB" sz="1000" b="1" dirty="0" err="1">
                          <a:effectLst/>
                        </a:rPr>
                        <a:t>resY</a:t>
                      </a:r>
                      <a:r>
                        <a:rPr lang="en-GB" sz="1000" b="1" dirty="0">
                          <a:effectLst/>
                        </a:rPr>
                        <a:t>[</a:t>
                      </a:r>
                      <a:r>
                        <a:rPr lang="en-GB" sz="1000" b="1" dirty="0" err="1">
                          <a:effectLst/>
                        </a:rPr>
                        <a:t>i</a:t>
                      </a:r>
                      <a:r>
                        <a:rPr lang="en-GB" sz="1000" b="1" dirty="0">
                          <a:effectLst/>
                        </a:rPr>
                        <a:t>]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ue(v)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</a:rPr>
                        <a:t>		</a:t>
                      </a:r>
                      <a:r>
                        <a:rPr lang="es-ES" sz="1000" b="1" dirty="0">
                          <a:effectLst/>
                        </a:rPr>
                        <a:t>		</a:t>
                      </a:r>
                      <a:r>
                        <a:rPr lang="en-GB" sz="1000" b="1" dirty="0" err="1">
                          <a:effectLst/>
                        </a:rPr>
                        <a:t>resU</a:t>
                      </a:r>
                      <a:r>
                        <a:rPr lang="en-GB" sz="1000" b="1" dirty="0">
                          <a:effectLst/>
                        </a:rPr>
                        <a:t>[</a:t>
                      </a:r>
                      <a:r>
                        <a:rPr lang="en-GB" sz="1000" b="1" dirty="0" err="1">
                          <a:effectLst/>
                        </a:rPr>
                        <a:t>i</a:t>
                      </a:r>
                      <a:r>
                        <a:rPr lang="en-GB" sz="1000" b="1" dirty="0">
                          <a:effectLst/>
                        </a:rPr>
                        <a:t>]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ue(v)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</a:rPr>
                        <a:t>		</a:t>
                      </a:r>
                      <a:r>
                        <a:rPr lang="es-ES" sz="1000" b="1" dirty="0">
                          <a:effectLst/>
                        </a:rPr>
                        <a:t>		</a:t>
                      </a:r>
                      <a:r>
                        <a:rPr lang="en-GB" sz="1000" b="1" dirty="0" err="1">
                          <a:effectLst/>
                        </a:rPr>
                        <a:t>resV</a:t>
                      </a:r>
                      <a:r>
                        <a:rPr lang="en-GB" sz="1000" b="1" dirty="0">
                          <a:effectLst/>
                        </a:rPr>
                        <a:t>[</a:t>
                      </a:r>
                      <a:r>
                        <a:rPr lang="en-GB" sz="1000" b="1" dirty="0" err="1">
                          <a:effectLst/>
                        </a:rPr>
                        <a:t>i</a:t>
                      </a:r>
                      <a:r>
                        <a:rPr lang="en-GB" sz="1000" b="1" dirty="0">
                          <a:effectLst/>
                        </a:rPr>
                        <a:t>]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ue(v)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" sz="1000">
                          <a:effectLst/>
                        </a:rPr>
                        <a:t>			</a:t>
                      </a:r>
                      <a:r>
                        <a:rPr lang="en-GB" sz="1000">
                          <a:effectLst/>
                        </a:rPr>
                        <a:t>}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" sz="1000">
                          <a:effectLst/>
                        </a:rPr>
                        <a:t>		}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" sz="1000" b="1" dirty="0">
                          <a:effectLst/>
                        </a:rPr>
                        <a:t>		</a:t>
                      </a:r>
                      <a:r>
                        <a:rPr lang="es-ES" sz="1000" b="1" dirty="0" err="1">
                          <a:effectLst/>
                        </a:rPr>
                        <a:t>split_octant_flag</a:t>
                      </a:r>
                      <a:endParaRPr lang="en-US" sz="1000" b="1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" sz="10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" sz="1000">
                          <a:effectLst/>
                        </a:rPr>
                        <a:t>		if ( split_octant_flag ) {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" sz="1000">
                          <a:effectLst/>
                        </a:rPr>
                        <a:t>			</a:t>
                      </a:r>
                      <a:r>
                        <a:rPr lang="en-GB" sz="1000">
                          <a:effectLst/>
                        </a:rPr>
                        <a:t>for( i = 0; i  &lt;  8 ; i++ ) {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	</a:t>
                      </a:r>
                      <a:r>
                        <a:rPr lang="en-GB" sz="1000">
                          <a:effectLst/>
                        </a:rPr>
                        <a:t>coding_octant ( layer_id+1, y+dy[i],u+du[i],v+dv[i])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</a:t>
                      </a:r>
                      <a:r>
                        <a:rPr lang="es-ES" sz="1000">
                          <a:effectLst/>
                        </a:rPr>
                        <a:t>}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" sz="1000">
                          <a:effectLst/>
                        </a:rPr>
                        <a:t>		</a:t>
                      </a:r>
                      <a:r>
                        <a:rPr lang="en-GB" sz="1000">
                          <a:effectLst/>
                        </a:rPr>
                        <a:t>}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}</a:t>
                      </a:r>
                      <a:endParaRPr lang="en-US" sz="1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145" name="Picture 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229107" cy="1849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279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oloMaste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63B7A956D86C4F94FC78456ECBA529" ma:contentTypeVersion="4" ma:contentTypeDescription="Create a new document." ma:contentTypeScope="" ma:versionID="feb881ed392643bbe1959c8401076e60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74f6d32b71e6972e4ea9de1df9cac8f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11" nillable="true" ma:displayName="Scheduling Start Date" ma:internalName="PublishingStartDate">
      <xsd:simpleType>
        <xsd:restriction base="dms:Unknown"/>
      </xsd:simpleType>
    </xsd:element>
    <xsd:element name="PublishingExpirationDate" ma:index="12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8AD66FA-6A2C-4062-A854-EED099ADF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908E5AF-894B-495B-853A-B3662D087A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EE5175-2181-455A-87ED-BAF5DE0D6D45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sharepoint/v3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467</Words>
  <Application>Microsoft Office PowerPoint</Application>
  <PresentationFormat>On-screen Show (4:3)</PresentationFormat>
  <Paragraphs>124</Paragraphs>
  <Slides>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technicoloMaster</vt:lpstr>
      <vt:lpstr>Visio</vt:lpstr>
      <vt:lpstr>JCTVC-N0180 Color Mapping SEI message</vt:lpstr>
      <vt:lpstr>Color Mapping SEI message</vt:lpstr>
      <vt:lpstr>Color Mapping SEI message</vt:lpstr>
      <vt:lpstr>Color Mapping SEI message</vt:lpstr>
      <vt:lpstr>Color Mapping SEI message syntax</vt:lpstr>
      <vt:lpstr>Color LUT coding syntax</vt:lpstr>
    </vt:vector>
  </TitlesOfParts>
  <Company>THOMSON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Technicolor_template</dc:title>
  <dc:creator>lochone</dc:creator>
  <cp:lastModifiedBy>Bordes Philippe</cp:lastModifiedBy>
  <cp:revision>260</cp:revision>
  <dcterms:created xsi:type="dcterms:W3CDTF">2010-02-01T15:48:52Z</dcterms:created>
  <dcterms:modified xsi:type="dcterms:W3CDTF">2013-07-19T17:07:26Z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0x010100EA63B7A956D86C4F94FC78456ECBA529</vt:lpwstr>
  </property>
</Properties>
</file>