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14"/>
  </p:notesMasterIdLst>
  <p:sldIdLst>
    <p:sldId id="257" r:id="rId2"/>
    <p:sldId id="398" r:id="rId3"/>
    <p:sldId id="372" r:id="rId4"/>
    <p:sldId id="402" r:id="rId5"/>
    <p:sldId id="399" r:id="rId6"/>
    <p:sldId id="392" r:id="rId7"/>
    <p:sldId id="393" r:id="rId8"/>
    <p:sldId id="394" r:id="rId9"/>
    <p:sldId id="391" r:id="rId10"/>
    <p:sldId id="395" r:id="rId11"/>
    <p:sldId id="400" r:id="rId12"/>
    <p:sldId id="374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931C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87145" autoAdjust="0"/>
  </p:normalViewPr>
  <p:slideViewPr>
    <p:cSldViewPr>
      <p:cViewPr>
        <p:scale>
          <a:sx n="72" d="100"/>
          <a:sy n="72" d="100"/>
        </p:scale>
        <p:origin x="-1902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34F6A3D-F9A8-461D-AA2E-AB887EAE07C2}" type="datetimeFigureOut">
              <a:rPr lang="en-US"/>
              <a:pPr>
                <a:defRPr/>
              </a:pPr>
              <a:t>4/20/2013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0B8E240-EC84-43D7-B22E-F6F385B429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162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Char char="q"/>
            </a:pPr>
            <a:fld id="{B95A3E32-3255-4DF9-8E09-00EB066C0561}" type="slidenum">
              <a:rPr kumimoji="1" lang="en-US" altLang="ko-KR" b="1" i="1" smtClean="0">
                <a:solidFill>
                  <a:srgbClr val="000000"/>
                </a:solidFill>
                <a:latin typeface="Arial" pitchFamily="34" charset="0"/>
                <a:ea typeface="굴림" pitchFamily="34" charset="-127"/>
              </a:rPr>
              <a:pPr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Font typeface="Wingdings" pitchFamily="2" charset="2"/>
                <a:buChar char="q"/>
              </a:pPr>
              <a:t>1</a:t>
            </a:fld>
            <a:endParaRPr kumimoji="1" lang="en-US" altLang="ko-KR" b="1" i="1" smtClean="0">
              <a:solidFill>
                <a:srgbClr val="000000"/>
              </a:solidFill>
              <a:latin typeface="Arial" pitchFamily="34" charset="0"/>
              <a:ea typeface="굴림" pitchFamily="34" charset="-127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3587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7388" y="4341813"/>
            <a:ext cx="5483225" cy="411638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Additional encoding complexity (times) can be further reduced to half by using a fast search as in JCTVC-L0330.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B8E240-EC84-43D7-B22E-F6F385B4297F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33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Additional encoding complexity (times) can be further reduced to half by using a fast search as in JCTVC-L0330.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B8E240-EC84-43D7-B22E-F6F385B4297F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33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B8E240-EC84-43D7-B22E-F6F385B4297F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CEC8A-B55E-48F7-9E87-6D3302578422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48BDB-22D1-49B0-82C5-A11EECA195E2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47838"/>
            <a:ext cx="4038600" cy="2112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13200"/>
            <a:ext cx="4038600" cy="2112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4A2505-C8E0-435E-AEFA-3A58E7CB042D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04589-322C-487A-9D98-2DD0B7C16FE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C300D-6968-4E8E-95C4-9D6D499BAED6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01B76-7762-4A5A-A9C4-51A825FFF915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50134-8798-4FC0-86E1-11E0FCCC37EE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BDDAD-2404-4468-90BC-F71EAECC3018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17A58-80FA-44ED-9FC9-5DBF13E387C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7C66F-6FAF-4F2E-9A7D-7BFDC28266D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496CE-59B2-4EBC-9ECD-2DE6DE016D16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082B3-5FF8-46F3-8DDF-584A461C439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20000"/>
              </a:spcBef>
              <a:buClr>
                <a:srgbClr val="3333CC"/>
              </a:buClr>
              <a:buFont typeface="Wingdings" pitchFamily="2" charset="2"/>
              <a:buChar char="q"/>
              <a:defRPr/>
            </a:pPr>
            <a:endParaRPr kumimoji="1" lang="en-US" sz="1600" b="1" i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ClrTx/>
              <a:buFontTx/>
              <a:buNone/>
              <a:defRPr kumimoji="0" sz="1400" b="0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ClrTx/>
              <a:buFontTx/>
              <a:buNone/>
              <a:defRPr kumimoji="0" sz="1400" b="0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FontTx/>
              <a:buNone/>
              <a:defRPr kumimoji="0" sz="900" b="1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7CBA7974-15C9-4219-B778-5A0D2310AF0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2286000"/>
            <a:ext cx="9144000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lang="en-US" sz="3600" dirty="0"/>
              <a:t>On secondary transforms for </a:t>
            </a:r>
            <a:r>
              <a:rPr lang="en-US" sz="3600" dirty="0" err="1"/>
              <a:t>Intra_BL</a:t>
            </a:r>
            <a:r>
              <a:rPr lang="en-US" sz="3600" dirty="0"/>
              <a:t> </a:t>
            </a:r>
            <a:endParaRPr lang="en-US" sz="3600" dirty="0" smtClean="0"/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lang="en-US" sz="3600" dirty="0" smtClean="0"/>
              <a:t>residue</a:t>
            </a: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3600" b="1" i="1" dirty="0" smtClean="0">
                <a:solidFill>
                  <a:srgbClr val="000000"/>
                </a:solidFill>
                <a:ea typeface="HY견고딕" pitchFamily="18" charset="-127"/>
              </a:rPr>
              <a:t>JCTVC-M0033</a:t>
            </a: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endParaRPr kumimoji="1" lang="en-US" altLang="ko-KR" sz="3600" b="1" i="1" dirty="0" smtClean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Ankur Saxena and </a:t>
            </a:r>
            <a:r>
              <a:rPr kumimoji="1" lang="en-US" altLang="ko-KR" sz="2400" b="1" i="1" dirty="0">
                <a:solidFill>
                  <a:srgbClr val="000000"/>
                </a:solidFill>
                <a:ea typeface="HY견고딕" pitchFamily="18" charset="-127"/>
              </a:rPr>
              <a:t>Felix </a:t>
            </a: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Fernandes</a:t>
            </a:r>
            <a:endParaRPr kumimoji="1" lang="en-US" altLang="ko-KR" sz="2400" b="1" i="1" dirty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>
                <a:solidFill>
                  <a:srgbClr val="000000"/>
                </a:solidFill>
                <a:ea typeface="HY견고딕" pitchFamily="18" charset="-127"/>
              </a:rPr>
              <a:t>Samsung Electronics, Co. Ltd</a:t>
            </a: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.</a:t>
            </a: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Dallas R &amp; D Research Center</a:t>
            </a:r>
            <a:endParaRPr kumimoji="1" lang="en-US" altLang="ko-KR" sz="2400" b="1" i="1" dirty="0">
              <a:solidFill>
                <a:srgbClr val="000000"/>
              </a:solidFill>
              <a:ea typeface="HY견고딕" pitchFamily="18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Complexity: Operation Counts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>
              <a:defRPr/>
            </a:pPr>
            <a:fld id="{1DFC300D-6968-4E8E-95C4-9D6D499BAED6}" type="slidenum">
              <a:rPr lang="en-US" altLang="ko-KR" smtClean="0"/>
              <a:pPr algn="ctr">
                <a:defRPr/>
              </a:pPr>
              <a:t>10</a:t>
            </a:fld>
            <a:endParaRPr lang="en-US" altLang="ko-KR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207341"/>
              </p:ext>
            </p:extLst>
          </p:nvPr>
        </p:nvGraphicFramePr>
        <p:xfrm>
          <a:off x="533400" y="1600200"/>
          <a:ext cx="8128002" cy="41128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8758"/>
                <a:gridCol w="628758"/>
                <a:gridCol w="1165821"/>
                <a:gridCol w="1021731"/>
                <a:gridCol w="628758"/>
                <a:gridCol w="933312"/>
                <a:gridCol w="972609"/>
                <a:gridCol w="1087227"/>
                <a:gridCol w="1061028"/>
              </a:tblGrid>
              <a:tr h="26670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Worst Case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Worst Case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Average Case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Average Case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3340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Operations for 2-d DCT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Proposed Sec Trans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Proposed ROT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% increase for Sec Trans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% increase for ROT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% increase for Sec Trans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% increase for ROT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TU Size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SHM 1.0 DCT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4x4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Mults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Adds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96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N/A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8x8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Mults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352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352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320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100%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91%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50%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45%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Adds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576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928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192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161%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33%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81%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17%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16x16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Mults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2752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352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320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13%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12%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6%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6%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Adds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3712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928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192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25%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5%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13%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32x32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Mults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21888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352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320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Adds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25856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928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192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4%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0%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63049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Results (2)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11</a:t>
            </a:fld>
            <a:endParaRPr lang="en-US" altLang="ko-KR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272143"/>
              </p:ext>
            </p:extLst>
          </p:nvPr>
        </p:nvGraphicFramePr>
        <p:xfrm>
          <a:off x="304800" y="1066888"/>
          <a:ext cx="8686800" cy="42917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3400"/>
                <a:gridCol w="1066800"/>
                <a:gridCol w="1400694"/>
                <a:gridCol w="1037706"/>
                <a:gridCol w="787400"/>
                <a:gridCol w="965200"/>
                <a:gridCol w="965200"/>
                <a:gridCol w="965200"/>
                <a:gridCol w="965200"/>
              </a:tblGrid>
              <a:tr h="165535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Test Number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# of </a:t>
                      </a:r>
                      <a:r>
                        <a:rPr lang="en-US" sz="1600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secondary </a:t>
                      </a:r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Transforms </a:t>
                      </a:r>
                      <a:r>
                        <a:rPr lang="en-US" sz="1600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tested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Type of </a:t>
                      </a:r>
                      <a:r>
                        <a:rPr lang="en-US" sz="1600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Secondary  Transform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TU sizes </a:t>
                      </a:r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on which secondary transform applied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AI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 2x Y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AI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 1.5x Y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Average Luma gain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Average Encoding Time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Average Decoding Time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276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err="1" smtClean="0">
                          <a:effectLst/>
                          <a:latin typeface="+mn-lt"/>
                        </a:rPr>
                        <a:t>SecTrans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8 to 32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-1.0%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-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0.6%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-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0.8%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112%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103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804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err="1">
                          <a:effectLst/>
                          <a:latin typeface="+mn-lt"/>
                        </a:rPr>
                        <a:t>SecTrans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8 to 32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-1.4%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-0.9%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  <a:latin typeface="+mn-lt"/>
                        </a:rPr>
                        <a:t>-1.2%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125%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 smtClean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454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ROT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8 to 32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-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0.8%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-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0.4%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-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0.6%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111%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101%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804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ROT and Transpose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8 to 32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-1.1%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-0.6%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-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0.9%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124%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102%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804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SecTrans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 and 32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123%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103%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804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ROT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 and 32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123%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103%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88929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378325"/>
          </a:xfrm>
        </p:spPr>
        <p:txBody>
          <a:bodyPr/>
          <a:lstStyle/>
          <a:p>
            <a:r>
              <a:rPr lang="en-US" sz="2400" dirty="0" smtClean="0"/>
              <a:t>Proposed secondary transform provides </a:t>
            </a:r>
            <a:r>
              <a:rPr lang="en-US" sz="2400" dirty="0" err="1" smtClean="0"/>
              <a:t>upto</a:t>
            </a:r>
            <a:r>
              <a:rPr lang="en-US" sz="2400" dirty="0" smtClean="0"/>
              <a:t> 1.4 % and 0.9 % gain for All Intra 2x and 1.5x cases respectively.</a:t>
            </a:r>
          </a:p>
          <a:p>
            <a:endParaRPr lang="en-US" sz="2400" dirty="0" smtClean="0"/>
          </a:p>
          <a:p>
            <a:r>
              <a:rPr lang="en-US" sz="2400" dirty="0" smtClean="0"/>
              <a:t>Presented fast factorization for secondary transforms.</a:t>
            </a:r>
          </a:p>
          <a:p>
            <a:endParaRPr lang="en-US" sz="2400" dirty="0" smtClean="0"/>
          </a:p>
          <a:p>
            <a:r>
              <a:rPr lang="en-US" sz="2400" dirty="0" smtClean="0"/>
              <a:t>Additional decoding complexity is marginal.</a:t>
            </a:r>
          </a:p>
          <a:p>
            <a:endParaRPr lang="en-US" sz="2400" dirty="0" smtClean="0"/>
          </a:p>
          <a:p>
            <a:r>
              <a:rPr lang="en-US" sz="2400" dirty="0" smtClean="0"/>
              <a:t>Recommend to adopt proposed secondary transform, or test in a Core Experiment for Transforms/</a:t>
            </a:r>
            <a:r>
              <a:rPr lang="en-US" sz="2400" dirty="0" err="1" smtClean="0"/>
              <a:t>Intra_BL</a:t>
            </a:r>
            <a:r>
              <a:rPr lang="en-US" sz="2400" dirty="0" smtClean="0"/>
              <a:t> residue.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7077D27-6F51-4970-BBCA-156B6FEDC5ED}" type="slidenum">
              <a:rPr lang="en-US" altLang="ko-KR" smtClean="0">
                <a:latin typeface="Arial" pitchFamily="34" charset="0"/>
              </a:rPr>
              <a:pPr/>
              <a:t>12</a:t>
            </a:fld>
            <a:endParaRPr lang="en-US" altLang="ko-KR" smtClean="0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2</a:t>
            </a:fld>
            <a:endParaRPr lang="en-US" altLang="ko-KR" dirty="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0" y="542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57056" tIns="152352" rIns="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6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dirty="0" smtClean="0"/>
              <a:t>Motivation and Prior Work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566462" y="1013936"/>
            <a:ext cx="781553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en-US" sz="2000" dirty="0" smtClean="0"/>
              <a:t>DCT is not necessarily the optimal transform for </a:t>
            </a:r>
            <a:r>
              <a:rPr lang="en-US" sz="2000" dirty="0" err="1" smtClean="0"/>
              <a:t>Intra_BL</a:t>
            </a:r>
            <a:r>
              <a:rPr lang="en-US" sz="2000" dirty="0" smtClean="0"/>
              <a:t> residue</a:t>
            </a:r>
          </a:p>
          <a:p>
            <a:endParaRPr lang="en-US" sz="2000" dirty="0"/>
          </a:p>
          <a:p>
            <a:pPr marL="342900" indent="-342900">
              <a:buFont typeface="Wingdings" pitchFamily="2" charset="2"/>
              <a:buChar char="q"/>
            </a:pPr>
            <a:r>
              <a:rPr lang="en-US" sz="2000" dirty="0" smtClean="0"/>
              <a:t>Prior Work :</a:t>
            </a:r>
          </a:p>
          <a:p>
            <a:endParaRPr lang="en-US" sz="2000" dirty="0" smtClean="0"/>
          </a:p>
          <a:p>
            <a:pPr marL="342900" indent="-342900">
              <a:buAutoNum type="arabicPeriod"/>
            </a:pPr>
            <a:r>
              <a:rPr lang="en-US" sz="2000" dirty="0" smtClean="0"/>
              <a:t>L</a:t>
            </a:r>
            <a:r>
              <a:rPr lang="en-US" sz="2000" dirty="0"/>
              <a:t>. Guo, M. Karczewicz, J. Sole, and J. </a:t>
            </a:r>
            <a:r>
              <a:rPr lang="en-US" sz="2000" dirty="0" smtClean="0"/>
              <a:t>Chen, JCTVC-K0321</a:t>
            </a:r>
          </a:p>
          <a:p>
            <a:pPr marL="342900" indent="-342900">
              <a:buAutoNum type="arabicPeriod"/>
            </a:pPr>
            <a:r>
              <a:rPr lang="en-US" sz="2000" dirty="0"/>
              <a:t>L. Guo, M. Karczewicz, and J. </a:t>
            </a:r>
            <a:r>
              <a:rPr lang="en-US" sz="2000" dirty="0" smtClean="0"/>
              <a:t>Chen, JCTVC-L0330</a:t>
            </a:r>
          </a:p>
          <a:p>
            <a:pPr marL="914400" lvl="1" indent="-457200">
              <a:buAutoNum type="alphaLcParenBoth"/>
            </a:pPr>
            <a:r>
              <a:rPr lang="en-US" sz="2000" dirty="0" smtClean="0"/>
              <a:t>Full size 8x8, 16x16 and 32x32 additional transforms were proposed there.</a:t>
            </a:r>
          </a:p>
          <a:p>
            <a:pPr marL="914400" lvl="1" indent="-457200">
              <a:buAutoNum type="alphaLcParenBoth"/>
            </a:pPr>
            <a:r>
              <a:rPr lang="en-US" sz="2000" dirty="0" smtClean="0">
                <a:solidFill>
                  <a:srgbClr val="FF0000"/>
                </a:solidFill>
              </a:rPr>
              <a:t>Gains of around </a:t>
            </a:r>
            <a:r>
              <a:rPr lang="en-US" sz="2000" dirty="0" smtClean="0">
                <a:solidFill>
                  <a:srgbClr val="FF0000"/>
                </a:solidFill>
              </a:rPr>
              <a:t>1.7% and 1.5% </a:t>
            </a:r>
            <a:r>
              <a:rPr lang="en-US" sz="2000" dirty="0" smtClean="0">
                <a:solidFill>
                  <a:srgbClr val="FF0000"/>
                </a:solidFill>
              </a:rPr>
              <a:t>were obtained for AI 2x </a:t>
            </a:r>
            <a:r>
              <a:rPr lang="en-US" sz="2000" dirty="0" smtClean="0">
                <a:solidFill>
                  <a:srgbClr val="FF0000"/>
                </a:solidFill>
              </a:rPr>
              <a:t>and AI 1.5x scenario</a:t>
            </a:r>
            <a:r>
              <a:rPr lang="en-US" sz="2000" dirty="0" smtClean="0">
                <a:solidFill>
                  <a:srgbClr val="FF0000"/>
                </a:solidFill>
              </a:rPr>
              <a:t>.</a:t>
            </a:r>
            <a:endParaRPr lang="en-US" sz="2000" dirty="0">
              <a:solidFill>
                <a:srgbClr val="FF0000"/>
              </a:solidFill>
            </a:endParaRPr>
          </a:p>
          <a:p>
            <a:pPr marL="800100" lvl="1" indent="-342900">
              <a:buAutoNum type="arabicPeriod"/>
            </a:pPr>
            <a:endParaRPr lang="en-US" sz="2000" dirty="0" smtClean="0"/>
          </a:p>
          <a:p>
            <a:pPr marL="800100" lvl="1" indent="-342900">
              <a:buAutoNum type="arabicPeriod"/>
            </a:pPr>
            <a:endParaRPr lang="en-US" sz="2000" dirty="0"/>
          </a:p>
          <a:p>
            <a:pPr marL="342900" indent="-342900">
              <a:buFont typeface="Wingdings" pitchFamily="2" charset="2"/>
              <a:buChar char="q"/>
            </a:pPr>
            <a:r>
              <a:rPr lang="en-US" sz="2000" dirty="0" smtClean="0"/>
              <a:t>Since additional transforms are expensive to implement at larger sizes, e.g., 32x32, we propose to use secondary transforms.</a:t>
            </a:r>
          </a:p>
        </p:txBody>
      </p:sp>
    </p:spTree>
    <p:extLst>
      <p:ext uri="{BB962C8B-B14F-4D97-AF65-F5344CB8AC3E}">
        <p14:creationId xmlns:p14="http://schemas.microsoft.com/office/powerpoint/2010/main" val="7865703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dirty="0" smtClean="0"/>
              <a:t>Currently in SHM </a:t>
            </a:r>
            <a:r>
              <a:rPr lang="en-US" dirty="0" smtClean="0"/>
              <a:t>1.0,</a:t>
            </a:r>
            <a:endParaRPr lang="en-US" dirty="0" smtClean="0"/>
          </a:p>
          <a:p>
            <a:pPr lvl="1"/>
            <a:r>
              <a:rPr lang="en-US" sz="1800" dirty="0" smtClean="0"/>
              <a:t>For </a:t>
            </a:r>
            <a:r>
              <a:rPr lang="en-US" sz="1800" dirty="0" err="1" smtClean="0"/>
              <a:t>Luma</a:t>
            </a:r>
            <a:r>
              <a:rPr lang="en-US" sz="1800" dirty="0" smtClean="0"/>
              <a:t> </a:t>
            </a:r>
            <a:r>
              <a:rPr lang="en-US" sz="1800" dirty="0" err="1" smtClean="0"/>
              <a:t>Intra_BL</a:t>
            </a:r>
            <a:r>
              <a:rPr lang="en-US" sz="1800" dirty="0" smtClean="0"/>
              <a:t> 4x4 Residue: DST is used.</a:t>
            </a:r>
          </a:p>
          <a:p>
            <a:pPr lvl="1"/>
            <a:r>
              <a:rPr lang="en-US" sz="1800" dirty="0" smtClean="0"/>
              <a:t>For 8x8 and larger </a:t>
            </a:r>
            <a:r>
              <a:rPr lang="en-US" sz="1800" dirty="0" err="1" smtClean="0"/>
              <a:t>Luma</a:t>
            </a:r>
            <a:r>
              <a:rPr lang="en-US" sz="1800" dirty="0" smtClean="0"/>
              <a:t> </a:t>
            </a:r>
            <a:r>
              <a:rPr lang="en-US" sz="1800" dirty="0" err="1" smtClean="0"/>
              <a:t>Intra_BL</a:t>
            </a:r>
            <a:r>
              <a:rPr lang="en-US" sz="1800" dirty="0" smtClean="0"/>
              <a:t> residue, DCT is used</a:t>
            </a:r>
          </a:p>
          <a:p>
            <a:endParaRPr lang="en-US" dirty="0"/>
          </a:p>
          <a:p>
            <a:r>
              <a:rPr lang="en-US" dirty="0" smtClean="0"/>
              <a:t>Proposal: Apply secondary </a:t>
            </a:r>
            <a:r>
              <a:rPr lang="en-US" dirty="0"/>
              <a:t>transforms for </a:t>
            </a:r>
            <a:r>
              <a:rPr lang="en-US" dirty="0" err="1"/>
              <a:t>Intra_BL</a:t>
            </a:r>
            <a:r>
              <a:rPr lang="en-US" dirty="0"/>
              <a:t> residue at TU size 8x8 and </a:t>
            </a:r>
            <a:r>
              <a:rPr lang="en-US" dirty="0" smtClean="0"/>
              <a:t>larger (</a:t>
            </a:r>
            <a:r>
              <a:rPr lang="en-US" dirty="0" err="1" smtClean="0"/>
              <a:t>Luma</a:t>
            </a:r>
            <a:r>
              <a:rPr lang="en-US" dirty="0" smtClean="0"/>
              <a:t> only)</a:t>
            </a:r>
          </a:p>
          <a:p>
            <a:pPr lvl="1"/>
            <a:r>
              <a:rPr lang="en-US" sz="1800" dirty="0" smtClean="0"/>
              <a:t>No changes to Chroma and 4x4 </a:t>
            </a:r>
            <a:r>
              <a:rPr lang="en-US" sz="1800" dirty="0" err="1" smtClean="0"/>
              <a:t>Intra_BL</a:t>
            </a:r>
            <a:r>
              <a:rPr lang="en-US" sz="1800" dirty="0" smtClean="0"/>
              <a:t> TU’s</a:t>
            </a:r>
          </a:p>
          <a:p>
            <a:pPr lvl="1"/>
            <a:r>
              <a:rPr lang="en-US" sz="1800" b="1" dirty="0" smtClean="0">
                <a:solidFill>
                  <a:srgbClr val="FF0000"/>
                </a:solidFill>
              </a:rPr>
              <a:t>Gains of 1.4 % and 0.9 % obtained for AI 2x and AI 1.5x scenarios.</a:t>
            </a:r>
          </a:p>
          <a:p>
            <a:pPr lvl="1"/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Fast factorization/implementation of secondary transforms also proposed.</a:t>
            </a:r>
          </a:p>
          <a:p>
            <a:pPr lvl="1"/>
            <a:r>
              <a:rPr lang="en-US" sz="1800" dirty="0" smtClean="0"/>
              <a:t>Proposed Secondary Transform requires 22 </a:t>
            </a:r>
            <a:r>
              <a:rPr lang="en-US" sz="1800" dirty="0" err="1" smtClean="0"/>
              <a:t>mults</a:t>
            </a:r>
            <a:r>
              <a:rPr lang="en-US" sz="1800" dirty="0" smtClean="0"/>
              <a:t> and 58 adds</a:t>
            </a:r>
          </a:p>
          <a:p>
            <a:pPr lvl="1"/>
            <a:r>
              <a:rPr lang="en-US" sz="1800" dirty="0" smtClean="0"/>
              <a:t>Note : A full 8x8 transform implementation via matrix multiplication requires 64 </a:t>
            </a:r>
            <a:r>
              <a:rPr lang="en-US" sz="1800" dirty="0" err="1" smtClean="0"/>
              <a:t>mults</a:t>
            </a:r>
            <a:r>
              <a:rPr lang="en-US" sz="1800" dirty="0" smtClean="0"/>
              <a:t> and 56 adds.</a:t>
            </a:r>
          </a:p>
          <a:p>
            <a:pPr lvl="1"/>
            <a:r>
              <a:rPr lang="en-US" sz="1800" dirty="0"/>
              <a:t>A low-complexity </a:t>
            </a:r>
            <a:r>
              <a:rPr lang="en-US" sz="1800" dirty="0" err="1"/>
              <a:t>ROTation</a:t>
            </a:r>
            <a:r>
              <a:rPr lang="en-US" sz="1800" dirty="0"/>
              <a:t> transform requiring only 20 </a:t>
            </a:r>
            <a:r>
              <a:rPr lang="en-US" sz="1800" dirty="0" err="1"/>
              <a:t>mults</a:t>
            </a:r>
            <a:r>
              <a:rPr lang="en-US" sz="1800" dirty="0"/>
              <a:t> and 12 adds is also presented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3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Improvements over secondary transforms </a:t>
            </a:r>
            <a:br>
              <a:rPr lang="en-US" sz="2800" dirty="0" smtClean="0"/>
            </a:br>
            <a:r>
              <a:rPr lang="en-US" sz="2800" dirty="0" smtClean="0"/>
              <a:t>proposed for HEVC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229600" cy="4378325"/>
          </a:xfrm>
        </p:spPr>
        <p:txBody>
          <a:bodyPr/>
          <a:lstStyle/>
          <a:p>
            <a:r>
              <a:rPr lang="en-US" sz="2000" dirty="0" smtClean="0"/>
              <a:t>Fast implementation of secondary transforms</a:t>
            </a:r>
          </a:p>
          <a:p>
            <a:pPr lvl="1"/>
            <a:r>
              <a:rPr lang="en-US" sz="2000" dirty="0" smtClean="0"/>
              <a:t>Only 22 </a:t>
            </a:r>
            <a:r>
              <a:rPr lang="en-US" sz="2000" dirty="0" err="1" smtClean="0"/>
              <a:t>mults</a:t>
            </a:r>
            <a:r>
              <a:rPr lang="en-US" sz="2000" dirty="0" smtClean="0"/>
              <a:t> as compared to 64 </a:t>
            </a:r>
            <a:r>
              <a:rPr lang="en-US" sz="2000" dirty="0" err="1" smtClean="0"/>
              <a:t>mults</a:t>
            </a:r>
            <a:r>
              <a:rPr lang="en-US" sz="2000" dirty="0" smtClean="0"/>
              <a:t> for full 8x8 matrix multiplication.</a:t>
            </a:r>
          </a:p>
          <a:p>
            <a:pPr lvl="1"/>
            <a:r>
              <a:rPr lang="en-US" sz="2000" dirty="0" smtClean="0"/>
              <a:t>Low complexity secondary transform can even have 15 </a:t>
            </a:r>
            <a:r>
              <a:rPr lang="en-US" sz="2000" dirty="0" err="1" smtClean="0"/>
              <a:t>mults</a:t>
            </a:r>
            <a:endParaRPr lang="en-US" sz="2000" dirty="0" smtClean="0"/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r>
              <a:rPr lang="en-US" sz="2000" dirty="0" smtClean="0"/>
              <a:t>In HEVC, the smaller blocks were providing more gains: e.g., 8x8. </a:t>
            </a:r>
          </a:p>
          <a:p>
            <a:endParaRPr lang="en-US" sz="2000" dirty="0"/>
          </a:p>
          <a:p>
            <a:r>
              <a:rPr lang="en-US" sz="2000" dirty="0" smtClean="0"/>
              <a:t>In S-HEVC, in EL the larger blocks, e.g., 32x32 are providing larger gains</a:t>
            </a:r>
          </a:p>
          <a:p>
            <a:pPr lvl="1"/>
            <a:r>
              <a:rPr lang="en-US" sz="2000" dirty="0" smtClean="0"/>
              <a:t>So we can avoid applying secondary transform on 8x8 blocks (worst-case), and still get most of the gains.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4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1294179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Tests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5</a:t>
            </a:fld>
            <a:endParaRPr lang="en-US" altLang="ko-KR" dirty="0"/>
          </a:p>
        </p:txBody>
      </p:sp>
      <p:sp>
        <p:nvSpPr>
          <p:cNvPr id="5" name="Rectangle 4"/>
          <p:cNvSpPr/>
          <p:nvPr/>
        </p:nvSpPr>
        <p:spPr>
          <a:xfrm>
            <a:off x="762000" y="1219200"/>
            <a:ext cx="7620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AutoNum type="arabicPeriod"/>
            </a:pPr>
            <a:endParaRPr lang="en-US" sz="2000" dirty="0"/>
          </a:p>
          <a:p>
            <a:pPr marL="285750" indent="-285750">
              <a:buFont typeface="Wingdings" pitchFamily="2" charset="2"/>
              <a:buChar char="q"/>
            </a:pPr>
            <a:r>
              <a:rPr lang="en-US" sz="2000" b="1" dirty="0" smtClean="0"/>
              <a:t>Case 1: </a:t>
            </a:r>
            <a:r>
              <a:rPr lang="en-US" sz="2000" dirty="0" smtClean="0"/>
              <a:t>At </a:t>
            </a:r>
            <a:r>
              <a:rPr lang="en-US" sz="2000" dirty="0"/>
              <a:t>CU level, perform a R-D search to </a:t>
            </a:r>
            <a:r>
              <a:rPr lang="en-US" sz="2000" dirty="0" smtClean="0"/>
              <a:t>choose between:</a:t>
            </a:r>
          </a:p>
          <a:p>
            <a:pPr marL="285750" indent="-285750">
              <a:buFont typeface="Wingdings" pitchFamily="2" charset="2"/>
              <a:buChar char="q"/>
            </a:pPr>
            <a:endParaRPr lang="en-US" sz="2000" dirty="0" smtClean="0"/>
          </a:p>
          <a:p>
            <a:r>
              <a:rPr lang="en-US" sz="2000" dirty="0" smtClean="0"/>
              <a:t>(a) DCT</a:t>
            </a:r>
          </a:p>
          <a:p>
            <a:r>
              <a:rPr lang="en-US" sz="2000" dirty="0" smtClean="0"/>
              <a:t>(b) DCT </a:t>
            </a:r>
            <a:r>
              <a:rPr lang="en-US" sz="2000" dirty="0"/>
              <a:t>+ Secondary Transform </a:t>
            </a:r>
            <a:r>
              <a:rPr lang="en-US" sz="2000" dirty="0" smtClean="0"/>
              <a:t>1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000" b="1" dirty="0" smtClean="0"/>
          </a:p>
          <a:p>
            <a:pPr lvl="1"/>
            <a:endParaRPr lang="en-US" sz="2000" dirty="0"/>
          </a:p>
          <a:p>
            <a:pPr marL="285750" indent="-285750">
              <a:buFont typeface="Wingdings" pitchFamily="2" charset="2"/>
              <a:buChar char="q"/>
            </a:pPr>
            <a:r>
              <a:rPr lang="en-US" sz="2000" b="1" dirty="0"/>
              <a:t>Case </a:t>
            </a:r>
            <a:r>
              <a:rPr lang="en-US" sz="2000" b="1" dirty="0" smtClean="0"/>
              <a:t>2: </a:t>
            </a:r>
            <a:r>
              <a:rPr lang="en-US" sz="2000" dirty="0"/>
              <a:t>At CU level, perform a R-D search to choose between</a:t>
            </a:r>
            <a:r>
              <a:rPr lang="en-US" sz="2000" dirty="0" smtClean="0"/>
              <a:t>:</a:t>
            </a:r>
          </a:p>
          <a:p>
            <a:pPr marL="285750" indent="-285750">
              <a:buFont typeface="Wingdings" pitchFamily="2" charset="2"/>
              <a:buChar char="q"/>
            </a:pPr>
            <a:endParaRPr lang="en-US" sz="2000" dirty="0"/>
          </a:p>
          <a:p>
            <a:r>
              <a:rPr lang="en-US" sz="2000" dirty="0"/>
              <a:t>(a) DCT</a:t>
            </a:r>
          </a:p>
          <a:p>
            <a:r>
              <a:rPr lang="en-US" sz="2000" dirty="0"/>
              <a:t>(b) DCT + Secondary Transform </a:t>
            </a:r>
            <a:r>
              <a:rPr lang="en-US" sz="2000" dirty="0" smtClean="0"/>
              <a:t>1</a:t>
            </a:r>
          </a:p>
          <a:p>
            <a:r>
              <a:rPr lang="en-US" sz="2000" dirty="0" smtClean="0"/>
              <a:t>(c) DCT + Secondary Transform 2</a:t>
            </a:r>
            <a:endParaRPr lang="en-US" sz="2000" dirty="0"/>
          </a:p>
          <a:p>
            <a:endParaRPr lang="en-US" sz="2000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en-US" sz="2000" dirty="0" smtClean="0"/>
              <a:t>Transmit a flag </a:t>
            </a:r>
            <a:r>
              <a:rPr lang="en-US" sz="2000" dirty="0"/>
              <a:t>for </a:t>
            </a:r>
            <a:r>
              <a:rPr lang="en-US" sz="2000" dirty="0" smtClean="0"/>
              <a:t>transform </a:t>
            </a:r>
            <a:r>
              <a:rPr lang="en-US" sz="2000" dirty="0"/>
              <a:t>choice per CU.</a:t>
            </a:r>
          </a:p>
        </p:txBody>
      </p:sp>
    </p:spTree>
    <p:extLst>
      <p:ext uri="{BB962C8B-B14F-4D97-AF65-F5344CB8AC3E}">
        <p14:creationId xmlns:p14="http://schemas.microsoft.com/office/powerpoint/2010/main" val="10377459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6</a:t>
            </a:fld>
            <a:endParaRPr lang="en-US" altLang="ko-KR" dirty="0"/>
          </a:p>
        </p:txBody>
      </p:sp>
      <p:grpSp>
        <p:nvGrpSpPr>
          <p:cNvPr id="18" name="Group 17"/>
          <p:cNvGrpSpPr/>
          <p:nvPr/>
        </p:nvGrpSpPr>
        <p:grpSpPr>
          <a:xfrm>
            <a:off x="800029" y="1752778"/>
            <a:ext cx="7932356" cy="3445134"/>
            <a:chOff x="1024115" y="2390361"/>
            <a:chExt cx="7073679" cy="2121951"/>
          </a:xfrm>
        </p:grpSpPr>
        <p:sp>
          <p:nvSpPr>
            <p:cNvPr id="5" name="Text Box 695"/>
            <p:cNvSpPr txBox="1">
              <a:spLocks noChangeArrowheads="1"/>
            </p:cNvSpPr>
            <p:nvPr/>
          </p:nvSpPr>
          <p:spPr bwMode="auto">
            <a:xfrm>
              <a:off x="6244590" y="2390361"/>
              <a:ext cx="1369695" cy="337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marL="0" marR="0"/>
              <a:r>
                <a:rPr lang="en-US" sz="1600" b="1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Trigger Conditions</a:t>
              </a:r>
              <a:endParaRPr lang="en-US" sz="1600" dirty="0">
                <a:effectLst/>
                <a:latin typeface="Times New Roman"/>
                <a:ea typeface="Malgun Gothic"/>
              </a:endParaRPr>
            </a:p>
          </p:txBody>
        </p:sp>
        <p:sp>
          <p:nvSpPr>
            <p:cNvPr id="6" name="Text Box 673"/>
            <p:cNvSpPr txBox="1">
              <a:spLocks noChangeArrowheads="1"/>
            </p:cNvSpPr>
            <p:nvPr/>
          </p:nvSpPr>
          <p:spPr bwMode="auto">
            <a:xfrm>
              <a:off x="2143125" y="2390361"/>
              <a:ext cx="1524000" cy="337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marL="0" marR="0"/>
              <a:r>
                <a:rPr lang="en-US" sz="1600" b="1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Decoder Operations</a:t>
              </a:r>
              <a:endParaRPr lang="en-US" sz="1600" dirty="0">
                <a:effectLst/>
                <a:latin typeface="Times New Roman"/>
                <a:ea typeface="Malgun Gothic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5042910" y="3850642"/>
              <a:ext cx="968375" cy="484505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/>
              <a:r>
                <a:rPr lang="en-US" sz="1600" kern="1200" dirty="0" smtClean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Inverse </a:t>
              </a:r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DCT</a:t>
              </a:r>
              <a:endParaRPr lang="en-US" sz="1600" dirty="0">
                <a:effectLst/>
                <a:latin typeface="Times New Roman"/>
                <a:ea typeface="Malgun Gothic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024115" y="3766881"/>
              <a:ext cx="972502" cy="60960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/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Inverse </a:t>
              </a:r>
              <a:r>
                <a:rPr lang="en-US" sz="1600" kern="1200" dirty="0" err="1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Quantizer</a:t>
              </a:r>
              <a:endParaRPr lang="en-US" sz="1600" dirty="0">
                <a:effectLst/>
                <a:latin typeface="Times New Roman"/>
                <a:ea typeface="Malgun Gothic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635282" y="3814765"/>
              <a:ext cx="1621790" cy="55626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/>
              <a:r>
                <a:rPr lang="en-US" sz="1600" kern="1200" dirty="0" smtClean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Inverse </a:t>
              </a:r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Secondary </a:t>
              </a:r>
              <a:r>
                <a:rPr lang="en-US" sz="1600" kern="1200" dirty="0" smtClean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Transform</a:t>
              </a:r>
              <a:endParaRPr lang="en-US" sz="1600" dirty="0">
                <a:effectLst/>
                <a:latin typeface="Times New Roman"/>
                <a:ea typeface="Malgun Gothic"/>
              </a:endParaRPr>
            </a:p>
          </p:txBody>
        </p:sp>
        <p:sp>
          <p:nvSpPr>
            <p:cNvPr id="10" name="Text Box 694"/>
            <p:cNvSpPr txBox="1">
              <a:spLocks noChangeArrowheads="1"/>
            </p:cNvSpPr>
            <p:nvPr/>
          </p:nvSpPr>
          <p:spPr bwMode="auto">
            <a:xfrm>
              <a:off x="6223909" y="3850642"/>
              <a:ext cx="1873885" cy="661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/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TU &gt;=8 ; Mode == </a:t>
              </a:r>
              <a:r>
                <a:rPr lang="en-US" sz="1600" kern="1200" dirty="0" err="1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Intra_BL</a:t>
              </a:r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 ; </a:t>
              </a:r>
              <a:r>
                <a:rPr lang="en-US" sz="1600" kern="1200" dirty="0" err="1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Text_Luma</a:t>
              </a:r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;</a:t>
              </a:r>
              <a:endParaRPr lang="en-US" sz="1600" dirty="0">
                <a:effectLst/>
                <a:latin typeface="Times New Roman"/>
                <a:ea typeface="Malgun Gothic"/>
              </a:endParaRPr>
            </a:p>
            <a:p>
              <a:pPr marL="0" marR="0"/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and </a:t>
              </a:r>
              <a:r>
                <a:rPr lang="en-US" sz="1600" kern="1200" dirty="0" err="1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useSecTransFlag</a:t>
              </a:r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 ==1</a:t>
              </a:r>
              <a:endParaRPr lang="en-US" sz="1600" dirty="0">
                <a:effectLst/>
                <a:latin typeface="Times New Roman"/>
                <a:ea typeface="Malgun Gothic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945380" y="2846291"/>
              <a:ext cx="968375" cy="445135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/>
              <a:r>
                <a:rPr lang="en-US" sz="1600" kern="1200" dirty="0" smtClean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Inverse </a:t>
              </a:r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DCT</a:t>
              </a:r>
              <a:endParaRPr lang="en-US" sz="1600" dirty="0">
                <a:effectLst/>
                <a:latin typeface="Times New Roman"/>
                <a:ea typeface="Malgun Gothic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033779" y="2843116"/>
              <a:ext cx="986473" cy="608330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marL="0" marR="0" algn="ctr"/>
              <a:r>
                <a:rPr lang="en-US" sz="1600" kern="1200" dirty="0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Inverse </a:t>
              </a:r>
              <a:r>
                <a:rPr lang="en-US" sz="1600" kern="1200" dirty="0" err="1">
                  <a:solidFill>
                    <a:srgbClr val="000000"/>
                  </a:solidFill>
                  <a:effectLst/>
                  <a:latin typeface="Times New Roman"/>
                  <a:ea typeface="Malgun Gothic"/>
                </a:rPr>
                <a:t>Quantizer</a:t>
              </a:r>
              <a:endParaRPr lang="en-US" sz="1600" dirty="0">
                <a:effectLst/>
                <a:latin typeface="Times New Roman"/>
                <a:ea typeface="Malgun Gothic"/>
              </a:endParaRPr>
            </a:p>
          </p:txBody>
        </p:sp>
        <p:cxnSp>
          <p:nvCxnSpPr>
            <p:cNvPr id="13" name="Straight Arrow Connector 12"/>
            <p:cNvCxnSpPr>
              <a:cxnSpLocks noChangeShapeType="1"/>
            </p:cNvCxnSpPr>
            <p:nvPr/>
          </p:nvCxnSpPr>
          <p:spPr bwMode="auto">
            <a:xfrm>
              <a:off x="1827530" y="3147916"/>
              <a:ext cx="3108960" cy="19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Straight Arrow Connector 13"/>
            <p:cNvCxnSpPr>
              <a:cxnSpLocks noChangeShapeType="1"/>
            </p:cNvCxnSpPr>
            <p:nvPr/>
          </p:nvCxnSpPr>
          <p:spPr bwMode="auto">
            <a:xfrm>
              <a:off x="2003958" y="4088292"/>
              <a:ext cx="631323" cy="984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Straight Arrow Connector 14"/>
            <p:cNvCxnSpPr>
              <a:cxnSpLocks noChangeShapeType="1"/>
            </p:cNvCxnSpPr>
            <p:nvPr/>
          </p:nvCxnSpPr>
          <p:spPr bwMode="auto">
            <a:xfrm flipV="1">
              <a:off x="4257072" y="4088292"/>
              <a:ext cx="785838" cy="920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0" y="542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57056" tIns="152352" rIns="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6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8975"/>
          </a:xfrm>
        </p:spPr>
        <p:txBody>
          <a:bodyPr/>
          <a:lstStyle/>
          <a:p>
            <a:r>
              <a:rPr lang="en-US" dirty="0" smtClean="0"/>
              <a:t>Algorithm Description: Decoder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1441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458200" cy="688975"/>
          </a:xfrm>
        </p:spPr>
        <p:txBody>
          <a:bodyPr/>
          <a:lstStyle/>
          <a:p>
            <a:r>
              <a:rPr lang="en-US" dirty="0" smtClean="0"/>
              <a:t>Secondary </a:t>
            </a:r>
            <a:r>
              <a:rPr lang="en-US" smtClean="0"/>
              <a:t>Transform Matrices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7</a:t>
            </a:fld>
            <a:endParaRPr lang="en-US" altLang="ko-KR" dirty="0"/>
          </a:p>
        </p:txBody>
      </p:sp>
      <p:sp>
        <p:nvSpPr>
          <p:cNvPr id="5" name="Rectangle 4"/>
          <p:cNvSpPr/>
          <p:nvPr/>
        </p:nvSpPr>
        <p:spPr>
          <a:xfrm>
            <a:off x="410817" y="16764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 hangingPunct="1"/>
            <a:r>
              <a:rPr lang="en-US" dirty="0" smtClean="0"/>
              <a:t> [   </a:t>
            </a:r>
            <a:r>
              <a:rPr lang="en-US" dirty="0"/>
              <a:t>120    39   -20    -4    -9    -4    -4    -2</a:t>
            </a:r>
          </a:p>
          <a:p>
            <a:pPr fontAlgn="auto" hangingPunct="1"/>
            <a:r>
              <a:rPr lang="en-US" dirty="0"/>
              <a:t>   -33   114    37   -29    -1   -11    -2    -3</a:t>
            </a:r>
          </a:p>
          <a:p>
            <a:pPr fontAlgn="auto" hangingPunct="1"/>
            <a:r>
              <a:rPr lang="en-US" dirty="0"/>
              <a:t>    26   -26   116    22   -33    -2   -10    -1</a:t>
            </a:r>
          </a:p>
          <a:p>
            <a:pPr fontAlgn="auto" hangingPunct="1"/>
            <a:r>
              <a:rPr lang="en-US" dirty="0"/>
              <a:t>    -9    29   -14   119     4   -33    -2    -7</a:t>
            </a:r>
          </a:p>
          <a:p>
            <a:pPr fontAlgn="auto" hangingPunct="1"/>
            <a:r>
              <a:rPr lang="en-US" dirty="0"/>
              <a:t>    14    -6    27    -3   120   -15   -30    -3</a:t>
            </a:r>
          </a:p>
          <a:p>
            <a:pPr fontAlgn="auto" hangingPunct="1"/>
            <a:r>
              <a:rPr lang="en-US" dirty="0"/>
              <a:t>    -1    16     0    26     8   118   -33   -22</a:t>
            </a:r>
          </a:p>
          <a:p>
            <a:pPr fontAlgn="auto" hangingPunct="1"/>
            <a:r>
              <a:rPr lang="en-US" dirty="0"/>
              <a:t>     8     2    14     6    26    20   114   -45</a:t>
            </a:r>
          </a:p>
          <a:p>
            <a:pPr fontAlgn="auto" hangingPunct="1"/>
            <a:r>
              <a:rPr lang="en-US" dirty="0"/>
              <a:t>     4     9     7    13    14    27    36   </a:t>
            </a:r>
            <a:r>
              <a:rPr lang="en-US" dirty="0" smtClean="0"/>
              <a:t>118  ]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33400" y="44196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 hangingPunct="1"/>
            <a:r>
              <a:rPr lang="en-US" dirty="0"/>
              <a:t>[   120   -39   -20     4    -9     4    -4     2</a:t>
            </a:r>
          </a:p>
          <a:p>
            <a:pPr fontAlgn="auto" hangingPunct="1"/>
            <a:r>
              <a:rPr lang="en-US" dirty="0"/>
              <a:t>    33   114   -37   -29     1   -11     2    -3</a:t>
            </a:r>
          </a:p>
          <a:p>
            <a:pPr fontAlgn="auto" hangingPunct="1"/>
            <a:r>
              <a:rPr lang="en-US" dirty="0"/>
              <a:t>    26    26   116   -22   -33     2   -10     1</a:t>
            </a:r>
          </a:p>
          <a:p>
            <a:pPr fontAlgn="auto" hangingPunct="1"/>
            <a:r>
              <a:rPr lang="en-US" dirty="0"/>
              <a:t>     9    29    14   119    -4   -33     2    -7</a:t>
            </a:r>
          </a:p>
          <a:p>
            <a:pPr fontAlgn="auto" hangingPunct="1"/>
            <a:r>
              <a:rPr lang="en-US" dirty="0"/>
              <a:t>    14     6    27     3   120    15   -30     3</a:t>
            </a:r>
          </a:p>
          <a:p>
            <a:pPr fontAlgn="auto" hangingPunct="1"/>
            <a:r>
              <a:rPr lang="en-US" dirty="0"/>
              <a:t>     1    16     0    26    -8   118    33   -22</a:t>
            </a:r>
          </a:p>
          <a:p>
            <a:pPr fontAlgn="auto" hangingPunct="1"/>
            <a:r>
              <a:rPr lang="en-US" dirty="0"/>
              <a:t>     8    -2    14    -6    26   -20   114    45</a:t>
            </a:r>
          </a:p>
          <a:p>
            <a:pPr fontAlgn="auto" hangingPunct="1"/>
            <a:r>
              <a:rPr lang="en-US" dirty="0"/>
              <a:t>    -4     9    -7    13   -14    27   -36   118  ]</a:t>
            </a:r>
          </a:p>
        </p:txBody>
      </p:sp>
      <p:sp>
        <p:nvSpPr>
          <p:cNvPr id="7" name="Text Box 694"/>
          <p:cNvSpPr txBox="1">
            <a:spLocks noChangeArrowheads="1"/>
          </p:cNvSpPr>
          <p:nvPr/>
        </p:nvSpPr>
        <p:spPr bwMode="auto">
          <a:xfrm>
            <a:off x="5645426" y="838200"/>
            <a:ext cx="2819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342900" marR="0" indent="-342900">
              <a:buFont typeface="Arial" pitchFamily="34" charset="0"/>
              <a:buChar char="•"/>
            </a:pPr>
            <a:r>
              <a:rPr lang="en-US" sz="2400" kern="1200" dirty="0" smtClean="0">
                <a:solidFill>
                  <a:srgbClr val="000000"/>
                </a:solidFill>
                <a:effectLst/>
                <a:latin typeface="Times New Roman"/>
                <a:ea typeface="Malgun Gothic"/>
              </a:rPr>
              <a:t>Secondary Transform matrices.</a:t>
            </a:r>
          </a:p>
          <a:p>
            <a:pPr marL="0" marR="0"/>
            <a:endParaRPr lang="en-US" sz="2400" kern="1200" dirty="0" smtClean="0">
              <a:solidFill>
                <a:srgbClr val="000000"/>
              </a:solidFill>
              <a:effectLst/>
              <a:latin typeface="Times New Roman"/>
              <a:ea typeface="Malgun Gothic"/>
            </a:endParaRPr>
          </a:p>
          <a:p>
            <a:pPr marL="342900" marR="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Malgun Gothic"/>
              </a:rPr>
              <a:t>The two matrices differ in sign change for a few coefficients only.</a:t>
            </a:r>
          </a:p>
          <a:p>
            <a:pPr marL="342900" marR="0" indent="-342900">
              <a:buFont typeface="Arial" pitchFamily="34" charset="0"/>
              <a:buChar char="•"/>
            </a:pPr>
            <a:endParaRPr lang="en-US" sz="2400" dirty="0" smtClean="0">
              <a:solidFill>
                <a:srgbClr val="000000"/>
              </a:solidFill>
              <a:latin typeface="Times New Roman"/>
              <a:ea typeface="Malgun Gothic"/>
            </a:endParaRPr>
          </a:p>
          <a:p>
            <a:pPr marL="342900" marR="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Malgun Gothic"/>
              </a:rPr>
              <a:t>Fast factorization with 22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Malgun Gothic"/>
              </a:rPr>
              <a:t>mults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Malgun Gothic"/>
              </a:rPr>
              <a:t> and 58 adds as compared to 64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ea typeface="Malgun Gothic"/>
              </a:rPr>
              <a:t>mults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ea typeface="Malgun Gothic"/>
              </a:rPr>
              <a:t>, and 56 adds for 8x8 matrix multiplication</a:t>
            </a:r>
            <a:endParaRPr lang="en-US" sz="2400" dirty="0">
              <a:effectLst/>
              <a:latin typeface="Times New Roman"/>
              <a:ea typeface="Malgun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9600" y="1219200"/>
            <a:ext cx="36295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1</a:t>
            </a:r>
            <a:r>
              <a:rPr lang="en-US" b="1" baseline="30000" dirty="0" smtClean="0"/>
              <a:t>st</a:t>
            </a:r>
            <a:r>
              <a:rPr lang="en-US" b="1" dirty="0" smtClean="0"/>
              <a:t> Secondary Transform Matrix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533400" y="3984724"/>
            <a:ext cx="36824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2</a:t>
            </a:r>
            <a:r>
              <a:rPr lang="en-US" b="1" baseline="30000" dirty="0" smtClean="0"/>
              <a:t>nd</a:t>
            </a:r>
            <a:r>
              <a:rPr lang="en-US" b="1" dirty="0" smtClean="0"/>
              <a:t> Secondary Transform Matrix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793012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Low-complexity Secondary Transform </a:t>
            </a:r>
            <a:br>
              <a:rPr lang="en-US" dirty="0" smtClean="0"/>
            </a:br>
            <a:r>
              <a:rPr lang="en-US" dirty="0" smtClean="0"/>
              <a:t>ROT Matrix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8</a:t>
            </a:fld>
            <a:endParaRPr lang="en-US" altLang="ko-KR" dirty="0"/>
          </a:p>
        </p:txBody>
      </p:sp>
      <p:sp>
        <p:nvSpPr>
          <p:cNvPr id="5" name="Rectangle 4"/>
          <p:cNvSpPr/>
          <p:nvPr/>
        </p:nvSpPr>
        <p:spPr>
          <a:xfrm>
            <a:off x="381000" y="1166843"/>
            <a:ext cx="6324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 hangingPunct="1"/>
            <a:r>
              <a:rPr lang="en-US" dirty="0"/>
              <a:t>{    87,   -93,    12,     0,     0,     0,     0,     0,},</a:t>
            </a:r>
          </a:p>
          <a:p>
            <a:pPr fontAlgn="auto" hangingPunct="1"/>
            <a:r>
              <a:rPr lang="en-US" dirty="0"/>
              <a:t>{    91,    79,   -44,     0,     0,     0,     0,     0,},</a:t>
            </a:r>
          </a:p>
          <a:p>
            <a:pPr fontAlgn="auto" hangingPunct="1"/>
            <a:r>
              <a:rPr lang="en-US" dirty="0"/>
              <a:t>{    25,    38,   120,     0,     0,     0,     0,     0,},</a:t>
            </a:r>
          </a:p>
          <a:p>
            <a:pPr fontAlgn="auto" hangingPunct="1"/>
            <a:r>
              <a:rPr lang="en-US" dirty="0"/>
              <a:t>{     0,     0,     0,   118,   -50,    -5,     0,     0,},</a:t>
            </a:r>
          </a:p>
          <a:p>
            <a:pPr fontAlgn="auto" hangingPunct="1"/>
            <a:r>
              <a:rPr lang="en-US" dirty="0"/>
              <a:t>{     0,     0,     0,   -50,  -118,   -13,     0,     0,},</a:t>
            </a:r>
          </a:p>
          <a:p>
            <a:pPr fontAlgn="auto" hangingPunct="1"/>
            <a:r>
              <a:rPr lang="en-US" dirty="0"/>
              <a:t>{     0,     0,     0,     1,    14,  -128,     0,     0,},</a:t>
            </a:r>
          </a:p>
          <a:p>
            <a:pPr fontAlgn="auto" hangingPunct="1"/>
            <a:r>
              <a:rPr lang="en-US" dirty="0"/>
              <a:t>{     0,     0,     0,     0,     0,     0,   128,     0,},</a:t>
            </a:r>
          </a:p>
          <a:p>
            <a:pPr fontAlgn="auto" hangingPunct="1"/>
            <a:r>
              <a:rPr lang="en-US" dirty="0"/>
              <a:t>{     0,     0,     0,     0,     0,     0,     0,   128</a:t>
            </a:r>
            <a:r>
              <a:rPr lang="en-US" dirty="0" smtClean="0"/>
              <a:t>,}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09600" y="4022036"/>
            <a:ext cx="7848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Sparse matrix. Implementation in 20 </a:t>
            </a:r>
            <a:r>
              <a:rPr kumimoji="1" lang="en-US" sz="2000" kern="0" dirty="0" err="1">
                <a:solidFill>
                  <a:srgbClr val="000000"/>
                </a:solidFill>
                <a:latin typeface="Arial"/>
                <a:ea typeface="굴림"/>
              </a:rPr>
              <a:t>mults</a:t>
            </a:r>
            <a:r>
              <a:rPr kumimoji="1" lang="en-US" sz="2000" kern="0" dirty="0">
                <a:solidFill>
                  <a:srgbClr val="000000"/>
                </a:solidFill>
                <a:latin typeface="Arial"/>
                <a:ea typeface="굴림"/>
              </a:rPr>
              <a:t> and 12 adds</a:t>
            </a:r>
          </a:p>
          <a:p>
            <a:pPr marL="342900" lvl="0" indent="-34290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The second secondary matrix is simply the transpose of ROT matrix above</a:t>
            </a:r>
          </a:p>
          <a:p>
            <a:pPr marL="342900" lvl="0" indent="-342900" eaLnBrk="0" hangingPunct="0"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q"/>
            </a:pP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Operations can be further reduced via lifting implementations (JCTVC-C096, JCTVC-G304) to 15 </a:t>
            </a:r>
            <a:r>
              <a:rPr kumimoji="1" lang="en-US" sz="2000" kern="0" dirty="0" err="1" smtClean="0">
                <a:solidFill>
                  <a:srgbClr val="000000"/>
                </a:solidFill>
                <a:latin typeface="Arial"/>
                <a:ea typeface="굴림"/>
              </a:rPr>
              <a:t>mults</a:t>
            </a:r>
            <a:r>
              <a:rPr kumimoji="1" lang="en-US" sz="2000" kern="0" dirty="0" smtClean="0">
                <a:solidFill>
                  <a:srgbClr val="000000"/>
                </a:solidFill>
                <a:latin typeface="Arial"/>
                <a:ea typeface="굴림"/>
              </a:rPr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573659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9</a:t>
            </a:fld>
            <a:endParaRPr lang="en-US" altLang="ko-KR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137478"/>
              </p:ext>
            </p:extLst>
          </p:nvPr>
        </p:nvGraphicFramePr>
        <p:xfrm>
          <a:off x="228600" y="1676400"/>
          <a:ext cx="8686800" cy="33308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3400"/>
                <a:gridCol w="1066800"/>
                <a:gridCol w="1400694"/>
                <a:gridCol w="1037706"/>
                <a:gridCol w="787400"/>
                <a:gridCol w="965200"/>
                <a:gridCol w="965200"/>
                <a:gridCol w="965200"/>
                <a:gridCol w="965200"/>
              </a:tblGrid>
              <a:tr h="165535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Test Number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# of </a:t>
                      </a:r>
                      <a:r>
                        <a:rPr lang="en-US" sz="1600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secondary </a:t>
                      </a:r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Transforms </a:t>
                      </a:r>
                      <a:r>
                        <a:rPr lang="en-US" sz="1600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tested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Type of </a:t>
                      </a:r>
                      <a:r>
                        <a:rPr lang="en-US" sz="1600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Secondary  Transform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solidFill>
                            <a:srgbClr val="0070C0"/>
                          </a:solidFill>
                          <a:effectLst/>
                        </a:rPr>
                        <a:t>TU sizes </a:t>
                      </a:r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on which secondary transform applied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AI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 2x Y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AI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 1.5x Y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Average Luma gain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solidFill>
                            <a:srgbClr val="0070C0"/>
                          </a:solidFill>
                          <a:effectLst/>
                        </a:rPr>
                        <a:t>Average Encoding Time</a:t>
                      </a:r>
                      <a:endParaRPr lang="en-US" sz="1600" b="0" i="0" u="none" strike="noStrike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Average Decoding Time</a:t>
                      </a:r>
                      <a:endParaRPr lang="en-US" sz="1600" b="0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2769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 smtClean="0">
                          <a:effectLst/>
                        </a:rPr>
                        <a:t>SecTrans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8 to 32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-1.0%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-</a:t>
                      </a:r>
                      <a:r>
                        <a:rPr lang="en-US" sz="1600" u="none" strike="noStrike" dirty="0" smtClean="0">
                          <a:effectLst/>
                        </a:rPr>
                        <a:t>0.6%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-</a:t>
                      </a:r>
                      <a:r>
                        <a:rPr lang="en-US" sz="1600" u="none" strike="noStrike" dirty="0" smtClean="0">
                          <a:effectLst/>
                        </a:rPr>
                        <a:t>0.8%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112%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103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804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effectLst/>
                        </a:rPr>
                        <a:t>SecTrans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8 to 32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-1.4%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-0.9%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-1.2%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125%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 smtClean="0">
                        <a:solidFill>
                          <a:schemeClr val="dk1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4547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ROT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8 to 32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-</a:t>
                      </a:r>
                      <a:r>
                        <a:rPr lang="en-US" sz="1600" u="none" strike="noStrike" dirty="0" smtClean="0">
                          <a:effectLst/>
                        </a:rPr>
                        <a:t>0.8%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-</a:t>
                      </a:r>
                      <a:r>
                        <a:rPr lang="en-US" sz="1600" u="none" strike="noStrike" dirty="0" smtClean="0">
                          <a:effectLst/>
                        </a:rPr>
                        <a:t>0.4%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-</a:t>
                      </a:r>
                      <a:r>
                        <a:rPr lang="en-US" sz="1600" u="none" strike="noStrike" dirty="0" smtClean="0">
                          <a:effectLst/>
                        </a:rPr>
                        <a:t>0.6%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111%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101%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804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smtClean="0">
                          <a:effectLst/>
                        </a:rPr>
                        <a:t>ROT and Transpose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8 to 32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-1.1%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-0.6%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-</a:t>
                      </a:r>
                      <a:r>
                        <a:rPr lang="en-US" sz="1600" u="none" strike="noStrike" dirty="0" smtClean="0">
                          <a:effectLst/>
                        </a:rPr>
                        <a:t>0.9%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124%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102%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56481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66688" marR="0" indent="-166688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Char char="q"/>
          <a:tabLst/>
          <a:defRPr kumimoji="1" lang="ko-KR" altLang="en-US" sz="1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66688" marR="0" indent="-166688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Char char="q"/>
          <a:tabLst/>
          <a:defRPr kumimoji="1" lang="ko-KR" altLang="en-US" sz="1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23833</TotalTime>
  <Words>1391</Words>
  <Application>Microsoft Office PowerPoint</Application>
  <PresentationFormat>On-screen Show (4:3)</PresentationFormat>
  <Paragraphs>322</Paragraphs>
  <Slides>12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1_Template_Sample</vt:lpstr>
      <vt:lpstr>PowerPoint Presentation</vt:lpstr>
      <vt:lpstr>Motivation and Prior Work</vt:lpstr>
      <vt:lpstr>Overview</vt:lpstr>
      <vt:lpstr>Improvements over secondary transforms  proposed for HEVC</vt:lpstr>
      <vt:lpstr>Different Tests</vt:lpstr>
      <vt:lpstr>Algorithm Description: Decoder</vt:lpstr>
      <vt:lpstr>Secondary Transform Matrices</vt:lpstr>
      <vt:lpstr>Low-complexity Secondary Transform  ROT Matrix</vt:lpstr>
      <vt:lpstr>Summary of Results</vt:lpstr>
      <vt:lpstr>Complexity: Operation Counts</vt:lpstr>
      <vt:lpstr>Summary of Results (2)</vt:lpstr>
      <vt:lpstr>Conclusions</vt:lpstr>
    </vt:vector>
  </TitlesOfParts>
  <Company>STA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asaxena</dc:creator>
  <cp:lastModifiedBy>Ankur Saxena</cp:lastModifiedBy>
  <cp:revision>215</cp:revision>
  <dcterms:created xsi:type="dcterms:W3CDTF">2010-08-16T21:00:57Z</dcterms:created>
  <dcterms:modified xsi:type="dcterms:W3CDTF">2013-04-20T21:38:55Z</dcterms:modified>
</cp:coreProperties>
</file>