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64" r:id="rId4"/>
    <p:sldId id="260" r:id="rId5"/>
    <p:sldId id="277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66" r:id="rId16"/>
    <p:sldId id="276" r:id="rId17"/>
    <p:sldId id="278" r:id="rId18"/>
    <p:sldId id="279" r:id="rId19"/>
    <p:sldId id="280" r:id="rId2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40" d="100"/>
          <a:sy n="140" d="100"/>
        </p:scale>
        <p:origin x="-8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F7FB9-6997-4696-AC52-972D01D9A9A9}" type="datetimeFigureOut">
              <a:rPr lang="ko-KR" altLang="en-US" smtClean="0"/>
              <a:pPr/>
              <a:t>2012-04-18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558F-0610-4BA5-B7D8-8A2CE87C24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F7FB9-6997-4696-AC52-972D01D9A9A9}" type="datetimeFigureOut">
              <a:rPr lang="ko-KR" altLang="en-US" smtClean="0"/>
              <a:pPr/>
              <a:t>2012-04-18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558F-0610-4BA5-B7D8-8A2CE87C24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F7FB9-6997-4696-AC52-972D01D9A9A9}" type="datetimeFigureOut">
              <a:rPr lang="ko-KR" altLang="en-US" smtClean="0"/>
              <a:pPr/>
              <a:t>2012-04-18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558F-0610-4BA5-B7D8-8A2CE87C24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F7FB9-6997-4696-AC52-972D01D9A9A9}" type="datetimeFigureOut">
              <a:rPr lang="ko-KR" altLang="en-US" smtClean="0"/>
              <a:pPr/>
              <a:t>2012-04-18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558F-0610-4BA5-B7D8-8A2CE87C24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F7FB9-6997-4696-AC52-972D01D9A9A9}" type="datetimeFigureOut">
              <a:rPr lang="ko-KR" altLang="en-US" smtClean="0"/>
              <a:pPr/>
              <a:t>2012-04-18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558F-0610-4BA5-B7D8-8A2CE87C24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F7FB9-6997-4696-AC52-972D01D9A9A9}" type="datetimeFigureOut">
              <a:rPr lang="ko-KR" altLang="en-US" smtClean="0"/>
              <a:pPr/>
              <a:t>2012-04-18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558F-0610-4BA5-B7D8-8A2CE87C24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F7FB9-6997-4696-AC52-972D01D9A9A9}" type="datetimeFigureOut">
              <a:rPr lang="ko-KR" altLang="en-US" smtClean="0"/>
              <a:pPr/>
              <a:t>2012-04-18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558F-0610-4BA5-B7D8-8A2CE87C24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F7FB9-6997-4696-AC52-972D01D9A9A9}" type="datetimeFigureOut">
              <a:rPr lang="ko-KR" altLang="en-US" smtClean="0"/>
              <a:pPr/>
              <a:t>2012-04-18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558F-0610-4BA5-B7D8-8A2CE87C24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F7FB9-6997-4696-AC52-972D01D9A9A9}" type="datetimeFigureOut">
              <a:rPr lang="ko-KR" altLang="en-US" smtClean="0"/>
              <a:pPr/>
              <a:t>2012-04-18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558F-0610-4BA5-B7D8-8A2CE87C24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F7FB9-6997-4696-AC52-972D01D9A9A9}" type="datetimeFigureOut">
              <a:rPr lang="ko-KR" altLang="en-US" smtClean="0"/>
              <a:pPr/>
              <a:t>2012-04-18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558F-0610-4BA5-B7D8-8A2CE87C24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F7FB9-6997-4696-AC52-972D01D9A9A9}" type="datetimeFigureOut">
              <a:rPr lang="ko-KR" altLang="en-US" smtClean="0"/>
              <a:pPr/>
              <a:t>2012-04-18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558F-0610-4BA5-B7D8-8A2CE87C24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F7FB9-6997-4696-AC52-972D01D9A9A9}" type="datetimeFigureOut">
              <a:rPr lang="ko-KR" altLang="en-US" smtClean="0"/>
              <a:pPr/>
              <a:t>2012-04-18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3558F-0610-4BA5-B7D8-8A2CE87C24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42900" y="1214422"/>
            <a:ext cx="8458200" cy="2198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50" charset="-127"/>
              </a:rPr>
              <a:t>JCTVC-I0295: Non-CE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3600" b="1" dirty="0" smtClean="0">
                <a:solidFill>
                  <a:srgbClr val="0000FF"/>
                </a:solidFill>
                <a:latin typeface="Arial" pitchFamily="34" charset="0"/>
                <a:ea typeface="굴림" pitchFamily="50" charset="-127"/>
              </a:rPr>
              <a:t>On positive/negative sign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3600" b="1" dirty="0" smtClean="0">
                <a:solidFill>
                  <a:srgbClr val="0000FF"/>
                </a:solidFill>
                <a:latin typeface="Arial" pitchFamily="34" charset="0"/>
                <a:ea typeface="굴림" pitchFamily="50" charset="-127"/>
              </a:rPr>
              <a:t>for Category 1,4 Edge Offset in SAO</a:t>
            </a:r>
            <a:endParaRPr kumimoji="0" lang="ko-KR" altLang="ko-KR" sz="4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42900" y="3698875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2000" b="1" dirty="0" err="1" smtClean="0">
                <a:latin typeface="Arial" pitchFamily="34" charset="0"/>
                <a:ea typeface="굴림" pitchFamily="50" charset="-127"/>
              </a:rPr>
              <a:t>Hak</a:t>
            </a:r>
            <a:r>
              <a:rPr lang="en-US" altLang="ko-KR" sz="2000" b="1" dirty="0" smtClean="0">
                <a:latin typeface="Arial" pitchFamily="34" charset="0"/>
                <a:ea typeface="굴림" pitchFamily="50" charset="-127"/>
              </a:rPr>
              <a:t>-Sop Song, </a:t>
            </a:r>
            <a:r>
              <a:rPr lang="en-US" altLang="ko-KR" sz="2000" b="1" dirty="0" err="1" smtClean="0">
                <a:solidFill>
                  <a:srgbClr val="0000FF"/>
                </a:solidFill>
                <a:latin typeface="Arial" pitchFamily="34" charset="0"/>
                <a:ea typeface="굴림" pitchFamily="50" charset="-127"/>
              </a:rPr>
              <a:t>Chanyul</a:t>
            </a:r>
            <a:r>
              <a:rPr lang="en-US" altLang="ko-KR" sz="2000" b="1" dirty="0" smtClean="0">
                <a:solidFill>
                  <a:srgbClr val="0000FF"/>
                </a:solidFill>
                <a:latin typeface="Arial" pitchFamily="34" charset="0"/>
                <a:ea typeface="굴림" pitchFamily="50" charset="-127"/>
              </a:rPr>
              <a:t> Kim</a:t>
            </a:r>
            <a:r>
              <a:rPr lang="en-US" altLang="ko-KR" sz="2000" b="1" dirty="0" smtClean="0">
                <a:latin typeface="Arial" pitchFamily="34" charset="0"/>
                <a:ea typeface="굴림" pitchFamily="50" charset="-127"/>
              </a:rPr>
              <a:t>, </a:t>
            </a:r>
            <a:r>
              <a:rPr lang="en-US" altLang="ko-KR" sz="2000" b="1" dirty="0" err="1" smtClean="0">
                <a:latin typeface="Arial" pitchFamily="34" charset="0"/>
                <a:ea typeface="굴림" pitchFamily="50" charset="-127"/>
              </a:rPr>
              <a:t>Joeng</a:t>
            </a:r>
            <a:r>
              <a:rPr lang="en-US" altLang="ko-KR" sz="2000" b="1" dirty="0" smtClean="0">
                <a:latin typeface="Arial" pitchFamily="34" charset="0"/>
                <a:ea typeface="굴림" pitchFamily="50" charset="-127"/>
              </a:rPr>
              <a:t>-Bum </a:t>
            </a:r>
            <a:r>
              <a:rPr lang="en-US" altLang="ko-KR" sz="2000" b="1" dirty="0" err="1" smtClean="0">
                <a:latin typeface="Arial" pitchFamily="34" charset="0"/>
                <a:ea typeface="굴림" pitchFamily="50" charset="-127"/>
              </a:rPr>
              <a:t>Choi</a:t>
            </a:r>
            <a:r>
              <a:rPr lang="en-US" altLang="ko-KR" sz="2000" b="1" dirty="0" smtClean="0">
                <a:latin typeface="Arial" pitchFamily="34" charset="0"/>
                <a:ea typeface="굴림" pitchFamily="50" charset="-127"/>
              </a:rPr>
              <a:t>, Jae-Hwan </a:t>
            </a:r>
            <a:r>
              <a:rPr lang="en-US" altLang="ko-KR" sz="2000" b="1" dirty="0" err="1" smtClean="0">
                <a:latin typeface="Arial" pitchFamily="34" charset="0"/>
                <a:ea typeface="굴림" pitchFamily="50" charset="-127"/>
              </a:rPr>
              <a:t>Joo</a:t>
            </a:r>
            <a:r>
              <a:rPr lang="en-US" altLang="ko-KR" sz="2000" b="1" dirty="0" smtClean="0">
                <a:latin typeface="Arial" pitchFamily="34" charset="0"/>
                <a:ea typeface="굴림" pitchFamily="50" charset="-127"/>
              </a:rPr>
              <a:t>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50" charset="-127"/>
              </a:rPr>
              <a:t>Kyo-Hyuk</a:t>
            </a:r>
            <a:r>
              <a:rPr kumimoji="0" lang="en-US" altLang="ko-K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50" charset="-127"/>
              </a:rPr>
              <a:t> Lee, Jae-Hyun Kim</a:t>
            </a:r>
            <a:endParaRPr kumimoji="0" lang="en-US" altLang="ko-K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2000" b="1" dirty="0" smtClean="0">
                <a:latin typeface="Arial" pitchFamily="34" charset="0"/>
                <a:ea typeface="굴림" pitchFamily="50" charset="-127"/>
              </a:rPr>
              <a:t>Samsung</a:t>
            </a:r>
            <a:r>
              <a:rPr kumimoji="0" lang="en-US" altLang="ko-K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50" charset="-127"/>
              </a:rPr>
              <a:t> Electronics Co., KOREA</a:t>
            </a:r>
            <a:endParaRPr kumimoji="0" lang="ko-KR" altLang="ko-K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Subjective quality (4/8)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785794"/>
            <a:ext cx="6320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BasketballDrive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LB_HE10 QP37 Frame 146</a:t>
            </a:r>
            <a:endParaRPr lang="ko-KR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5072074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HM6.0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5072074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Proposed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그림 8" descr="basketballDrive_LB_he10_q37_f146_hm6.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034" y="2786058"/>
            <a:ext cx="3886200" cy="2105025"/>
          </a:xfrm>
          <a:prstGeom prst="rect">
            <a:avLst/>
          </a:prstGeom>
        </p:spPr>
      </p:pic>
      <p:pic>
        <p:nvPicPr>
          <p:cNvPr id="10" name="그림 9" descr="basketballDrive_LB_he10_q37_f146_pr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3438" y="2786058"/>
            <a:ext cx="388620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Subjective quality (5/8)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785794"/>
            <a:ext cx="6320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BasketballDrive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LB_HE10 QP37 Frame 423</a:t>
            </a:r>
            <a:endParaRPr lang="ko-KR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5072074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HM6.0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5072074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Proposed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그림 10" descr="basketballDrive_LB_he10_q37_f423_hm6.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348" y="2857496"/>
            <a:ext cx="3562350" cy="1926908"/>
          </a:xfrm>
          <a:prstGeom prst="rect">
            <a:avLst/>
          </a:prstGeom>
        </p:spPr>
      </p:pic>
      <p:pic>
        <p:nvPicPr>
          <p:cNvPr id="12" name="그림 11" descr="basketballDrive_LB_he10_q37_f423_pr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57752" y="2857496"/>
            <a:ext cx="3562350" cy="19269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Subjective quality (6/8)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785794"/>
            <a:ext cx="6697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BasketballDrillText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LB_HE10 QP37 Frame 351</a:t>
            </a:r>
            <a:endParaRPr lang="ko-KR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5072074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HM6.0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5072074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Proposed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그림 8" descr="basketballDrillText_LB-HE_q37_f351_hm6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158" y="2285992"/>
            <a:ext cx="4076700" cy="2628900"/>
          </a:xfrm>
          <a:prstGeom prst="rect">
            <a:avLst/>
          </a:prstGeom>
        </p:spPr>
      </p:pic>
      <p:pic>
        <p:nvPicPr>
          <p:cNvPr id="10" name="그림 9" descr="basketballDrillText_LB-HE_q37_f351_pr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14876" y="2285992"/>
            <a:ext cx="4076700" cy="26289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Subjective quality (7/8)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785794"/>
            <a:ext cx="5444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BQTerace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AI_HE10 QP37 Frame 194</a:t>
            </a:r>
            <a:endParaRPr lang="ko-KR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5072074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HM6.0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5072074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Proposed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그림 10" descr="BQTerrace_AI_HE_Q37_f194_hm6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034" y="2857496"/>
            <a:ext cx="3886200" cy="2121218"/>
          </a:xfrm>
          <a:prstGeom prst="rect">
            <a:avLst/>
          </a:prstGeom>
        </p:spPr>
      </p:pic>
      <p:pic>
        <p:nvPicPr>
          <p:cNvPr id="12" name="그림 11" descr="BQTerrace_AI_HE_Q37_f194_pr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3438" y="2857496"/>
            <a:ext cx="3886200" cy="212121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Subjective quality (8/8)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785794"/>
            <a:ext cx="57733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ChinaSpeed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AI_HE10 QP37 Frame 499</a:t>
            </a:r>
            <a:endParaRPr lang="ko-KR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5072074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HM6.0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5072074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Proposed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그림 8" descr="chinaSpeed_AI_HE_Q37_f499_hm6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348" y="2643182"/>
            <a:ext cx="3600450" cy="2143125"/>
          </a:xfrm>
          <a:prstGeom prst="rect">
            <a:avLst/>
          </a:prstGeom>
        </p:spPr>
      </p:pic>
      <p:pic>
        <p:nvPicPr>
          <p:cNvPr id="10" name="그림 9" descr="chinaSpeed_AI_HE_Q37_f499_pr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14876" y="2643182"/>
            <a:ext cx="360045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Conclusion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428736"/>
            <a:ext cx="73922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R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ecommend the proposed method to be adapted</a:t>
            </a:r>
          </a:p>
          <a:p>
            <a:pPr lvl="1">
              <a:buFontTx/>
              <a:buChar char="-"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Average coding gain : 0.4% LB-main/LB-HE10 for class E.</a:t>
            </a:r>
          </a:p>
          <a:p>
            <a:pPr lvl="1">
              <a:buFontTx/>
              <a:buChar char="-"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Johnny coding gain : 1.1% LB-main, 1.0% LB-HE10.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Subjective quality is similar to HM6.0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Reference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285860"/>
            <a:ext cx="83582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[1]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altLang="ko-KR" dirty="0" err="1" smtClean="0">
                <a:latin typeface="Arial" pitchFamily="34" charset="0"/>
                <a:cs typeface="Arial" pitchFamily="34" charset="0"/>
              </a:rPr>
              <a:t>Bross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, W.-J. Han, J.-R. Ohm, G. J. Sullivan, T. </a:t>
            </a:r>
            <a:r>
              <a:rPr lang="en-US" altLang="ko-KR" dirty="0" err="1" smtClean="0">
                <a:latin typeface="Arial" pitchFamily="34" charset="0"/>
                <a:cs typeface="Arial" pitchFamily="34" charset="0"/>
              </a:rPr>
              <a:t>Wiegand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, “High efficiency video coding (HEVC) text specification draft 6,” ITU-T SG16 WP3 and ISO/IEC JTC1/SC29/WG11, Document JCTVC-H1003, Feb. 2012.</a:t>
            </a:r>
            <a:endParaRPr lang="ko-KR" altLang="ko-KR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[2]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W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.-S. Kim, D.-K Kwon, “CE8 subset c: Necessity of Sign Bits for SAO Offsets,’’ ITU-T SG16 WP3 and ISO/IEC JTC1/SC29/WG11, Document JCTVC-H0434, Feb. 2012.</a:t>
            </a:r>
            <a:endParaRPr lang="ko-KR" altLang="ko-KR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[3]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.-H. Chou and Y.-C. Li, “A perceptually tuned </a:t>
            </a:r>
            <a:r>
              <a:rPr lang="en-US" altLang="ko-KR" dirty="0" err="1" smtClean="0">
                <a:latin typeface="Arial" pitchFamily="34" charset="0"/>
                <a:cs typeface="Arial" pitchFamily="34" charset="0"/>
              </a:rPr>
              <a:t>subband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image coder based on the measure of just noticeable distortion profile”, IEEE Trans. on CSVT, vol.5, no. 6, Dec. 1995.</a:t>
            </a:r>
            <a:endParaRPr lang="ko-KR" altLang="ko-KR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[4] 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altLang="ko-KR" dirty="0" err="1" smtClean="0">
                <a:latin typeface="Arial" pitchFamily="34" charset="0"/>
                <a:cs typeface="Arial" pitchFamily="34" charset="0"/>
              </a:rPr>
              <a:t>Bossen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, “Common test conditions,” ITU-T SG16 WP3 and ISO/IEC JTC1/SC29/WG11, Document JCTVC-H1100, Feb. 2012.</a:t>
            </a:r>
            <a:endParaRPr lang="ko-KR" altLang="ko-KR" dirty="0" smtClean="0">
              <a:latin typeface="Arial" pitchFamily="34" charset="0"/>
              <a:cs typeface="Arial" pitchFamily="34" charset="0"/>
            </a:endParaRPr>
          </a:p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WD Text Changes (adds marked in yellow)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928662" y="1500174"/>
          <a:ext cx="6727853" cy="2773680"/>
        </p:xfrm>
        <a:graphic>
          <a:graphicData uri="http://schemas.openxmlformats.org/drawingml/2006/table">
            <a:tbl>
              <a:tblPr/>
              <a:tblGrid>
                <a:gridCol w="5513407"/>
                <a:gridCol w="1214446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sao_offset_vlc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( 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rx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, 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ry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, 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cIdx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 ) {</a:t>
                      </a:r>
                      <a:endParaRPr lang="ko-KR" sz="14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b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Descriptor</a:t>
                      </a:r>
                      <a:endParaRPr lang="ko-KR" sz="1400" b="1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</a:t>
                      </a:r>
                      <a:r>
                        <a:rPr lang="en-GB" sz="1400" b="1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sao_type_idx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cIdx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 ][ 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rx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 ][ 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ry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 ]</a:t>
                      </a:r>
                      <a:endParaRPr lang="ko-KR" sz="14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b="0">
                          <a:latin typeface="Times New Roman" pitchFamily="18" charset="0"/>
                          <a:ea typeface="PMingLiU"/>
                          <a:cs typeface="Times New Roman" pitchFamily="18" charset="0"/>
                        </a:rPr>
                        <a:t>ue(v)</a:t>
                      </a:r>
                      <a:endParaRPr lang="ko-KR" sz="1400" b="1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if( 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sao_type_idx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cIdx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 ][ 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rx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 ][ 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ry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 ] = =5 ) {</a:t>
                      </a:r>
                      <a:endParaRPr lang="ko-KR" sz="14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b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</a:t>
                      </a:r>
                      <a:r>
                        <a:rPr lang="en-GB" sz="1400" b="1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sao_band_position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cIdx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 ][ 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rx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 ][ </a:t>
                      </a:r>
                      <a:r>
                        <a:rPr lang="en-GB" sz="14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ry</a:t>
                      </a: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 ]</a:t>
                      </a:r>
                      <a:endParaRPr lang="ko-KR" sz="14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b="0" dirty="0">
                          <a:latin typeface="Times New Roman" pitchFamily="18" charset="0"/>
                          <a:ea typeface="PMingLiU"/>
                          <a:cs typeface="Times New Roman" pitchFamily="18" charset="0"/>
                        </a:rPr>
                        <a:t>u(5)</a:t>
                      </a:r>
                      <a:endParaRPr lang="ko-KR" sz="1400" b="1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for( i = 0; i &lt; 4; i++ )</a:t>
                      </a:r>
                      <a:endParaRPr lang="ko-KR" sz="14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b="0" dirty="0">
                        <a:latin typeface="Times New Roman" pitchFamily="18" charset="0"/>
                        <a:ea typeface="PMingLiU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	</a:t>
                      </a:r>
                      <a:r>
                        <a:rPr lang="en-GB" sz="1400" b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sao_offset</a:t>
                      </a:r>
                      <a:r>
                        <a:rPr lang="en-GB" sz="14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cIdx ][ rx][ ry ][ i ]</a:t>
                      </a:r>
                      <a:endParaRPr lang="ko-KR" sz="14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b="0" dirty="0">
                          <a:latin typeface="Times New Roman" pitchFamily="18" charset="0"/>
                          <a:ea typeface="PMingLiU"/>
                          <a:cs typeface="Times New Roman" pitchFamily="18" charset="0"/>
                        </a:rPr>
                        <a:t>se(v)</a:t>
                      </a:r>
                      <a:endParaRPr lang="ko-KR" sz="1400" b="1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} else if( sao_type_idx[ cIdx ][ rx ][ ry ] != 0 )</a:t>
                      </a:r>
                      <a:endParaRPr lang="ko-KR" sz="14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b="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for( i = 0; i &lt; 4; i++ ){</a:t>
                      </a:r>
                      <a:endParaRPr lang="ko-KR" sz="14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b="1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     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if(i == 0 || i==3)</a:t>
                      </a:r>
                      <a:endParaRPr lang="ko-KR" sz="14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b="1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73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	</a:t>
                      </a:r>
                      <a:r>
                        <a:rPr lang="en-GB" sz="1400" b="1">
                          <a:highlight>
                            <a:srgbClr val="FF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Sao_offset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cIdx ][ rx][ ry ][ i ]</a:t>
                      </a:r>
                      <a:endParaRPr lang="ko-KR" sz="14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b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</a:t>
                      </a:r>
                      <a:r>
                        <a:rPr lang="en-GB" sz="1400" b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PMingLiU"/>
                          <a:cs typeface="Times New Roman" pitchFamily="18" charset="0"/>
                        </a:rPr>
                        <a:t>e(v)</a:t>
                      </a:r>
                      <a:endParaRPr lang="ko-KR" sz="1400" b="1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     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else</a:t>
                      </a:r>
                      <a:endParaRPr lang="ko-KR" sz="14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b="0" dirty="0">
                        <a:latin typeface="Times New Roman" pitchFamily="18" charset="0"/>
                        <a:ea typeface="PMingLiU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44450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b="1">
                          <a:highlight>
                            <a:srgbClr val="FF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sao_offset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cIdx ][ rx][ ry ][ i ]</a:t>
                      </a:r>
                      <a:endParaRPr lang="ko-KR" sz="14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b="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ue</a:t>
                      </a:r>
                      <a:r>
                        <a:rPr lang="en-GB" sz="1400" b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(v)</a:t>
                      </a:r>
                      <a:endParaRPr lang="ko-KR" sz="1400" b="1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}</a:t>
                      </a:r>
                      <a:endParaRPr lang="ko-KR" sz="14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b="1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2910" y="1000108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7.2.2.8 Sample adaptive offset VLC syntax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WD Text Changes (adds marked in yellow)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928670"/>
            <a:ext cx="8648380" cy="4588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Bef>
                <a:spcPts val="905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547370" algn="l"/>
                <a:tab pos="756285" algn="l"/>
                <a:tab pos="1008380" algn="l"/>
                <a:tab pos="1260475" algn="l"/>
              </a:tabLst>
            </a:pPr>
            <a:r>
              <a:rPr lang="en-GB" altLang="ko-KR" sz="1400" b="1" dirty="0" smtClean="0">
                <a:latin typeface="Times New Roman"/>
              </a:rPr>
              <a:t>7.4.3.4  Sample adaptive offset VLC </a:t>
            </a:r>
            <a:r>
              <a:rPr lang="en-GB" altLang="ko-KR" sz="1400" b="1" dirty="0" err="1" smtClean="0">
                <a:latin typeface="Times New Roman"/>
              </a:rPr>
              <a:t>sementics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400" b="1" dirty="0" err="1" smtClean="0">
                <a:latin typeface="Times New Roman"/>
                <a:ea typeface="바탕"/>
              </a:rPr>
              <a:t>sao_offset</a:t>
            </a:r>
            <a:r>
              <a:rPr lang="en-US" altLang="ko-KR" sz="1400" dirty="0" smtClean="0">
                <a:latin typeface="Times New Roman"/>
                <a:ea typeface="바탕"/>
              </a:rPr>
              <a:t>[ </a:t>
            </a:r>
            <a:r>
              <a:rPr lang="en-US" altLang="ko-KR" sz="1400" dirty="0" err="1" smtClean="0">
                <a:latin typeface="Times New Roman"/>
                <a:ea typeface="바탕"/>
              </a:rPr>
              <a:t>cIdx</a:t>
            </a:r>
            <a:r>
              <a:rPr lang="en-US" altLang="ko-KR" sz="1400" dirty="0" smtClean="0">
                <a:latin typeface="Times New Roman"/>
                <a:ea typeface="바탕"/>
              </a:rPr>
              <a:t> ][ </a:t>
            </a:r>
            <a:r>
              <a:rPr lang="en-US" altLang="ko-KR" sz="1400" dirty="0" err="1" smtClean="0">
                <a:latin typeface="Times New Roman"/>
                <a:ea typeface="바탕"/>
              </a:rPr>
              <a:t>rx</a:t>
            </a:r>
            <a:r>
              <a:rPr lang="en-US" altLang="ko-KR" sz="1400" dirty="0" smtClean="0">
                <a:latin typeface="Times New Roman"/>
                <a:ea typeface="바탕"/>
              </a:rPr>
              <a:t> ][ </a:t>
            </a:r>
            <a:r>
              <a:rPr lang="en-US" altLang="ko-KR" sz="1400" dirty="0" err="1" smtClean="0">
                <a:latin typeface="Times New Roman"/>
                <a:ea typeface="바탕"/>
              </a:rPr>
              <a:t>ry</a:t>
            </a:r>
            <a:r>
              <a:rPr lang="en-US" altLang="ko-KR" sz="1400" dirty="0" smtClean="0">
                <a:latin typeface="Times New Roman"/>
                <a:ea typeface="바탕"/>
              </a:rPr>
              <a:t> ][ </a:t>
            </a:r>
            <a:r>
              <a:rPr lang="en-US" altLang="ko-KR" sz="1400" dirty="0" err="1" smtClean="0">
                <a:latin typeface="Times New Roman"/>
                <a:ea typeface="바탕"/>
              </a:rPr>
              <a:t>i</a:t>
            </a:r>
            <a:r>
              <a:rPr lang="en-US" altLang="ko-KR" sz="1400" dirty="0" smtClean="0">
                <a:latin typeface="Times New Roman"/>
                <a:ea typeface="바탕"/>
              </a:rPr>
              <a:t> ] indicates the offset value of </a:t>
            </a:r>
            <a:r>
              <a:rPr lang="en-US" altLang="ko-KR" sz="1400" dirty="0" err="1" smtClean="0">
                <a:latin typeface="Times New Roman"/>
                <a:ea typeface="바탕"/>
              </a:rPr>
              <a:t>i-th</a:t>
            </a:r>
            <a:r>
              <a:rPr lang="en-US" altLang="ko-KR" sz="1400" dirty="0" smtClean="0">
                <a:latin typeface="Times New Roman"/>
                <a:ea typeface="바탕"/>
              </a:rPr>
              <a:t> category of current coding </a:t>
            </a:r>
            <a:r>
              <a:rPr lang="en-US" altLang="ko-KR" sz="1400" dirty="0" err="1" smtClean="0">
                <a:latin typeface="Times New Roman"/>
                <a:ea typeface="바탕"/>
              </a:rPr>
              <a:t>treeblock</a:t>
            </a:r>
            <a:r>
              <a:rPr lang="en-US" altLang="ko-KR" sz="1400" dirty="0" smtClean="0">
                <a:latin typeface="Times New Roman"/>
                <a:ea typeface="바탕"/>
              </a:rPr>
              <a:t> at position </a:t>
            </a:r>
            <a:r>
              <a:rPr lang="en-US" altLang="ko-KR" sz="1400" dirty="0" err="1" smtClean="0">
                <a:latin typeface="Times New Roman"/>
                <a:ea typeface="바탕"/>
              </a:rPr>
              <a:t>rx</a:t>
            </a:r>
            <a:r>
              <a:rPr lang="en-US" altLang="ko-KR" sz="1400" dirty="0" smtClean="0">
                <a:latin typeface="Times New Roman"/>
                <a:ea typeface="바탕"/>
              </a:rPr>
              <a:t> and </a:t>
            </a:r>
            <a:r>
              <a:rPr lang="en-US" altLang="ko-KR" sz="1400" dirty="0" err="1" smtClean="0">
                <a:latin typeface="Times New Roman"/>
                <a:ea typeface="바탕"/>
              </a:rPr>
              <a:t>ry</a:t>
            </a:r>
            <a:r>
              <a:rPr lang="en-US" altLang="ko-KR" sz="1400" dirty="0" smtClean="0">
                <a:latin typeface="Times New Roman"/>
                <a:ea typeface="바탕"/>
              </a:rPr>
              <a:t> for the </a:t>
            </a:r>
            <a:r>
              <a:rPr lang="en-US" altLang="ko-KR" sz="1400" dirty="0" err="1" smtClean="0">
                <a:latin typeface="Times New Roman"/>
                <a:ea typeface="바탕"/>
              </a:rPr>
              <a:t>colour</a:t>
            </a:r>
            <a:r>
              <a:rPr lang="en-US" altLang="ko-KR" sz="1400" dirty="0" smtClean="0">
                <a:latin typeface="Times New Roman"/>
                <a:ea typeface="바탕"/>
              </a:rPr>
              <a:t> component </a:t>
            </a:r>
            <a:r>
              <a:rPr lang="en-US" altLang="ko-KR" sz="1400" dirty="0" err="1" smtClean="0">
                <a:latin typeface="Times New Roman"/>
                <a:ea typeface="바탕"/>
              </a:rPr>
              <a:t>cIdx</a:t>
            </a:r>
            <a:r>
              <a:rPr lang="en-US" altLang="ko-KR" sz="1400" dirty="0" smtClean="0">
                <a:latin typeface="Times New Roman"/>
                <a:ea typeface="바탕"/>
              </a:rPr>
              <a:t>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400" dirty="0" smtClean="0">
                <a:latin typeface="Times New Roman"/>
                <a:ea typeface="바탕"/>
              </a:rPr>
              <a:t>The variable </a:t>
            </a:r>
            <a:r>
              <a:rPr lang="en-US" altLang="ko-KR" sz="1400" dirty="0" err="1" smtClean="0">
                <a:latin typeface="Times New Roman"/>
                <a:ea typeface="바탕"/>
              </a:rPr>
              <a:t>bitDepth</a:t>
            </a:r>
            <a:r>
              <a:rPr lang="en-US" altLang="ko-KR" sz="1400" dirty="0" smtClean="0">
                <a:latin typeface="Times New Roman"/>
                <a:ea typeface="바탕"/>
              </a:rPr>
              <a:t> is derived as follows.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247015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400" dirty="0" smtClean="0">
                <a:latin typeface="Times New Roman"/>
                <a:ea typeface="바탕"/>
              </a:rPr>
              <a:t>If </a:t>
            </a:r>
            <a:r>
              <a:rPr lang="en-US" altLang="ko-KR" sz="1400" dirty="0" err="1" smtClean="0">
                <a:latin typeface="Times New Roman"/>
                <a:ea typeface="바탕"/>
              </a:rPr>
              <a:t>cIdx</a:t>
            </a:r>
            <a:r>
              <a:rPr lang="en-US" altLang="ko-KR" sz="1400" dirty="0" smtClean="0">
                <a:latin typeface="Times New Roman"/>
                <a:ea typeface="바탕"/>
              </a:rPr>
              <a:t> is equal to 0, </a:t>
            </a:r>
            <a:r>
              <a:rPr lang="en-US" altLang="ko-KR" sz="1400" dirty="0" err="1" smtClean="0">
                <a:latin typeface="Times New Roman"/>
                <a:ea typeface="바탕"/>
              </a:rPr>
              <a:t>bitDepth</a:t>
            </a:r>
            <a:r>
              <a:rPr lang="en-US" altLang="ko-KR" sz="1400" dirty="0" smtClean="0">
                <a:latin typeface="Times New Roman"/>
                <a:ea typeface="바탕"/>
              </a:rPr>
              <a:t> is set equal to </a:t>
            </a:r>
            <a:r>
              <a:rPr lang="en-US" altLang="ko-KR" sz="1400" dirty="0" err="1" smtClean="0">
                <a:latin typeface="Times New Roman"/>
                <a:ea typeface="바탕"/>
              </a:rPr>
              <a:t>BitDepth</a:t>
            </a:r>
            <a:r>
              <a:rPr lang="en-US" altLang="ko-KR" sz="1400" baseline="-25000" dirty="0" err="1" smtClean="0">
                <a:latin typeface="Times New Roman"/>
                <a:ea typeface="바탕"/>
              </a:rPr>
              <a:t>Y</a:t>
            </a:r>
            <a:r>
              <a:rPr lang="en-US" altLang="ko-KR" sz="1400" baseline="-25000" dirty="0" smtClean="0">
                <a:latin typeface="Times New Roman"/>
                <a:ea typeface="바탕"/>
              </a:rPr>
              <a:t>.</a:t>
            </a:r>
            <a:r>
              <a:rPr lang="en-US" altLang="ko-KR" sz="1400" dirty="0" smtClean="0">
                <a:latin typeface="Times New Roman"/>
                <a:ea typeface="바탕"/>
              </a:rPr>
              <a:t>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247015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400" dirty="0" smtClean="0">
                <a:latin typeface="Times New Roman"/>
                <a:ea typeface="바탕"/>
              </a:rPr>
              <a:t>Otherwise (</a:t>
            </a:r>
            <a:r>
              <a:rPr lang="en-US" altLang="ko-KR" sz="1400" dirty="0" err="1" smtClean="0">
                <a:latin typeface="Times New Roman"/>
                <a:ea typeface="바탕"/>
              </a:rPr>
              <a:t>cIdx</a:t>
            </a:r>
            <a:r>
              <a:rPr lang="en-US" altLang="ko-KR" sz="1400" dirty="0" smtClean="0">
                <a:latin typeface="Times New Roman"/>
                <a:ea typeface="바탕"/>
              </a:rPr>
              <a:t> is equal to1 or 2), </a:t>
            </a:r>
            <a:r>
              <a:rPr lang="en-US" altLang="ko-KR" sz="1400" dirty="0" err="1" smtClean="0">
                <a:latin typeface="Times New Roman"/>
                <a:ea typeface="바탕"/>
              </a:rPr>
              <a:t>bitDepth</a:t>
            </a:r>
            <a:r>
              <a:rPr lang="en-US" altLang="ko-KR" sz="1400" dirty="0" smtClean="0">
                <a:latin typeface="Times New Roman"/>
                <a:ea typeface="바탕"/>
              </a:rPr>
              <a:t> is set equal to </a:t>
            </a:r>
            <a:r>
              <a:rPr lang="en-US" altLang="ko-KR" sz="1400" dirty="0" err="1" smtClean="0">
                <a:latin typeface="Times New Roman"/>
                <a:ea typeface="바탕"/>
              </a:rPr>
              <a:t>BitDepth</a:t>
            </a:r>
            <a:r>
              <a:rPr lang="en-US" altLang="ko-KR" sz="1400" baseline="-25000" dirty="0" err="1" smtClean="0">
                <a:latin typeface="Times New Roman"/>
                <a:ea typeface="바탕"/>
              </a:rPr>
              <a:t>C</a:t>
            </a:r>
            <a:r>
              <a:rPr lang="en-US" altLang="ko-KR" sz="1400" dirty="0" smtClean="0">
                <a:latin typeface="Times New Roman"/>
                <a:ea typeface="바탕"/>
              </a:rPr>
              <a:t>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400" dirty="0" smtClean="0">
                <a:latin typeface="Times New Roman"/>
                <a:ea typeface="바탕"/>
              </a:rPr>
              <a:t> 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The values of </a:t>
            </a:r>
            <a:r>
              <a:rPr lang="en-US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sao_offset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[ </a:t>
            </a:r>
            <a:r>
              <a:rPr lang="en-US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cIdx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 ][ </a:t>
            </a:r>
            <a:r>
              <a:rPr lang="en-US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rx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 ][ </a:t>
            </a:r>
            <a:r>
              <a:rPr lang="en-US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ry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 ][ </a:t>
            </a:r>
            <a:r>
              <a:rPr lang="en-US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i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 ] shall be in the range of −( 1&lt;&lt; ( Min( </a:t>
            </a:r>
            <a:r>
              <a:rPr lang="en-US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bitDepth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, 10 ) − 5 ) ) to ( 1&lt;&lt; ( Min( </a:t>
            </a:r>
            <a:r>
              <a:rPr lang="en-US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bitDepth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, 10 ) −1.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400" dirty="0" smtClean="0">
                <a:latin typeface="Times New Roman"/>
                <a:ea typeface="바탕"/>
              </a:rPr>
              <a:t> 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400" dirty="0" smtClean="0">
                <a:latin typeface="Times New Roman"/>
                <a:ea typeface="바탕"/>
              </a:rPr>
              <a:t>When </a:t>
            </a:r>
            <a:r>
              <a:rPr lang="en-US" altLang="ko-KR" sz="1400" dirty="0" err="1" smtClean="0">
                <a:latin typeface="Times New Roman"/>
                <a:ea typeface="바탕"/>
              </a:rPr>
              <a:t>sao_offset</a:t>
            </a:r>
            <a:r>
              <a:rPr lang="en-US" altLang="ko-KR" sz="1400" dirty="0" smtClean="0">
                <a:latin typeface="Times New Roman"/>
                <a:ea typeface="바탕"/>
              </a:rPr>
              <a:t>[ </a:t>
            </a:r>
            <a:r>
              <a:rPr lang="en-US" altLang="ko-KR" sz="1400" dirty="0" err="1" smtClean="0">
                <a:latin typeface="Times New Roman"/>
                <a:ea typeface="바탕"/>
              </a:rPr>
              <a:t>cIdx</a:t>
            </a:r>
            <a:r>
              <a:rPr lang="en-US" altLang="ko-KR" sz="1400" dirty="0" smtClean="0">
                <a:latin typeface="Times New Roman"/>
                <a:ea typeface="바탕"/>
              </a:rPr>
              <a:t> ][ </a:t>
            </a:r>
            <a:r>
              <a:rPr lang="en-US" altLang="ko-KR" sz="1400" dirty="0" err="1" smtClean="0">
                <a:latin typeface="Times New Roman"/>
                <a:ea typeface="바탕"/>
              </a:rPr>
              <a:t>rx</a:t>
            </a:r>
            <a:r>
              <a:rPr lang="en-US" altLang="ko-KR" sz="1400" dirty="0" smtClean="0">
                <a:latin typeface="Times New Roman"/>
                <a:ea typeface="바탕"/>
              </a:rPr>
              <a:t> ][ </a:t>
            </a:r>
            <a:r>
              <a:rPr lang="en-US" altLang="ko-KR" sz="1400" dirty="0" err="1" smtClean="0">
                <a:latin typeface="Times New Roman"/>
                <a:ea typeface="바탕"/>
              </a:rPr>
              <a:t>ry</a:t>
            </a:r>
            <a:r>
              <a:rPr lang="en-US" altLang="ko-KR" sz="1400" dirty="0" smtClean="0">
                <a:latin typeface="Times New Roman"/>
                <a:ea typeface="바탕"/>
              </a:rPr>
              <a:t> ][ </a:t>
            </a:r>
            <a:r>
              <a:rPr lang="en-US" altLang="ko-KR" sz="1400" dirty="0" err="1" smtClean="0">
                <a:latin typeface="Times New Roman"/>
                <a:ea typeface="바탕"/>
              </a:rPr>
              <a:t>i</a:t>
            </a:r>
            <a:r>
              <a:rPr lang="en-US" altLang="ko-KR" sz="1400" dirty="0" smtClean="0">
                <a:latin typeface="Times New Roman"/>
                <a:ea typeface="바탕"/>
              </a:rPr>
              <a:t> ] is not present, it is inferred as follows.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247650" algn="l"/>
                <a:tab pos="27051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400" dirty="0" smtClean="0">
                <a:latin typeface="Times New Roman"/>
                <a:ea typeface="Times New Roman"/>
              </a:rPr>
              <a:t>If 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sao_merge_up_flag</a:t>
            </a:r>
            <a:r>
              <a:rPr lang="en-US" altLang="ko-KR" sz="1400" dirty="0" smtClean="0">
                <a:latin typeface="Times New Roman"/>
                <a:ea typeface="Times New Roman"/>
              </a:rPr>
              <a:t> is equal to 1, 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sao_offset</a:t>
            </a:r>
            <a:r>
              <a:rPr lang="en-US" altLang="ko-KR" sz="1400" dirty="0" smtClean="0">
                <a:latin typeface="Times New Roman"/>
                <a:ea typeface="Times New Roman"/>
              </a:rPr>
              <a:t>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cIdx</a:t>
            </a:r>
            <a:r>
              <a:rPr lang="en-US" altLang="ko-KR" sz="1400" dirty="0" smtClean="0">
                <a:latin typeface="Times New Roman"/>
                <a:ea typeface="Times New Roman"/>
              </a:rPr>
              <a:t> ][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rx</a:t>
            </a:r>
            <a:r>
              <a:rPr lang="en-US" altLang="ko-KR" sz="1400" dirty="0" smtClean="0">
                <a:latin typeface="Times New Roman"/>
                <a:ea typeface="Times New Roman"/>
              </a:rPr>
              <a:t> ][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ry</a:t>
            </a:r>
            <a:r>
              <a:rPr lang="en-US" altLang="ko-KR" sz="1400" dirty="0" smtClean="0">
                <a:latin typeface="Times New Roman"/>
                <a:ea typeface="Times New Roman"/>
              </a:rPr>
              <a:t> ][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i</a:t>
            </a:r>
            <a:r>
              <a:rPr lang="en-US" altLang="ko-KR" sz="1400" dirty="0" smtClean="0">
                <a:latin typeface="Times New Roman"/>
                <a:ea typeface="Times New Roman"/>
              </a:rPr>
              <a:t> ] is set equal to 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sao_offset</a:t>
            </a:r>
            <a:r>
              <a:rPr lang="en-US" altLang="ko-KR" sz="1400" dirty="0" smtClean="0">
                <a:latin typeface="Times New Roman"/>
                <a:ea typeface="Times New Roman"/>
              </a:rPr>
              <a:t>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cIdx</a:t>
            </a:r>
            <a:r>
              <a:rPr lang="en-US" altLang="ko-KR" sz="1400" dirty="0" smtClean="0">
                <a:latin typeface="Times New Roman"/>
                <a:ea typeface="Times New Roman"/>
              </a:rPr>
              <a:t> ][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rx</a:t>
            </a:r>
            <a:r>
              <a:rPr lang="en-US" altLang="ko-KR" sz="1400" dirty="0" smtClean="0">
                <a:latin typeface="Times New Roman"/>
                <a:ea typeface="Times New Roman"/>
              </a:rPr>
              <a:t> ][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ry</a:t>
            </a:r>
            <a:r>
              <a:rPr lang="en-US" altLang="ko-KR" sz="1400" dirty="0" smtClean="0">
                <a:latin typeface="Times New Roman"/>
                <a:ea typeface="Times New Roman"/>
              </a:rPr>
              <a:t> − 1 ][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i</a:t>
            </a:r>
            <a:r>
              <a:rPr lang="en-US" altLang="ko-KR" sz="1400" dirty="0" smtClean="0">
                <a:latin typeface="Times New Roman"/>
                <a:ea typeface="Times New Roman"/>
              </a:rPr>
              <a:t> ].</a:t>
            </a:r>
            <a:endParaRPr lang="ko-KR" altLang="ko-KR" sz="1400" dirty="0" smtClean="0">
              <a:latin typeface="Times New Roman"/>
              <a:ea typeface="Times New Roman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247650" algn="l"/>
                <a:tab pos="27051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400" dirty="0" smtClean="0">
                <a:latin typeface="Times New Roman"/>
                <a:ea typeface="Times New Roman"/>
              </a:rPr>
              <a:t>Otherwise, 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sao_offset</a:t>
            </a:r>
            <a:r>
              <a:rPr lang="en-US" altLang="ko-KR" sz="1400" dirty="0" smtClean="0">
                <a:latin typeface="Times New Roman"/>
                <a:ea typeface="Times New Roman"/>
              </a:rPr>
              <a:t>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cIdx</a:t>
            </a:r>
            <a:r>
              <a:rPr lang="en-US" altLang="ko-KR" sz="1400" dirty="0" smtClean="0">
                <a:latin typeface="Times New Roman"/>
                <a:ea typeface="Times New Roman"/>
              </a:rPr>
              <a:t> ][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rx</a:t>
            </a:r>
            <a:r>
              <a:rPr lang="en-US" altLang="ko-KR" sz="1400" dirty="0" smtClean="0">
                <a:latin typeface="Times New Roman"/>
                <a:ea typeface="Times New Roman"/>
              </a:rPr>
              <a:t> ][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ry</a:t>
            </a:r>
            <a:r>
              <a:rPr lang="en-US" altLang="ko-KR" sz="1400" dirty="0" smtClean="0">
                <a:latin typeface="Times New Roman"/>
                <a:ea typeface="Times New Roman"/>
              </a:rPr>
              <a:t> ][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i</a:t>
            </a:r>
            <a:r>
              <a:rPr lang="en-US" altLang="ko-KR" sz="1400" dirty="0" smtClean="0">
                <a:latin typeface="Times New Roman"/>
                <a:ea typeface="Times New Roman"/>
              </a:rPr>
              <a:t> ] is set equal to 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sao_offset</a:t>
            </a:r>
            <a:r>
              <a:rPr lang="en-US" altLang="ko-KR" sz="1400" dirty="0" smtClean="0">
                <a:latin typeface="Times New Roman"/>
                <a:ea typeface="Times New Roman"/>
              </a:rPr>
              <a:t>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cIdx</a:t>
            </a:r>
            <a:r>
              <a:rPr lang="en-US" altLang="ko-KR" sz="1400" dirty="0" smtClean="0">
                <a:latin typeface="Times New Roman"/>
                <a:ea typeface="Times New Roman"/>
              </a:rPr>
              <a:t> ][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rx</a:t>
            </a:r>
            <a:r>
              <a:rPr lang="en-US" altLang="ko-KR" sz="1400" dirty="0" smtClean="0">
                <a:latin typeface="Times New Roman"/>
                <a:ea typeface="Times New Roman"/>
              </a:rPr>
              <a:t> − 1 ][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ry</a:t>
            </a:r>
            <a:r>
              <a:rPr lang="en-US" altLang="ko-KR" sz="1400" dirty="0" smtClean="0">
                <a:latin typeface="Times New Roman"/>
                <a:ea typeface="Times New Roman"/>
              </a:rPr>
              <a:t> ][ </a:t>
            </a:r>
            <a:r>
              <a:rPr lang="en-US" altLang="ko-KR" sz="1400" dirty="0" err="1" smtClean="0">
                <a:latin typeface="Times New Roman"/>
                <a:ea typeface="Times New Roman"/>
              </a:rPr>
              <a:t>i</a:t>
            </a:r>
            <a:r>
              <a:rPr lang="en-US" altLang="ko-KR" sz="1400" dirty="0" smtClean="0">
                <a:latin typeface="Times New Roman"/>
                <a:ea typeface="Times New Roman"/>
              </a:rPr>
              <a:t> ].</a:t>
            </a:r>
            <a:endParaRPr lang="ko-KR" altLang="ko-KR" sz="1400" dirty="0" smtClean="0">
              <a:latin typeface="Times New Roman"/>
              <a:ea typeface="Times New Roman"/>
            </a:endParaRP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400" dirty="0" smtClean="0">
                <a:latin typeface="Times New Roman"/>
                <a:ea typeface="바탕"/>
              </a:rPr>
              <a:t>The variable </a:t>
            </a:r>
            <a:r>
              <a:rPr lang="en-US" altLang="ko-KR" sz="1400" dirty="0" err="1" smtClean="0">
                <a:latin typeface="Times New Roman"/>
                <a:ea typeface="바탕"/>
              </a:rPr>
              <a:t>offsetSign</a:t>
            </a:r>
            <a:r>
              <a:rPr lang="en-US" altLang="ko-KR" sz="1400" dirty="0" smtClean="0">
                <a:latin typeface="Times New Roman"/>
                <a:ea typeface="바탕"/>
              </a:rPr>
              <a:t> is derived as follows.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endParaRPr lang="ko-KR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WD Text Changes (adds marked in yellow)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725552"/>
            <a:ext cx="8858280" cy="517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247015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400" dirty="0" smtClean="0">
                <a:latin typeface="Times New Roman"/>
                <a:ea typeface="바탕"/>
              </a:rPr>
              <a:t>If </a:t>
            </a:r>
            <a:r>
              <a:rPr lang="en-US" altLang="ko-KR" sz="1400" dirty="0" err="1" smtClean="0">
                <a:latin typeface="Times New Roman"/>
                <a:ea typeface="바탕"/>
              </a:rPr>
              <a:t>sao_type_idx</a:t>
            </a:r>
            <a:r>
              <a:rPr lang="en-US" altLang="ko-KR" sz="1400" dirty="0" smtClean="0">
                <a:latin typeface="Times New Roman"/>
                <a:ea typeface="바탕"/>
              </a:rPr>
              <a:t>[ </a:t>
            </a:r>
            <a:r>
              <a:rPr lang="en-US" altLang="ko-KR" sz="1400" dirty="0" err="1" smtClean="0">
                <a:latin typeface="Times New Roman"/>
                <a:ea typeface="바탕"/>
              </a:rPr>
              <a:t>cIdx</a:t>
            </a:r>
            <a:r>
              <a:rPr lang="en-US" altLang="ko-KR" sz="1400" dirty="0" smtClean="0">
                <a:latin typeface="Times New Roman"/>
                <a:ea typeface="바탕"/>
              </a:rPr>
              <a:t> ][ </a:t>
            </a:r>
            <a:r>
              <a:rPr lang="en-US" altLang="ko-KR" sz="1400" dirty="0" err="1" smtClean="0">
                <a:latin typeface="Times New Roman"/>
                <a:ea typeface="바탕"/>
              </a:rPr>
              <a:t>rx</a:t>
            </a:r>
            <a:r>
              <a:rPr lang="en-US" altLang="ko-KR" sz="1400" dirty="0" smtClean="0">
                <a:latin typeface="Times New Roman"/>
                <a:ea typeface="바탕"/>
              </a:rPr>
              <a:t> ][ </a:t>
            </a:r>
            <a:r>
              <a:rPr lang="en-US" altLang="ko-KR" sz="1400" dirty="0" err="1" smtClean="0">
                <a:latin typeface="Times New Roman"/>
                <a:ea typeface="바탕"/>
              </a:rPr>
              <a:t>ry</a:t>
            </a:r>
            <a:r>
              <a:rPr lang="en-US" altLang="ko-KR" sz="1400" dirty="0" smtClean="0">
                <a:latin typeface="Times New Roman"/>
                <a:ea typeface="바탕"/>
              </a:rPr>
              <a:t> ] is </a:t>
            </a:r>
            <a:r>
              <a:rPr lang="en-US" altLang="ko-KR" sz="1400" dirty="0" smtClean="0">
                <a:latin typeface="Times New Roman"/>
                <a:ea typeface="PMingLiU"/>
              </a:rPr>
              <a:t>less than</a:t>
            </a:r>
            <a:r>
              <a:rPr lang="en-US" altLang="ko-KR" sz="1400" dirty="0" smtClean="0">
                <a:latin typeface="Times New Roman"/>
                <a:ea typeface="바탕"/>
              </a:rPr>
              <a:t> 5</a:t>
            </a:r>
            <a:r>
              <a:rPr lang="en-US" altLang="ko-KR" sz="1400" dirty="0" smtClean="0">
                <a:latin typeface="Times New Roman"/>
                <a:ea typeface="PMingLiU"/>
              </a:rPr>
              <a:t> and </a:t>
            </a:r>
            <a:r>
              <a:rPr lang="en-US" altLang="ko-KR" sz="1400" dirty="0" err="1" smtClean="0">
                <a:latin typeface="Times New Roman"/>
                <a:ea typeface="PMingLiU"/>
              </a:rPr>
              <a:t>i</a:t>
            </a:r>
            <a:r>
              <a:rPr lang="en-US" altLang="ko-KR" sz="1400" dirty="0" smtClean="0">
                <a:latin typeface="Times New Roman"/>
                <a:ea typeface="PMingLiU"/>
              </a:rPr>
              <a:t> is larger than 1</a:t>
            </a:r>
            <a:r>
              <a:rPr lang="en-US" altLang="ko-KR" sz="1400" dirty="0" smtClean="0">
                <a:latin typeface="Times New Roman"/>
                <a:ea typeface="바탕"/>
              </a:rPr>
              <a:t>,offsetSign is set to −1.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247015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400" dirty="0" smtClean="0">
                <a:latin typeface="Times New Roman"/>
                <a:ea typeface="바탕"/>
              </a:rPr>
              <a:t>Otherwise (</a:t>
            </a:r>
            <a:r>
              <a:rPr lang="en-US" altLang="ko-KR" sz="1400" dirty="0" err="1" smtClean="0">
                <a:latin typeface="Times New Roman"/>
                <a:ea typeface="바탕"/>
              </a:rPr>
              <a:t>sao_type_idx</a:t>
            </a:r>
            <a:r>
              <a:rPr lang="en-US" altLang="ko-KR" sz="1400" dirty="0" smtClean="0">
                <a:latin typeface="Times New Roman"/>
                <a:ea typeface="바탕"/>
              </a:rPr>
              <a:t>[ </a:t>
            </a:r>
            <a:r>
              <a:rPr lang="en-US" altLang="ko-KR" sz="1400" dirty="0" err="1" smtClean="0">
                <a:latin typeface="Times New Roman"/>
                <a:ea typeface="바탕"/>
              </a:rPr>
              <a:t>cIdx</a:t>
            </a:r>
            <a:r>
              <a:rPr lang="en-US" altLang="ko-KR" sz="1400" dirty="0" smtClean="0">
                <a:latin typeface="Times New Roman"/>
                <a:ea typeface="바탕"/>
              </a:rPr>
              <a:t> ][ </a:t>
            </a:r>
            <a:r>
              <a:rPr lang="en-US" altLang="ko-KR" sz="1400" dirty="0" err="1" smtClean="0">
                <a:latin typeface="Times New Roman"/>
                <a:ea typeface="바탕"/>
              </a:rPr>
              <a:t>rx</a:t>
            </a:r>
            <a:r>
              <a:rPr lang="en-US" altLang="ko-KR" sz="1400" dirty="0" smtClean="0">
                <a:latin typeface="Times New Roman"/>
                <a:ea typeface="바탕"/>
              </a:rPr>
              <a:t> ][ </a:t>
            </a:r>
            <a:r>
              <a:rPr lang="en-US" altLang="ko-KR" sz="1400" dirty="0" err="1" smtClean="0">
                <a:latin typeface="Times New Roman"/>
                <a:ea typeface="바탕"/>
              </a:rPr>
              <a:t>ry</a:t>
            </a:r>
            <a:r>
              <a:rPr lang="en-US" altLang="ko-KR" sz="1400" dirty="0" smtClean="0">
                <a:latin typeface="Times New Roman"/>
                <a:ea typeface="바탕"/>
              </a:rPr>
              <a:t> ] is </a:t>
            </a:r>
            <a:r>
              <a:rPr lang="en-US" altLang="ko-KR" sz="1400" dirty="0" smtClean="0">
                <a:latin typeface="Times New Roman"/>
                <a:ea typeface="PMingLiU"/>
              </a:rPr>
              <a:t>equal to 5 or </a:t>
            </a:r>
            <a:r>
              <a:rPr lang="en-US" altLang="ko-KR" sz="1400" dirty="0" err="1" smtClean="0">
                <a:latin typeface="Times New Roman"/>
                <a:ea typeface="PMingLiU"/>
              </a:rPr>
              <a:t>i</a:t>
            </a:r>
            <a:r>
              <a:rPr lang="en-US" altLang="ko-KR" sz="1400" dirty="0" smtClean="0">
                <a:latin typeface="Times New Roman"/>
                <a:ea typeface="PMingLiU"/>
              </a:rPr>
              <a:t> is less than 2)</a:t>
            </a:r>
            <a:r>
              <a:rPr lang="en-US" altLang="ko-KR" sz="1400" dirty="0" smtClean="0">
                <a:latin typeface="Times New Roman"/>
                <a:ea typeface="바탕"/>
              </a:rPr>
              <a:t>, </a:t>
            </a:r>
            <a:r>
              <a:rPr lang="en-US" altLang="ko-KR" sz="1400" dirty="0" err="1" smtClean="0">
                <a:latin typeface="Times New Roman"/>
                <a:ea typeface="바탕"/>
              </a:rPr>
              <a:t>offsetSign</a:t>
            </a:r>
            <a:r>
              <a:rPr lang="en-US" altLang="ko-KR" sz="1400" dirty="0" smtClean="0">
                <a:latin typeface="Times New Roman"/>
                <a:ea typeface="바탕"/>
              </a:rPr>
              <a:t> is set to 1.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GB" altLang="ko-KR" sz="1400" dirty="0" smtClean="0">
                <a:latin typeface="Times New Roman"/>
                <a:ea typeface="바탕"/>
              </a:rPr>
              <a:t> 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247015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If </a:t>
            </a:r>
            <a:r>
              <a:rPr lang="en-US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sao_type_idx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[ </a:t>
            </a:r>
            <a:r>
              <a:rPr lang="en-US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cIdx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 ][ </a:t>
            </a:r>
            <a:r>
              <a:rPr lang="en-US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rx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 ][ </a:t>
            </a:r>
            <a:r>
              <a:rPr lang="en-US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ry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 ] is 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PMingLiU"/>
              </a:rPr>
              <a:t>less than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 5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PMingLiU"/>
              </a:rPr>
              <a:t> and </a:t>
            </a:r>
            <a:r>
              <a:rPr lang="en-US" altLang="ko-KR" sz="1400" dirty="0" err="1" smtClean="0">
                <a:highlight>
                  <a:srgbClr val="FFFF00"/>
                </a:highlight>
                <a:latin typeface="Times New Roman"/>
                <a:ea typeface="PMingLiU"/>
              </a:rPr>
              <a:t>i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PMingLiU"/>
              </a:rPr>
              <a:t> is 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</a:rPr>
              <a:t>2</a:t>
            </a: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,offsetSign is set to −1.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247015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Otherwise, offset is set to 1.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GB" altLang="ko-KR" sz="1400" dirty="0" smtClean="0">
                <a:latin typeface="Times New Roman"/>
                <a:ea typeface="바탕"/>
              </a:rPr>
              <a:t> 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ko-KR" sz="1400" dirty="0" smtClean="0">
                <a:latin typeface="Times New Roman"/>
                <a:ea typeface="바탕"/>
              </a:rPr>
              <a:t>The array </a:t>
            </a:r>
            <a:r>
              <a:rPr lang="en-US" altLang="ko-KR" sz="1400" dirty="0" err="1" smtClean="0">
                <a:latin typeface="Times New Roman"/>
                <a:ea typeface="바탕"/>
              </a:rPr>
              <a:t>SaoOffsetVal</a:t>
            </a:r>
            <a:r>
              <a:rPr lang="en-US" altLang="ko-KR" sz="1400" dirty="0" smtClean="0">
                <a:latin typeface="Times New Roman"/>
                <a:ea typeface="바탕"/>
              </a:rPr>
              <a:t> is derived as follows.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3079115" algn="ctr"/>
                <a:tab pos="6156960" algn="r"/>
              </a:tabLst>
            </a:pPr>
            <a:r>
              <a:rPr lang="en-GB" altLang="ko-KR" sz="1400" dirty="0" err="1" smtClean="0">
                <a:latin typeface="Times New Roman"/>
              </a:rPr>
              <a:t>SaoOffsetVal</a:t>
            </a:r>
            <a:r>
              <a:rPr lang="en-GB" altLang="ko-KR" sz="1400" dirty="0" smtClean="0">
                <a:latin typeface="Times New Roman"/>
              </a:rPr>
              <a:t>[ </a:t>
            </a:r>
            <a:r>
              <a:rPr lang="en-GB" altLang="ko-KR" sz="1400" dirty="0" err="1" smtClean="0">
                <a:latin typeface="Times New Roman"/>
              </a:rPr>
              <a:t>cIdx</a:t>
            </a:r>
            <a:r>
              <a:rPr lang="en-GB" altLang="ko-KR" sz="1400" dirty="0" smtClean="0">
                <a:latin typeface="Times New Roman"/>
              </a:rPr>
              <a:t> ][ </a:t>
            </a:r>
            <a:r>
              <a:rPr lang="en-GB" altLang="ko-KR" sz="1400" dirty="0" err="1" smtClean="0">
                <a:latin typeface="Times New Roman"/>
              </a:rPr>
              <a:t>rx</a:t>
            </a:r>
            <a:r>
              <a:rPr lang="en-GB" altLang="ko-KR" sz="1400" dirty="0" smtClean="0">
                <a:latin typeface="Times New Roman"/>
              </a:rPr>
              <a:t> ][ </a:t>
            </a:r>
            <a:r>
              <a:rPr lang="en-GB" altLang="ko-KR" sz="1400" dirty="0" err="1" smtClean="0">
                <a:latin typeface="Times New Roman"/>
              </a:rPr>
              <a:t>ry</a:t>
            </a:r>
            <a:r>
              <a:rPr lang="en-GB" altLang="ko-KR" sz="1400" dirty="0" smtClean="0">
                <a:latin typeface="Times New Roman"/>
              </a:rPr>
              <a:t> ][ 0 ] = 0		(7‑36)</a:t>
            </a:r>
            <a:endParaRPr lang="ko-KR" altLang="ko-KR" sz="1400" dirty="0" smtClean="0">
              <a:latin typeface="Times New Roman"/>
            </a:endParaRPr>
          </a:p>
          <a:p>
            <a:pPr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900430" algn="l"/>
                <a:tab pos="3079115" algn="ctr"/>
                <a:tab pos="6156960" algn="r"/>
              </a:tabLst>
            </a:pPr>
            <a:r>
              <a:rPr lang="en-GB" altLang="ko-KR" sz="1400" dirty="0" err="1" smtClean="0">
                <a:latin typeface="Times New Roman"/>
              </a:rPr>
              <a:t>SaoOffsetVal</a:t>
            </a:r>
            <a:r>
              <a:rPr lang="en-GB" altLang="ko-KR" sz="1400" dirty="0" smtClean="0">
                <a:latin typeface="Times New Roman"/>
              </a:rPr>
              <a:t>[ </a:t>
            </a:r>
            <a:r>
              <a:rPr lang="en-GB" altLang="ko-KR" sz="1400" dirty="0" err="1" smtClean="0">
                <a:latin typeface="Times New Roman"/>
              </a:rPr>
              <a:t>cIdx</a:t>
            </a:r>
            <a:r>
              <a:rPr lang="en-GB" altLang="ko-KR" sz="1400" dirty="0" smtClean="0">
                <a:latin typeface="Times New Roman"/>
              </a:rPr>
              <a:t> ][ </a:t>
            </a:r>
            <a:r>
              <a:rPr lang="en-GB" altLang="ko-KR" sz="1400" dirty="0" err="1" smtClean="0">
                <a:latin typeface="Times New Roman"/>
              </a:rPr>
              <a:t>rx</a:t>
            </a:r>
            <a:r>
              <a:rPr lang="en-GB" altLang="ko-KR" sz="1400" dirty="0" smtClean="0">
                <a:latin typeface="Times New Roman"/>
              </a:rPr>
              <a:t> ][ </a:t>
            </a:r>
            <a:r>
              <a:rPr lang="en-GB" altLang="ko-KR" sz="1400" dirty="0" err="1" smtClean="0">
                <a:latin typeface="Times New Roman"/>
              </a:rPr>
              <a:t>ry</a:t>
            </a:r>
            <a:r>
              <a:rPr lang="en-GB" altLang="ko-KR" sz="1400" dirty="0" smtClean="0">
                <a:latin typeface="Times New Roman"/>
              </a:rPr>
              <a:t> ][ </a:t>
            </a:r>
            <a:r>
              <a:rPr lang="en-GB" altLang="ko-KR" sz="1400" dirty="0" err="1" smtClean="0">
                <a:latin typeface="Times New Roman"/>
              </a:rPr>
              <a:t>i</a:t>
            </a:r>
            <a:r>
              <a:rPr lang="en-GB" altLang="ko-KR" sz="1400" dirty="0" smtClean="0">
                <a:latin typeface="Times New Roman"/>
              </a:rPr>
              <a:t> + 1 ] = </a:t>
            </a:r>
            <a:br>
              <a:rPr lang="en-GB" altLang="ko-KR" sz="1400" dirty="0" smtClean="0">
                <a:latin typeface="Times New Roman"/>
              </a:rPr>
            </a:br>
            <a:r>
              <a:rPr lang="en-GB" altLang="ko-KR" sz="1400" dirty="0" smtClean="0">
                <a:latin typeface="Times New Roman"/>
              </a:rPr>
              <a:t>			</a:t>
            </a:r>
            <a:r>
              <a:rPr lang="en-GB" altLang="ko-KR" sz="1400" dirty="0" err="1" smtClean="0">
                <a:latin typeface="Times New Roman"/>
              </a:rPr>
              <a:t>offsetSign</a:t>
            </a:r>
            <a:r>
              <a:rPr lang="en-GB" altLang="ko-KR" sz="1400" dirty="0" smtClean="0">
                <a:latin typeface="Times New Roman"/>
              </a:rPr>
              <a:t>*</a:t>
            </a:r>
            <a:r>
              <a:rPr lang="en-GB" altLang="ko-KR" sz="1400" dirty="0" err="1" smtClean="0">
                <a:latin typeface="Times New Roman"/>
              </a:rPr>
              <a:t>sao_offset</a:t>
            </a:r>
            <a:r>
              <a:rPr lang="en-GB" altLang="ko-KR" sz="1400" dirty="0" smtClean="0">
                <a:latin typeface="Times New Roman"/>
              </a:rPr>
              <a:t>[ </a:t>
            </a:r>
            <a:r>
              <a:rPr lang="en-GB" altLang="ko-KR" sz="1400" dirty="0" err="1" smtClean="0">
                <a:latin typeface="Times New Roman"/>
              </a:rPr>
              <a:t>cIdx</a:t>
            </a:r>
            <a:r>
              <a:rPr lang="en-GB" altLang="ko-KR" sz="1400" dirty="0" smtClean="0">
                <a:latin typeface="Times New Roman"/>
              </a:rPr>
              <a:t> ][ </a:t>
            </a:r>
            <a:r>
              <a:rPr lang="en-GB" altLang="ko-KR" sz="1400" dirty="0" err="1" smtClean="0">
                <a:latin typeface="Times New Roman"/>
              </a:rPr>
              <a:t>rx</a:t>
            </a:r>
            <a:r>
              <a:rPr lang="en-GB" altLang="ko-KR" sz="1400" dirty="0" smtClean="0">
                <a:latin typeface="Times New Roman"/>
              </a:rPr>
              <a:t> ][ </a:t>
            </a:r>
            <a:r>
              <a:rPr lang="en-GB" altLang="ko-KR" sz="1400" dirty="0" err="1" smtClean="0">
                <a:latin typeface="Times New Roman"/>
              </a:rPr>
              <a:t>ry</a:t>
            </a:r>
            <a:r>
              <a:rPr lang="en-GB" altLang="ko-KR" sz="1400" dirty="0" smtClean="0">
                <a:latin typeface="Times New Roman"/>
              </a:rPr>
              <a:t> ][ </a:t>
            </a:r>
            <a:r>
              <a:rPr lang="en-GB" altLang="ko-KR" sz="1400" dirty="0" err="1" smtClean="0">
                <a:latin typeface="Times New Roman"/>
              </a:rPr>
              <a:t>i</a:t>
            </a:r>
            <a:r>
              <a:rPr lang="en-GB" altLang="ko-KR" sz="1400" dirty="0" smtClean="0">
                <a:latin typeface="Times New Roman"/>
              </a:rPr>
              <a:t> ] &lt;&lt; ( </a:t>
            </a:r>
            <a:r>
              <a:rPr lang="en-GB" altLang="ko-KR" sz="1400" dirty="0" err="1" smtClean="0">
                <a:latin typeface="Times New Roman"/>
              </a:rPr>
              <a:t>bitDepth</a:t>
            </a:r>
            <a:r>
              <a:rPr lang="en-GB" altLang="ko-KR" sz="1400" dirty="0" smtClean="0">
                <a:latin typeface="Times New Roman"/>
              </a:rPr>
              <a:t> – Min( </a:t>
            </a:r>
            <a:r>
              <a:rPr lang="en-GB" altLang="ko-KR" sz="1400" dirty="0" err="1" smtClean="0">
                <a:latin typeface="Times New Roman"/>
              </a:rPr>
              <a:t>bitDepth</a:t>
            </a:r>
            <a:r>
              <a:rPr lang="en-GB" altLang="ko-KR" sz="1400" dirty="0" smtClean="0">
                <a:latin typeface="Times New Roman"/>
              </a:rPr>
              <a:t>, 10 ) ) </a:t>
            </a:r>
            <a:r>
              <a:rPr lang="en-GB" altLang="ko-KR" sz="1400" dirty="0" smtClean="0">
                <a:latin typeface="Times New Roman"/>
              </a:rPr>
              <a:t>    (</a:t>
            </a:r>
            <a:r>
              <a:rPr lang="en-GB" altLang="ko-KR" sz="1400" dirty="0" smtClean="0">
                <a:latin typeface="Times New Roman"/>
              </a:rPr>
              <a:t>7‑37)</a:t>
            </a:r>
            <a:endParaRPr lang="ko-KR" altLang="ko-KR" sz="1400" dirty="0" smtClean="0">
              <a:latin typeface="Times New Roman"/>
            </a:endParaRPr>
          </a:p>
          <a:p>
            <a:pPr algn="just" hangingPunct="0">
              <a:spcBef>
                <a:spcPts val="905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504190" algn="l"/>
                <a:tab pos="547370" algn="l"/>
                <a:tab pos="756285" algn="l"/>
                <a:tab pos="1008380" algn="l"/>
                <a:tab pos="1260475" algn="l"/>
              </a:tabLst>
            </a:pPr>
            <a:r>
              <a:rPr lang="en-GB" altLang="ko-KR" sz="1400" b="1" dirty="0" smtClean="0">
                <a:highlight>
                  <a:srgbClr val="FFFF00"/>
                </a:highlight>
                <a:latin typeface="Times New Roman"/>
              </a:rPr>
              <a:t>9.2.2.x  Sample adaptive offset </a:t>
            </a:r>
            <a:r>
              <a:rPr lang="en-GB" altLang="ko-KR" sz="1400" b="1" dirty="0" err="1" smtClean="0">
                <a:highlight>
                  <a:srgbClr val="FFFF00"/>
                </a:highlight>
                <a:latin typeface="Times New Roman"/>
              </a:rPr>
              <a:t>binarization</a:t>
            </a:r>
            <a:r>
              <a:rPr lang="en-GB" altLang="ko-KR" sz="1400" b="1" dirty="0" smtClean="0">
                <a:highlight>
                  <a:srgbClr val="FFFF00"/>
                </a:highlight>
                <a:latin typeface="Times New Roman"/>
              </a:rPr>
              <a:t> process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228600" algn="l"/>
                <a:tab pos="685800" algn="l"/>
                <a:tab pos="914400" algn="l"/>
              </a:tabLst>
            </a:pP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Input to this process is </a:t>
            </a:r>
            <a:r>
              <a:rPr lang="en-GB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sao_type_idx</a:t>
            </a: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, </a:t>
            </a:r>
            <a:r>
              <a:rPr lang="en-GB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SaoOffsetVal</a:t>
            </a: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 and category index </a:t>
            </a:r>
            <a:r>
              <a:rPr lang="en-GB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i</a:t>
            </a: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228600" algn="l"/>
                <a:tab pos="685800" algn="l"/>
                <a:tab pos="914400" algn="l"/>
              </a:tabLst>
            </a:pP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Output to this process is the </a:t>
            </a:r>
            <a:r>
              <a:rPr lang="en-GB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Binarization</a:t>
            </a: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 of the syntax element.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228600" algn="l"/>
                <a:tab pos="685800" algn="l"/>
                <a:tab pos="914400" algn="l"/>
              </a:tabLst>
            </a:pP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if </a:t>
            </a:r>
            <a:r>
              <a:rPr lang="en-GB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sao_type_index</a:t>
            </a: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[</a:t>
            </a:r>
            <a:r>
              <a:rPr lang="en-GB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cIdx</a:t>
            </a: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][</a:t>
            </a:r>
            <a:r>
              <a:rPr lang="en-GB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rx</a:t>
            </a: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][</a:t>
            </a:r>
            <a:r>
              <a:rPr lang="en-GB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ry</a:t>
            </a: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] is not equal to 5 and category index is 0 and 3, the </a:t>
            </a:r>
            <a:r>
              <a:rPr lang="en-GB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binarization</a:t>
            </a: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 type is unary.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228600" algn="l"/>
                <a:tab pos="685800" algn="l"/>
                <a:tab pos="914400" algn="l"/>
              </a:tabLst>
            </a:pP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Otherwise, the </a:t>
            </a:r>
            <a:r>
              <a:rPr lang="en-GB" altLang="ko-KR" sz="1400" dirty="0" err="1" smtClean="0">
                <a:highlight>
                  <a:srgbClr val="FFFF00"/>
                </a:highlight>
                <a:latin typeface="Times New Roman"/>
                <a:ea typeface="바탕"/>
              </a:rPr>
              <a:t>binarization</a:t>
            </a:r>
            <a:r>
              <a:rPr lang="en-GB" altLang="ko-KR" sz="1400" dirty="0" smtClean="0">
                <a:highlight>
                  <a:srgbClr val="FFFF00"/>
                </a:highlight>
                <a:latin typeface="Times New Roman"/>
                <a:ea typeface="바탕"/>
              </a:rPr>
              <a:t> type is signed unary.</a:t>
            </a:r>
            <a:endParaRPr lang="ko-KR" altLang="ko-KR" sz="1400" dirty="0" smtClean="0">
              <a:latin typeface="Times New Roman"/>
              <a:ea typeface="바탕"/>
            </a:endParaRPr>
          </a:p>
          <a:p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714348" y="2357430"/>
            <a:ext cx="7643866" cy="4000528"/>
            <a:chOff x="457200" y="1978025"/>
            <a:chExt cx="8382000" cy="3889375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66725" y="2101850"/>
              <a:ext cx="8167688" cy="3094038"/>
              <a:chOff x="288" y="672"/>
              <a:chExt cx="5145" cy="1949"/>
            </a:xfrm>
          </p:grpSpPr>
          <p:sp>
            <p:nvSpPr>
              <p:cNvPr id="16" name="Line 5"/>
              <p:cNvSpPr>
                <a:spLocks noChangeShapeType="1"/>
              </p:cNvSpPr>
              <p:nvPr/>
            </p:nvSpPr>
            <p:spPr bwMode="auto">
              <a:xfrm>
                <a:off x="528" y="1440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7" name="Text Box 6"/>
              <p:cNvSpPr txBox="1">
                <a:spLocks noChangeArrowheads="1"/>
              </p:cNvSpPr>
              <p:nvPr/>
            </p:nvSpPr>
            <p:spPr bwMode="auto">
              <a:xfrm>
                <a:off x="720" y="1584"/>
                <a:ext cx="56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index</a:t>
                </a:r>
              </a:p>
            </p:txBody>
          </p:sp>
          <p:sp>
            <p:nvSpPr>
              <p:cNvPr id="18" name="Text Box 7"/>
              <p:cNvSpPr txBox="1">
                <a:spLocks noChangeArrowheads="1"/>
              </p:cNvSpPr>
              <p:nvPr/>
            </p:nvSpPr>
            <p:spPr bwMode="auto">
              <a:xfrm>
                <a:off x="576" y="1440"/>
                <a:ext cx="24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x-1</a:t>
                </a:r>
              </a:p>
            </p:txBody>
          </p:sp>
          <p:sp>
            <p:nvSpPr>
              <p:cNvPr id="19" name="Text Box 8"/>
              <p:cNvSpPr txBox="1">
                <a:spLocks noChangeArrowheads="1"/>
              </p:cNvSpPr>
              <p:nvPr/>
            </p:nvSpPr>
            <p:spPr bwMode="auto">
              <a:xfrm>
                <a:off x="912" y="1440"/>
                <a:ext cx="1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</a:t>
                </a:r>
              </a:p>
            </p:txBody>
          </p:sp>
          <p:sp>
            <p:nvSpPr>
              <p:cNvPr id="20" name="Text Box 9"/>
              <p:cNvSpPr txBox="1">
                <a:spLocks noChangeArrowheads="1"/>
              </p:cNvSpPr>
              <p:nvPr/>
            </p:nvSpPr>
            <p:spPr bwMode="auto">
              <a:xfrm>
                <a:off x="1152" y="1440"/>
                <a:ext cx="27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x+1</a:t>
                </a:r>
              </a:p>
            </p:txBody>
          </p:sp>
          <p:sp>
            <p:nvSpPr>
              <p:cNvPr id="21" name="Line 10"/>
              <p:cNvSpPr>
                <a:spLocks noChangeShapeType="1"/>
              </p:cNvSpPr>
              <p:nvPr/>
            </p:nvSpPr>
            <p:spPr bwMode="auto">
              <a:xfrm flipV="1">
                <a:off x="528" y="912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2" name="Text Box 11"/>
              <p:cNvSpPr txBox="1">
                <a:spLocks noChangeArrowheads="1"/>
              </p:cNvSpPr>
              <p:nvPr/>
            </p:nvSpPr>
            <p:spPr bwMode="auto">
              <a:xfrm rot="10800000">
                <a:off x="288" y="912"/>
                <a:ext cx="231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level</a:t>
                </a:r>
              </a:p>
            </p:txBody>
          </p:sp>
          <p:sp>
            <p:nvSpPr>
              <p:cNvPr id="23" name="Line 12"/>
              <p:cNvSpPr>
                <a:spLocks noChangeShapeType="1"/>
              </p:cNvSpPr>
              <p:nvPr/>
            </p:nvSpPr>
            <p:spPr bwMode="auto">
              <a:xfrm>
                <a:off x="720" y="1008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4" name="Line 13"/>
              <p:cNvSpPr>
                <a:spLocks noChangeShapeType="1"/>
              </p:cNvSpPr>
              <p:nvPr/>
            </p:nvSpPr>
            <p:spPr bwMode="auto">
              <a:xfrm flipH="1">
                <a:off x="1008" y="1008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5" name="Line 14"/>
              <p:cNvSpPr>
                <a:spLocks noChangeShapeType="1"/>
              </p:cNvSpPr>
              <p:nvPr/>
            </p:nvSpPr>
            <p:spPr bwMode="auto">
              <a:xfrm>
                <a:off x="720" y="1008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6" name="Line 15"/>
              <p:cNvSpPr>
                <a:spLocks noChangeShapeType="1"/>
              </p:cNvSpPr>
              <p:nvPr/>
            </p:nvSpPr>
            <p:spPr bwMode="auto">
              <a:xfrm>
                <a:off x="1008" y="1296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7" name="Line 16"/>
              <p:cNvSpPr>
                <a:spLocks noChangeShapeType="1"/>
              </p:cNvSpPr>
              <p:nvPr/>
            </p:nvSpPr>
            <p:spPr bwMode="auto">
              <a:xfrm>
                <a:off x="1296" y="1008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8" name="Text Box 17"/>
              <p:cNvSpPr txBox="1">
                <a:spLocks noChangeArrowheads="1"/>
              </p:cNvSpPr>
              <p:nvPr/>
            </p:nvSpPr>
            <p:spPr bwMode="auto">
              <a:xfrm>
                <a:off x="720" y="720"/>
                <a:ext cx="671" cy="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 b="1" dirty="0">
                    <a:ea typeface="굴림" pitchFamily="50" charset="-127"/>
                  </a:rPr>
                  <a:t>category </a:t>
                </a:r>
                <a:r>
                  <a:rPr lang="en-US" altLang="ko-KR" sz="1200" b="1" dirty="0" smtClean="0">
                    <a:ea typeface="굴림" pitchFamily="50" charset="-127"/>
                  </a:rPr>
                  <a:t>1</a:t>
                </a:r>
                <a:endParaRPr lang="en-US" altLang="ko-KR" sz="1200" b="1" dirty="0">
                  <a:ea typeface="굴림" pitchFamily="50" charset="-127"/>
                </a:endParaRPr>
              </a:p>
            </p:txBody>
          </p:sp>
          <p:sp>
            <p:nvSpPr>
              <p:cNvPr id="29" name="Line 18"/>
              <p:cNvSpPr>
                <a:spLocks noChangeShapeType="1"/>
              </p:cNvSpPr>
              <p:nvPr/>
            </p:nvSpPr>
            <p:spPr bwMode="auto">
              <a:xfrm>
                <a:off x="1872" y="1440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0" name="Text Box 19"/>
              <p:cNvSpPr txBox="1">
                <a:spLocks noChangeArrowheads="1"/>
              </p:cNvSpPr>
              <p:nvPr/>
            </p:nvSpPr>
            <p:spPr bwMode="auto">
              <a:xfrm>
                <a:off x="2064" y="1584"/>
                <a:ext cx="56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index</a:t>
                </a:r>
              </a:p>
            </p:txBody>
          </p:sp>
          <p:sp>
            <p:nvSpPr>
              <p:cNvPr id="31" name="Text Box 20"/>
              <p:cNvSpPr txBox="1">
                <a:spLocks noChangeArrowheads="1"/>
              </p:cNvSpPr>
              <p:nvPr/>
            </p:nvSpPr>
            <p:spPr bwMode="auto">
              <a:xfrm>
                <a:off x="1920" y="1440"/>
                <a:ext cx="24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x-1</a:t>
                </a:r>
              </a:p>
            </p:txBody>
          </p:sp>
          <p:sp>
            <p:nvSpPr>
              <p:cNvPr id="32" name="Text Box 21"/>
              <p:cNvSpPr txBox="1">
                <a:spLocks noChangeArrowheads="1"/>
              </p:cNvSpPr>
              <p:nvPr/>
            </p:nvSpPr>
            <p:spPr bwMode="auto">
              <a:xfrm>
                <a:off x="2256" y="1440"/>
                <a:ext cx="1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</a:t>
                </a:r>
              </a:p>
            </p:txBody>
          </p:sp>
          <p:sp>
            <p:nvSpPr>
              <p:cNvPr id="33" name="Text Box 22"/>
              <p:cNvSpPr txBox="1">
                <a:spLocks noChangeArrowheads="1"/>
              </p:cNvSpPr>
              <p:nvPr/>
            </p:nvSpPr>
            <p:spPr bwMode="auto">
              <a:xfrm>
                <a:off x="2496" y="1440"/>
                <a:ext cx="27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x+1</a:t>
                </a:r>
              </a:p>
            </p:txBody>
          </p:sp>
          <p:sp>
            <p:nvSpPr>
              <p:cNvPr id="34" name="Line 23"/>
              <p:cNvSpPr>
                <a:spLocks noChangeShapeType="1"/>
              </p:cNvSpPr>
              <p:nvPr/>
            </p:nvSpPr>
            <p:spPr bwMode="auto">
              <a:xfrm flipV="1">
                <a:off x="1872" y="912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5" name="Text Box 24"/>
              <p:cNvSpPr txBox="1">
                <a:spLocks noChangeArrowheads="1"/>
              </p:cNvSpPr>
              <p:nvPr/>
            </p:nvSpPr>
            <p:spPr bwMode="auto">
              <a:xfrm rot="10800000">
                <a:off x="1632" y="912"/>
                <a:ext cx="231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level</a:t>
                </a:r>
              </a:p>
            </p:txBody>
          </p:sp>
          <p:sp>
            <p:nvSpPr>
              <p:cNvPr id="36" name="Line 25"/>
              <p:cNvSpPr>
                <a:spLocks noChangeShapeType="1"/>
              </p:cNvSpPr>
              <p:nvPr/>
            </p:nvSpPr>
            <p:spPr bwMode="auto">
              <a:xfrm>
                <a:off x="2064" y="1008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7" name="Line 26"/>
              <p:cNvSpPr>
                <a:spLocks noChangeShapeType="1"/>
              </p:cNvSpPr>
              <p:nvPr/>
            </p:nvSpPr>
            <p:spPr bwMode="auto">
              <a:xfrm flipH="1">
                <a:off x="2352" y="1296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8" name="Line 27"/>
              <p:cNvSpPr>
                <a:spLocks noChangeShapeType="1"/>
              </p:cNvSpPr>
              <p:nvPr/>
            </p:nvSpPr>
            <p:spPr bwMode="auto">
              <a:xfrm>
                <a:off x="2064" y="1008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9" name="Line 28"/>
              <p:cNvSpPr>
                <a:spLocks noChangeShapeType="1"/>
              </p:cNvSpPr>
              <p:nvPr/>
            </p:nvSpPr>
            <p:spPr bwMode="auto">
              <a:xfrm>
                <a:off x="2352" y="1296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0" name="Line 29"/>
              <p:cNvSpPr>
                <a:spLocks noChangeShapeType="1"/>
              </p:cNvSpPr>
              <p:nvPr/>
            </p:nvSpPr>
            <p:spPr bwMode="auto">
              <a:xfrm>
                <a:off x="2640" y="1296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1" name="Text Box 30"/>
              <p:cNvSpPr txBox="1">
                <a:spLocks noChangeArrowheads="1"/>
              </p:cNvSpPr>
              <p:nvPr/>
            </p:nvSpPr>
            <p:spPr bwMode="auto">
              <a:xfrm>
                <a:off x="2064" y="720"/>
                <a:ext cx="671" cy="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 b="1" dirty="0">
                    <a:ea typeface="굴림" pitchFamily="50" charset="-127"/>
                  </a:rPr>
                  <a:t>category </a:t>
                </a:r>
                <a:r>
                  <a:rPr lang="en-US" altLang="ko-KR" sz="1200" b="1" dirty="0" smtClean="0">
                    <a:ea typeface="굴림" pitchFamily="50" charset="-127"/>
                  </a:rPr>
                  <a:t>2</a:t>
                </a:r>
                <a:endParaRPr lang="en-US" altLang="ko-KR" sz="1200" b="1" dirty="0">
                  <a:ea typeface="굴림" pitchFamily="50" charset="-127"/>
                </a:endParaRPr>
              </a:p>
            </p:txBody>
          </p:sp>
          <p:sp>
            <p:nvSpPr>
              <p:cNvPr id="42" name="Line 31"/>
              <p:cNvSpPr>
                <a:spLocks noChangeShapeType="1"/>
              </p:cNvSpPr>
              <p:nvPr/>
            </p:nvSpPr>
            <p:spPr bwMode="auto">
              <a:xfrm>
                <a:off x="1872" y="2304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3" name="Text Box 32"/>
              <p:cNvSpPr txBox="1">
                <a:spLocks noChangeArrowheads="1"/>
              </p:cNvSpPr>
              <p:nvPr/>
            </p:nvSpPr>
            <p:spPr bwMode="auto">
              <a:xfrm>
                <a:off x="2064" y="2448"/>
                <a:ext cx="56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index</a:t>
                </a:r>
              </a:p>
            </p:txBody>
          </p:sp>
          <p:sp>
            <p:nvSpPr>
              <p:cNvPr id="44" name="Text Box 33"/>
              <p:cNvSpPr txBox="1">
                <a:spLocks noChangeArrowheads="1"/>
              </p:cNvSpPr>
              <p:nvPr/>
            </p:nvSpPr>
            <p:spPr bwMode="auto">
              <a:xfrm>
                <a:off x="1920" y="2304"/>
                <a:ext cx="24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x-1</a:t>
                </a:r>
              </a:p>
            </p:txBody>
          </p:sp>
          <p:sp>
            <p:nvSpPr>
              <p:cNvPr id="45" name="Text Box 34"/>
              <p:cNvSpPr txBox="1">
                <a:spLocks noChangeArrowheads="1"/>
              </p:cNvSpPr>
              <p:nvPr/>
            </p:nvSpPr>
            <p:spPr bwMode="auto">
              <a:xfrm>
                <a:off x="2256" y="2304"/>
                <a:ext cx="1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</a:t>
                </a:r>
              </a:p>
            </p:txBody>
          </p:sp>
          <p:sp>
            <p:nvSpPr>
              <p:cNvPr id="46" name="Text Box 35"/>
              <p:cNvSpPr txBox="1">
                <a:spLocks noChangeArrowheads="1"/>
              </p:cNvSpPr>
              <p:nvPr/>
            </p:nvSpPr>
            <p:spPr bwMode="auto">
              <a:xfrm>
                <a:off x="2496" y="2304"/>
                <a:ext cx="27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 dirty="0">
                    <a:ea typeface="굴림" pitchFamily="50" charset="-127"/>
                  </a:rPr>
                  <a:t>x+1</a:t>
                </a:r>
              </a:p>
            </p:txBody>
          </p:sp>
          <p:sp>
            <p:nvSpPr>
              <p:cNvPr id="47" name="Line 36"/>
              <p:cNvSpPr>
                <a:spLocks noChangeShapeType="1"/>
              </p:cNvSpPr>
              <p:nvPr/>
            </p:nvSpPr>
            <p:spPr bwMode="auto">
              <a:xfrm flipV="1">
                <a:off x="1872" y="1776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Text Box 37"/>
              <p:cNvSpPr txBox="1">
                <a:spLocks noChangeArrowheads="1"/>
              </p:cNvSpPr>
              <p:nvPr/>
            </p:nvSpPr>
            <p:spPr bwMode="auto">
              <a:xfrm rot="10800000">
                <a:off x="1632" y="1776"/>
                <a:ext cx="231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level</a:t>
                </a:r>
              </a:p>
            </p:txBody>
          </p:sp>
          <p:sp>
            <p:nvSpPr>
              <p:cNvPr id="49" name="Line 38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Line 39"/>
              <p:cNvSpPr>
                <a:spLocks noChangeShapeType="1"/>
              </p:cNvSpPr>
              <p:nvPr/>
            </p:nvSpPr>
            <p:spPr bwMode="auto">
              <a:xfrm flipH="1">
                <a:off x="2352" y="1872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Line 40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Line 41"/>
              <p:cNvSpPr>
                <a:spLocks noChangeShapeType="1"/>
              </p:cNvSpPr>
              <p:nvPr/>
            </p:nvSpPr>
            <p:spPr bwMode="auto">
              <a:xfrm>
                <a:off x="2352" y="2160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Line 42"/>
              <p:cNvSpPr>
                <a:spLocks noChangeShapeType="1"/>
              </p:cNvSpPr>
              <p:nvPr/>
            </p:nvSpPr>
            <p:spPr bwMode="auto">
              <a:xfrm>
                <a:off x="2640" y="1872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4" name="Line 43"/>
              <p:cNvSpPr>
                <a:spLocks noChangeShapeType="1"/>
              </p:cNvSpPr>
              <p:nvPr/>
            </p:nvSpPr>
            <p:spPr bwMode="auto">
              <a:xfrm>
                <a:off x="3216" y="1440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5" name="Text Box 44"/>
              <p:cNvSpPr txBox="1">
                <a:spLocks noChangeArrowheads="1"/>
              </p:cNvSpPr>
              <p:nvPr/>
            </p:nvSpPr>
            <p:spPr bwMode="auto">
              <a:xfrm>
                <a:off x="3408" y="1584"/>
                <a:ext cx="56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index</a:t>
                </a:r>
              </a:p>
            </p:txBody>
          </p:sp>
          <p:sp>
            <p:nvSpPr>
              <p:cNvPr id="56" name="Text Box 45"/>
              <p:cNvSpPr txBox="1">
                <a:spLocks noChangeArrowheads="1"/>
              </p:cNvSpPr>
              <p:nvPr/>
            </p:nvSpPr>
            <p:spPr bwMode="auto">
              <a:xfrm>
                <a:off x="3264" y="1440"/>
                <a:ext cx="24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x-1</a:t>
                </a:r>
              </a:p>
            </p:txBody>
          </p:sp>
          <p:sp>
            <p:nvSpPr>
              <p:cNvPr id="57" name="Text Box 46"/>
              <p:cNvSpPr txBox="1">
                <a:spLocks noChangeArrowheads="1"/>
              </p:cNvSpPr>
              <p:nvPr/>
            </p:nvSpPr>
            <p:spPr bwMode="auto">
              <a:xfrm>
                <a:off x="3600" y="1440"/>
                <a:ext cx="1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</a:t>
                </a:r>
              </a:p>
            </p:txBody>
          </p:sp>
          <p:sp>
            <p:nvSpPr>
              <p:cNvPr id="58" name="Text Box 47"/>
              <p:cNvSpPr txBox="1">
                <a:spLocks noChangeArrowheads="1"/>
              </p:cNvSpPr>
              <p:nvPr/>
            </p:nvSpPr>
            <p:spPr bwMode="auto">
              <a:xfrm>
                <a:off x="3840" y="1440"/>
                <a:ext cx="27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x+1</a:t>
                </a:r>
              </a:p>
            </p:txBody>
          </p:sp>
          <p:sp>
            <p:nvSpPr>
              <p:cNvPr id="59" name="Line 48"/>
              <p:cNvSpPr>
                <a:spLocks noChangeShapeType="1"/>
              </p:cNvSpPr>
              <p:nvPr/>
            </p:nvSpPr>
            <p:spPr bwMode="auto">
              <a:xfrm flipV="1">
                <a:off x="3216" y="912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0" name="Text Box 49"/>
              <p:cNvSpPr txBox="1">
                <a:spLocks noChangeArrowheads="1"/>
              </p:cNvSpPr>
              <p:nvPr/>
            </p:nvSpPr>
            <p:spPr bwMode="auto">
              <a:xfrm rot="10800000">
                <a:off x="2976" y="912"/>
                <a:ext cx="231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level</a:t>
                </a:r>
              </a:p>
            </p:txBody>
          </p:sp>
          <p:sp>
            <p:nvSpPr>
              <p:cNvPr id="61" name="Line 50"/>
              <p:cNvSpPr>
                <a:spLocks noChangeShapeType="1"/>
              </p:cNvSpPr>
              <p:nvPr/>
            </p:nvSpPr>
            <p:spPr bwMode="auto">
              <a:xfrm>
                <a:off x="3696" y="1008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2" name="Line 51"/>
              <p:cNvSpPr>
                <a:spLocks noChangeShapeType="1"/>
              </p:cNvSpPr>
              <p:nvPr/>
            </p:nvSpPr>
            <p:spPr bwMode="auto">
              <a:xfrm flipH="1">
                <a:off x="3408" y="1008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3" name="Line 52"/>
              <p:cNvSpPr>
                <a:spLocks noChangeShapeType="1"/>
              </p:cNvSpPr>
              <p:nvPr/>
            </p:nvSpPr>
            <p:spPr bwMode="auto">
              <a:xfrm>
                <a:off x="3408" y="1008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4" name="Line 53"/>
              <p:cNvSpPr>
                <a:spLocks noChangeShapeType="1"/>
              </p:cNvSpPr>
              <p:nvPr/>
            </p:nvSpPr>
            <p:spPr bwMode="auto">
              <a:xfrm>
                <a:off x="3696" y="1008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5" name="Line 54"/>
              <p:cNvSpPr>
                <a:spLocks noChangeShapeType="1"/>
              </p:cNvSpPr>
              <p:nvPr/>
            </p:nvSpPr>
            <p:spPr bwMode="auto">
              <a:xfrm>
                <a:off x="3984" y="1296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6" name="Text Box 55"/>
              <p:cNvSpPr txBox="1">
                <a:spLocks noChangeArrowheads="1"/>
              </p:cNvSpPr>
              <p:nvPr/>
            </p:nvSpPr>
            <p:spPr bwMode="auto">
              <a:xfrm>
                <a:off x="3408" y="720"/>
                <a:ext cx="671" cy="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 b="1" dirty="0">
                    <a:ea typeface="굴림" pitchFamily="50" charset="-127"/>
                  </a:rPr>
                  <a:t>category </a:t>
                </a:r>
                <a:r>
                  <a:rPr lang="en-US" altLang="ko-KR" sz="1200" b="1" dirty="0" smtClean="0">
                    <a:ea typeface="굴림" pitchFamily="50" charset="-127"/>
                  </a:rPr>
                  <a:t>3</a:t>
                </a:r>
                <a:endParaRPr lang="en-US" altLang="ko-KR" sz="1200" b="1" dirty="0">
                  <a:ea typeface="굴림" pitchFamily="50" charset="-127"/>
                </a:endParaRPr>
              </a:p>
            </p:txBody>
          </p:sp>
          <p:sp>
            <p:nvSpPr>
              <p:cNvPr id="67" name="Line 56"/>
              <p:cNvSpPr>
                <a:spLocks noChangeShapeType="1"/>
              </p:cNvSpPr>
              <p:nvPr/>
            </p:nvSpPr>
            <p:spPr bwMode="auto">
              <a:xfrm>
                <a:off x="3216" y="2304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8" name="Text Box 57"/>
              <p:cNvSpPr txBox="1">
                <a:spLocks noChangeArrowheads="1"/>
              </p:cNvSpPr>
              <p:nvPr/>
            </p:nvSpPr>
            <p:spPr bwMode="auto">
              <a:xfrm>
                <a:off x="3408" y="2448"/>
                <a:ext cx="56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index</a:t>
                </a:r>
              </a:p>
            </p:txBody>
          </p:sp>
          <p:sp>
            <p:nvSpPr>
              <p:cNvPr id="69" name="Text Box 58"/>
              <p:cNvSpPr txBox="1">
                <a:spLocks noChangeArrowheads="1"/>
              </p:cNvSpPr>
              <p:nvPr/>
            </p:nvSpPr>
            <p:spPr bwMode="auto">
              <a:xfrm>
                <a:off x="3264" y="2304"/>
                <a:ext cx="24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x-1</a:t>
                </a:r>
              </a:p>
            </p:txBody>
          </p:sp>
          <p:sp>
            <p:nvSpPr>
              <p:cNvPr id="70" name="Text Box 59"/>
              <p:cNvSpPr txBox="1">
                <a:spLocks noChangeArrowheads="1"/>
              </p:cNvSpPr>
              <p:nvPr/>
            </p:nvSpPr>
            <p:spPr bwMode="auto">
              <a:xfrm>
                <a:off x="3600" y="2304"/>
                <a:ext cx="1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</a:t>
                </a:r>
              </a:p>
            </p:txBody>
          </p:sp>
          <p:sp>
            <p:nvSpPr>
              <p:cNvPr id="71" name="Text Box 60"/>
              <p:cNvSpPr txBox="1">
                <a:spLocks noChangeArrowheads="1"/>
              </p:cNvSpPr>
              <p:nvPr/>
            </p:nvSpPr>
            <p:spPr bwMode="auto">
              <a:xfrm>
                <a:off x="3840" y="2304"/>
                <a:ext cx="27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x+1</a:t>
                </a:r>
              </a:p>
            </p:txBody>
          </p:sp>
          <p:sp>
            <p:nvSpPr>
              <p:cNvPr id="72" name="Line 61"/>
              <p:cNvSpPr>
                <a:spLocks noChangeShapeType="1"/>
              </p:cNvSpPr>
              <p:nvPr/>
            </p:nvSpPr>
            <p:spPr bwMode="auto">
              <a:xfrm flipV="1">
                <a:off x="3216" y="1776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73" name="Text Box 62"/>
              <p:cNvSpPr txBox="1">
                <a:spLocks noChangeArrowheads="1"/>
              </p:cNvSpPr>
              <p:nvPr/>
            </p:nvSpPr>
            <p:spPr bwMode="auto">
              <a:xfrm rot="10800000">
                <a:off x="2976" y="1776"/>
                <a:ext cx="231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level</a:t>
                </a:r>
              </a:p>
            </p:txBody>
          </p:sp>
          <p:sp>
            <p:nvSpPr>
              <p:cNvPr id="74" name="Line 63"/>
              <p:cNvSpPr>
                <a:spLocks noChangeShapeType="1"/>
              </p:cNvSpPr>
              <p:nvPr/>
            </p:nvSpPr>
            <p:spPr bwMode="auto">
              <a:xfrm>
                <a:off x="3696" y="1872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75" name="Line 64"/>
              <p:cNvSpPr>
                <a:spLocks noChangeShapeType="1"/>
              </p:cNvSpPr>
              <p:nvPr/>
            </p:nvSpPr>
            <p:spPr bwMode="auto">
              <a:xfrm flipH="1">
                <a:off x="3408" y="1872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76" name="Line 65"/>
              <p:cNvSpPr>
                <a:spLocks noChangeShapeType="1"/>
              </p:cNvSpPr>
              <p:nvPr/>
            </p:nvSpPr>
            <p:spPr bwMode="auto">
              <a:xfrm>
                <a:off x="3408" y="2160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77" name="Line 66"/>
              <p:cNvSpPr>
                <a:spLocks noChangeShapeType="1"/>
              </p:cNvSpPr>
              <p:nvPr/>
            </p:nvSpPr>
            <p:spPr bwMode="auto">
              <a:xfrm>
                <a:off x="3696" y="1872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78" name="Line 67"/>
              <p:cNvSpPr>
                <a:spLocks noChangeShapeType="1"/>
              </p:cNvSpPr>
              <p:nvPr/>
            </p:nvSpPr>
            <p:spPr bwMode="auto">
              <a:xfrm>
                <a:off x="3984" y="1872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79" name="Line 68"/>
              <p:cNvSpPr>
                <a:spLocks noChangeShapeType="1"/>
              </p:cNvSpPr>
              <p:nvPr/>
            </p:nvSpPr>
            <p:spPr bwMode="auto">
              <a:xfrm>
                <a:off x="4473" y="1392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80" name="Text Box 69"/>
              <p:cNvSpPr txBox="1">
                <a:spLocks noChangeArrowheads="1"/>
              </p:cNvSpPr>
              <p:nvPr/>
            </p:nvSpPr>
            <p:spPr bwMode="auto">
              <a:xfrm>
                <a:off x="4665" y="1536"/>
                <a:ext cx="56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index</a:t>
                </a:r>
              </a:p>
            </p:txBody>
          </p:sp>
          <p:sp>
            <p:nvSpPr>
              <p:cNvPr id="81" name="Text Box 70"/>
              <p:cNvSpPr txBox="1">
                <a:spLocks noChangeArrowheads="1"/>
              </p:cNvSpPr>
              <p:nvPr/>
            </p:nvSpPr>
            <p:spPr bwMode="auto">
              <a:xfrm>
                <a:off x="4521" y="1392"/>
                <a:ext cx="24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x-1</a:t>
                </a:r>
              </a:p>
            </p:txBody>
          </p:sp>
          <p:sp>
            <p:nvSpPr>
              <p:cNvPr id="82" name="Text Box 71"/>
              <p:cNvSpPr txBox="1">
                <a:spLocks noChangeArrowheads="1"/>
              </p:cNvSpPr>
              <p:nvPr/>
            </p:nvSpPr>
            <p:spPr bwMode="auto">
              <a:xfrm>
                <a:off x="4857" y="1392"/>
                <a:ext cx="1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</a:t>
                </a:r>
              </a:p>
            </p:txBody>
          </p:sp>
          <p:sp>
            <p:nvSpPr>
              <p:cNvPr id="83" name="Text Box 72"/>
              <p:cNvSpPr txBox="1">
                <a:spLocks noChangeArrowheads="1"/>
              </p:cNvSpPr>
              <p:nvPr/>
            </p:nvSpPr>
            <p:spPr bwMode="auto">
              <a:xfrm>
                <a:off x="5097" y="1392"/>
                <a:ext cx="27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x+1</a:t>
                </a:r>
              </a:p>
            </p:txBody>
          </p:sp>
          <p:sp>
            <p:nvSpPr>
              <p:cNvPr id="84" name="Line 73"/>
              <p:cNvSpPr>
                <a:spLocks noChangeShapeType="1"/>
              </p:cNvSpPr>
              <p:nvPr/>
            </p:nvSpPr>
            <p:spPr bwMode="auto">
              <a:xfrm flipV="1">
                <a:off x="4473" y="864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85" name="Text Box 74"/>
              <p:cNvSpPr txBox="1">
                <a:spLocks noChangeArrowheads="1"/>
              </p:cNvSpPr>
              <p:nvPr/>
            </p:nvSpPr>
            <p:spPr bwMode="auto">
              <a:xfrm rot="10800000">
                <a:off x="4233" y="864"/>
                <a:ext cx="231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level</a:t>
                </a:r>
              </a:p>
            </p:txBody>
          </p:sp>
          <p:sp>
            <p:nvSpPr>
              <p:cNvPr id="86" name="Line 75"/>
              <p:cNvSpPr>
                <a:spLocks noChangeShapeType="1"/>
              </p:cNvSpPr>
              <p:nvPr/>
            </p:nvSpPr>
            <p:spPr bwMode="auto">
              <a:xfrm>
                <a:off x="4941" y="960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87" name="Line 76"/>
              <p:cNvSpPr>
                <a:spLocks noChangeShapeType="1"/>
              </p:cNvSpPr>
              <p:nvPr/>
            </p:nvSpPr>
            <p:spPr bwMode="auto">
              <a:xfrm flipH="1">
                <a:off x="4662" y="960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88" name="Line 77"/>
              <p:cNvSpPr>
                <a:spLocks noChangeShapeType="1"/>
              </p:cNvSpPr>
              <p:nvPr/>
            </p:nvSpPr>
            <p:spPr bwMode="auto">
              <a:xfrm flipH="1">
                <a:off x="4662" y="1248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89" name="Line 78"/>
              <p:cNvSpPr>
                <a:spLocks noChangeShapeType="1"/>
              </p:cNvSpPr>
              <p:nvPr/>
            </p:nvSpPr>
            <p:spPr bwMode="auto">
              <a:xfrm>
                <a:off x="4944" y="960"/>
                <a:ext cx="9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90" name="Line 79"/>
              <p:cNvSpPr>
                <a:spLocks noChangeShapeType="1"/>
              </p:cNvSpPr>
              <p:nvPr/>
            </p:nvSpPr>
            <p:spPr bwMode="auto">
              <a:xfrm>
                <a:off x="5229" y="1248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91" name="Text Box 80"/>
              <p:cNvSpPr txBox="1">
                <a:spLocks noChangeArrowheads="1"/>
              </p:cNvSpPr>
              <p:nvPr/>
            </p:nvSpPr>
            <p:spPr bwMode="auto">
              <a:xfrm>
                <a:off x="4665" y="672"/>
                <a:ext cx="671" cy="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 b="1" dirty="0">
                    <a:ea typeface="굴림" pitchFamily="50" charset="-127"/>
                  </a:rPr>
                  <a:t>category </a:t>
                </a:r>
                <a:r>
                  <a:rPr lang="en-US" altLang="ko-KR" sz="1200" b="1" dirty="0" smtClean="0">
                    <a:ea typeface="굴림" pitchFamily="50" charset="-127"/>
                  </a:rPr>
                  <a:t>4</a:t>
                </a:r>
                <a:endParaRPr lang="en-US" altLang="ko-KR" sz="1200" b="1" dirty="0">
                  <a:ea typeface="굴림" pitchFamily="50" charset="-127"/>
                </a:endParaRPr>
              </a:p>
            </p:txBody>
          </p:sp>
        </p:grpSp>
        <p:sp>
          <p:nvSpPr>
            <p:cNvPr id="6" name="AutoShape 81"/>
            <p:cNvSpPr>
              <a:spLocks noChangeArrowheads="1"/>
            </p:cNvSpPr>
            <p:nvPr/>
          </p:nvSpPr>
          <p:spPr bwMode="auto">
            <a:xfrm>
              <a:off x="457200" y="2006600"/>
              <a:ext cx="4152900" cy="3457575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CC00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" name="AutoShape 82"/>
            <p:cNvSpPr>
              <a:spLocks noChangeArrowheads="1"/>
            </p:cNvSpPr>
            <p:nvPr/>
          </p:nvSpPr>
          <p:spPr bwMode="auto">
            <a:xfrm>
              <a:off x="4686300" y="1978025"/>
              <a:ext cx="4152900" cy="3457575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3366FF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" name="Text Box 83"/>
            <p:cNvSpPr txBox="1">
              <a:spLocks noChangeArrowheads="1"/>
            </p:cNvSpPr>
            <p:nvPr/>
          </p:nvSpPr>
          <p:spPr bwMode="auto">
            <a:xfrm>
              <a:off x="1498600" y="5500688"/>
              <a:ext cx="23431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ko-KR" b="1" i="1" dirty="0">
                  <a:solidFill>
                    <a:srgbClr val="CC0000"/>
                  </a:solidFill>
                  <a:ea typeface="굴림" pitchFamily="50" charset="-127"/>
                </a:rPr>
                <a:t>Positive edge offset</a:t>
              </a:r>
            </a:p>
          </p:txBody>
        </p:sp>
        <p:sp>
          <p:nvSpPr>
            <p:cNvPr id="9" name="Text Box 84"/>
            <p:cNvSpPr txBox="1">
              <a:spLocks noChangeArrowheads="1"/>
            </p:cNvSpPr>
            <p:nvPr/>
          </p:nvSpPr>
          <p:spPr bwMode="auto">
            <a:xfrm>
              <a:off x="5718175" y="5491163"/>
              <a:ext cx="24193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ko-KR" b="1" i="1">
                  <a:solidFill>
                    <a:srgbClr val="0066FF"/>
                  </a:solidFill>
                  <a:ea typeface="굴림" pitchFamily="50" charset="-127"/>
                </a:rPr>
                <a:t>Negative edge offset</a:t>
              </a:r>
            </a:p>
          </p:txBody>
        </p:sp>
        <p:sp>
          <p:nvSpPr>
            <p:cNvPr id="10" name="Line 85"/>
            <p:cNvSpPr>
              <a:spLocks noChangeShapeType="1"/>
            </p:cNvSpPr>
            <p:nvPr/>
          </p:nvSpPr>
          <p:spPr bwMode="auto">
            <a:xfrm flipV="1">
              <a:off x="1609725" y="2692400"/>
              <a:ext cx="0" cy="361950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Line 86"/>
            <p:cNvSpPr>
              <a:spLocks noChangeShapeType="1"/>
            </p:cNvSpPr>
            <p:nvPr/>
          </p:nvSpPr>
          <p:spPr bwMode="auto">
            <a:xfrm flipV="1">
              <a:off x="3743325" y="2701925"/>
              <a:ext cx="9525" cy="371475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Line 87"/>
            <p:cNvSpPr>
              <a:spLocks noChangeShapeType="1"/>
            </p:cNvSpPr>
            <p:nvPr/>
          </p:nvSpPr>
          <p:spPr bwMode="auto">
            <a:xfrm flipV="1">
              <a:off x="3743325" y="4102100"/>
              <a:ext cx="9525" cy="361950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3" name="Line 88"/>
            <p:cNvSpPr>
              <a:spLocks noChangeShapeType="1"/>
            </p:cNvSpPr>
            <p:nvPr/>
          </p:nvSpPr>
          <p:spPr bwMode="auto">
            <a:xfrm flipH="1">
              <a:off x="5867400" y="2654300"/>
              <a:ext cx="9525" cy="342900"/>
            </a:xfrm>
            <a:prstGeom prst="line">
              <a:avLst/>
            </a:prstGeom>
            <a:noFill/>
            <a:ln w="25400">
              <a:solidFill>
                <a:srgbClr val="3366FF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4" name="Line 89"/>
            <p:cNvSpPr>
              <a:spLocks noChangeShapeType="1"/>
            </p:cNvSpPr>
            <p:nvPr/>
          </p:nvSpPr>
          <p:spPr bwMode="auto">
            <a:xfrm flipH="1">
              <a:off x="5886450" y="4025900"/>
              <a:ext cx="0" cy="333375"/>
            </a:xfrm>
            <a:prstGeom prst="line">
              <a:avLst/>
            </a:prstGeom>
            <a:noFill/>
            <a:ln w="25400">
              <a:solidFill>
                <a:srgbClr val="3366FF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5" name="Line 90"/>
            <p:cNvSpPr>
              <a:spLocks noChangeShapeType="1"/>
            </p:cNvSpPr>
            <p:nvPr/>
          </p:nvSpPr>
          <p:spPr bwMode="auto">
            <a:xfrm flipH="1">
              <a:off x="7858125" y="2587625"/>
              <a:ext cx="9525" cy="361950"/>
            </a:xfrm>
            <a:prstGeom prst="line">
              <a:avLst/>
            </a:prstGeom>
            <a:noFill/>
            <a:ln w="25400">
              <a:solidFill>
                <a:srgbClr val="3366FF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Edge </a:t>
            </a:r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ffset categorization in HM6.0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71472" y="785794"/>
            <a:ext cx="4894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2000" dirty="0" smtClean="0"/>
              <a:t> 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P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ositive sign offset for category 1 and 2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N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egative sign offset for category 3 and 4</a:t>
            </a:r>
            <a:endParaRPr lang="ko-KR" altLang="en-US" sz="2000" dirty="0"/>
          </a:p>
        </p:txBody>
      </p:sp>
      <p:cxnSp>
        <p:nvCxnSpPr>
          <p:cNvPr id="95" name="직선 화살표 연결선 94"/>
          <p:cNvCxnSpPr/>
          <p:nvPr/>
        </p:nvCxnSpPr>
        <p:spPr>
          <a:xfrm>
            <a:off x="857224" y="1714488"/>
            <a:ext cx="357190" cy="0"/>
          </a:xfrm>
          <a:prstGeom prst="straightConnector1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1285852" y="1500174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Loss of sharpness  and coding gain for special contents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92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Proposed method</a:t>
            </a:r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1/3)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0" name="그룹 99"/>
          <p:cNvGrpSpPr/>
          <p:nvPr/>
        </p:nvGrpSpPr>
        <p:grpSpPr>
          <a:xfrm>
            <a:off x="571472" y="2005604"/>
            <a:ext cx="7858180" cy="3286148"/>
            <a:chOff x="1020101" y="2051416"/>
            <a:chExt cx="6695171" cy="2592030"/>
          </a:xfrm>
        </p:grpSpPr>
        <p:grpSp>
          <p:nvGrpSpPr>
            <p:cNvPr id="2" name="Group 4"/>
            <p:cNvGrpSpPr>
              <a:grpSpLocks/>
            </p:cNvGrpSpPr>
            <p:nvPr/>
          </p:nvGrpSpPr>
          <p:grpSpPr bwMode="auto">
            <a:xfrm>
              <a:off x="1098985" y="2143116"/>
              <a:ext cx="6403803" cy="2291324"/>
              <a:chOff x="288" y="672"/>
              <a:chExt cx="5160" cy="1949"/>
            </a:xfrm>
          </p:grpSpPr>
          <p:sp>
            <p:nvSpPr>
              <p:cNvPr id="16" name="Line 5"/>
              <p:cNvSpPr>
                <a:spLocks noChangeShapeType="1"/>
              </p:cNvSpPr>
              <p:nvPr/>
            </p:nvSpPr>
            <p:spPr bwMode="auto">
              <a:xfrm>
                <a:off x="528" y="1440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7" name="Text Box 6"/>
              <p:cNvSpPr txBox="1">
                <a:spLocks noChangeArrowheads="1"/>
              </p:cNvSpPr>
              <p:nvPr/>
            </p:nvSpPr>
            <p:spPr bwMode="auto">
              <a:xfrm>
                <a:off x="720" y="1584"/>
                <a:ext cx="56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index</a:t>
                </a:r>
              </a:p>
            </p:txBody>
          </p:sp>
          <p:sp>
            <p:nvSpPr>
              <p:cNvPr id="18" name="Text Box 7"/>
              <p:cNvSpPr txBox="1">
                <a:spLocks noChangeArrowheads="1"/>
              </p:cNvSpPr>
              <p:nvPr/>
            </p:nvSpPr>
            <p:spPr bwMode="auto">
              <a:xfrm>
                <a:off x="576" y="1440"/>
                <a:ext cx="24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x-1</a:t>
                </a:r>
              </a:p>
            </p:txBody>
          </p:sp>
          <p:sp>
            <p:nvSpPr>
              <p:cNvPr id="19" name="Text Box 8"/>
              <p:cNvSpPr txBox="1">
                <a:spLocks noChangeArrowheads="1"/>
              </p:cNvSpPr>
              <p:nvPr/>
            </p:nvSpPr>
            <p:spPr bwMode="auto">
              <a:xfrm>
                <a:off x="912" y="1440"/>
                <a:ext cx="1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</a:t>
                </a:r>
              </a:p>
            </p:txBody>
          </p:sp>
          <p:sp>
            <p:nvSpPr>
              <p:cNvPr id="20" name="Text Box 9"/>
              <p:cNvSpPr txBox="1">
                <a:spLocks noChangeArrowheads="1"/>
              </p:cNvSpPr>
              <p:nvPr/>
            </p:nvSpPr>
            <p:spPr bwMode="auto">
              <a:xfrm>
                <a:off x="1152" y="1440"/>
                <a:ext cx="27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x+1</a:t>
                </a:r>
              </a:p>
            </p:txBody>
          </p:sp>
          <p:sp>
            <p:nvSpPr>
              <p:cNvPr id="21" name="Line 10"/>
              <p:cNvSpPr>
                <a:spLocks noChangeShapeType="1"/>
              </p:cNvSpPr>
              <p:nvPr/>
            </p:nvSpPr>
            <p:spPr bwMode="auto">
              <a:xfrm flipV="1">
                <a:off x="528" y="912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2" name="Text Box 11"/>
              <p:cNvSpPr txBox="1">
                <a:spLocks noChangeArrowheads="1"/>
              </p:cNvSpPr>
              <p:nvPr/>
            </p:nvSpPr>
            <p:spPr bwMode="auto">
              <a:xfrm rot="10800000">
                <a:off x="288" y="912"/>
                <a:ext cx="231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level</a:t>
                </a:r>
              </a:p>
            </p:txBody>
          </p:sp>
          <p:sp>
            <p:nvSpPr>
              <p:cNvPr id="23" name="Line 12"/>
              <p:cNvSpPr>
                <a:spLocks noChangeShapeType="1"/>
              </p:cNvSpPr>
              <p:nvPr/>
            </p:nvSpPr>
            <p:spPr bwMode="auto">
              <a:xfrm>
                <a:off x="720" y="1008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4" name="Line 13"/>
              <p:cNvSpPr>
                <a:spLocks noChangeShapeType="1"/>
              </p:cNvSpPr>
              <p:nvPr/>
            </p:nvSpPr>
            <p:spPr bwMode="auto">
              <a:xfrm flipH="1">
                <a:off x="1008" y="1008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5" name="Line 14"/>
              <p:cNvSpPr>
                <a:spLocks noChangeShapeType="1"/>
              </p:cNvSpPr>
              <p:nvPr/>
            </p:nvSpPr>
            <p:spPr bwMode="auto">
              <a:xfrm>
                <a:off x="720" y="1008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6" name="Line 15"/>
              <p:cNvSpPr>
                <a:spLocks noChangeShapeType="1"/>
              </p:cNvSpPr>
              <p:nvPr/>
            </p:nvSpPr>
            <p:spPr bwMode="auto">
              <a:xfrm>
                <a:off x="1008" y="1296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7" name="Line 16"/>
              <p:cNvSpPr>
                <a:spLocks noChangeShapeType="1"/>
              </p:cNvSpPr>
              <p:nvPr/>
            </p:nvSpPr>
            <p:spPr bwMode="auto">
              <a:xfrm>
                <a:off x="1296" y="1008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8" name="Text Box 17"/>
              <p:cNvSpPr txBox="1">
                <a:spLocks noChangeArrowheads="1"/>
              </p:cNvSpPr>
              <p:nvPr/>
            </p:nvSpPr>
            <p:spPr bwMode="auto">
              <a:xfrm>
                <a:off x="668" y="720"/>
                <a:ext cx="783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 b="1" dirty="0">
                    <a:ea typeface="굴림" pitchFamily="50" charset="-127"/>
                  </a:rPr>
                  <a:t>category </a:t>
                </a:r>
                <a:r>
                  <a:rPr lang="en-US" altLang="ko-KR" sz="1200" b="1" dirty="0" smtClean="0">
                    <a:ea typeface="굴림" pitchFamily="50" charset="-127"/>
                  </a:rPr>
                  <a:t>1</a:t>
                </a:r>
                <a:endParaRPr lang="en-US" altLang="ko-KR" sz="1200" b="1" dirty="0">
                  <a:ea typeface="굴림" pitchFamily="50" charset="-127"/>
                </a:endParaRPr>
              </a:p>
            </p:txBody>
          </p:sp>
          <p:sp>
            <p:nvSpPr>
              <p:cNvPr id="29" name="Line 18"/>
              <p:cNvSpPr>
                <a:spLocks noChangeShapeType="1"/>
              </p:cNvSpPr>
              <p:nvPr/>
            </p:nvSpPr>
            <p:spPr bwMode="auto">
              <a:xfrm>
                <a:off x="1872" y="1440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0" name="Text Box 19"/>
              <p:cNvSpPr txBox="1">
                <a:spLocks noChangeArrowheads="1"/>
              </p:cNvSpPr>
              <p:nvPr/>
            </p:nvSpPr>
            <p:spPr bwMode="auto">
              <a:xfrm>
                <a:off x="2064" y="1584"/>
                <a:ext cx="56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index</a:t>
                </a:r>
              </a:p>
            </p:txBody>
          </p:sp>
          <p:sp>
            <p:nvSpPr>
              <p:cNvPr id="31" name="Text Box 20"/>
              <p:cNvSpPr txBox="1">
                <a:spLocks noChangeArrowheads="1"/>
              </p:cNvSpPr>
              <p:nvPr/>
            </p:nvSpPr>
            <p:spPr bwMode="auto">
              <a:xfrm>
                <a:off x="1920" y="1440"/>
                <a:ext cx="24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x-1</a:t>
                </a:r>
              </a:p>
            </p:txBody>
          </p:sp>
          <p:sp>
            <p:nvSpPr>
              <p:cNvPr id="32" name="Text Box 21"/>
              <p:cNvSpPr txBox="1">
                <a:spLocks noChangeArrowheads="1"/>
              </p:cNvSpPr>
              <p:nvPr/>
            </p:nvSpPr>
            <p:spPr bwMode="auto">
              <a:xfrm>
                <a:off x="2256" y="1440"/>
                <a:ext cx="1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</a:t>
                </a:r>
              </a:p>
            </p:txBody>
          </p:sp>
          <p:sp>
            <p:nvSpPr>
              <p:cNvPr id="33" name="Text Box 22"/>
              <p:cNvSpPr txBox="1">
                <a:spLocks noChangeArrowheads="1"/>
              </p:cNvSpPr>
              <p:nvPr/>
            </p:nvSpPr>
            <p:spPr bwMode="auto">
              <a:xfrm>
                <a:off x="2496" y="1440"/>
                <a:ext cx="27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x+1</a:t>
                </a:r>
              </a:p>
            </p:txBody>
          </p:sp>
          <p:sp>
            <p:nvSpPr>
              <p:cNvPr id="34" name="Line 23"/>
              <p:cNvSpPr>
                <a:spLocks noChangeShapeType="1"/>
              </p:cNvSpPr>
              <p:nvPr/>
            </p:nvSpPr>
            <p:spPr bwMode="auto">
              <a:xfrm flipV="1">
                <a:off x="1872" y="912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5" name="Text Box 24"/>
              <p:cNvSpPr txBox="1">
                <a:spLocks noChangeArrowheads="1"/>
              </p:cNvSpPr>
              <p:nvPr/>
            </p:nvSpPr>
            <p:spPr bwMode="auto">
              <a:xfrm rot="10800000">
                <a:off x="1632" y="912"/>
                <a:ext cx="231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level</a:t>
                </a:r>
              </a:p>
            </p:txBody>
          </p:sp>
          <p:sp>
            <p:nvSpPr>
              <p:cNvPr id="36" name="Line 25"/>
              <p:cNvSpPr>
                <a:spLocks noChangeShapeType="1"/>
              </p:cNvSpPr>
              <p:nvPr/>
            </p:nvSpPr>
            <p:spPr bwMode="auto">
              <a:xfrm>
                <a:off x="2064" y="1008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7" name="Line 26"/>
              <p:cNvSpPr>
                <a:spLocks noChangeShapeType="1"/>
              </p:cNvSpPr>
              <p:nvPr/>
            </p:nvSpPr>
            <p:spPr bwMode="auto">
              <a:xfrm flipH="1">
                <a:off x="2352" y="1296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8" name="Line 27"/>
              <p:cNvSpPr>
                <a:spLocks noChangeShapeType="1"/>
              </p:cNvSpPr>
              <p:nvPr/>
            </p:nvSpPr>
            <p:spPr bwMode="auto">
              <a:xfrm>
                <a:off x="2064" y="1008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9" name="Line 28"/>
              <p:cNvSpPr>
                <a:spLocks noChangeShapeType="1"/>
              </p:cNvSpPr>
              <p:nvPr/>
            </p:nvSpPr>
            <p:spPr bwMode="auto">
              <a:xfrm>
                <a:off x="2352" y="1296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0" name="Line 29"/>
              <p:cNvSpPr>
                <a:spLocks noChangeShapeType="1"/>
              </p:cNvSpPr>
              <p:nvPr/>
            </p:nvSpPr>
            <p:spPr bwMode="auto">
              <a:xfrm>
                <a:off x="2640" y="1296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1" name="Text Box 30"/>
              <p:cNvSpPr txBox="1">
                <a:spLocks noChangeArrowheads="1"/>
              </p:cNvSpPr>
              <p:nvPr/>
            </p:nvSpPr>
            <p:spPr bwMode="auto">
              <a:xfrm>
                <a:off x="2064" y="720"/>
                <a:ext cx="783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 b="1" dirty="0">
                    <a:ea typeface="굴림" pitchFamily="50" charset="-127"/>
                  </a:rPr>
                  <a:t>category </a:t>
                </a:r>
                <a:r>
                  <a:rPr lang="en-US" altLang="ko-KR" sz="1200" b="1" dirty="0" smtClean="0">
                    <a:ea typeface="굴림" pitchFamily="50" charset="-127"/>
                  </a:rPr>
                  <a:t>2</a:t>
                </a:r>
                <a:endParaRPr lang="en-US" altLang="ko-KR" sz="1200" b="1" dirty="0">
                  <a:ea typeface="굴림" pitchFamily="50" charset="-127"/>
                </a:endParaRPr>
              </a:p>
            </p:txBody>
          </p:sp>
          <p:sp>
            <p:nvSpPr>
              <p:cNvPr id="42" name="Line 31"/>
              <p:cNvSpPr>
                <a:spLocks noChangeShapeType="1"/>
              </p:cNvSpPr>
              <p:nvPr/>
            </p:nvSpPr>
            <p:spPr bwMode="auto">
              <a:xfrm>
                <a:off x="1872" y="2304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3" name="Text Box 32"/>
              <p:cNvSpPr txBox="1">
                <a:spLocks noChangeArrowheads="1"/>
              </p:cNvSpPr>
              <p:nvPr/>
            </p:nvSpPr>
            <p:spPr bwMode="auto">
              <a:xfrm>
                <a:off x="2064" y="2448"/>
                <a:ext cx="56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index</a:t>
                </a:r>
              </a:p>
            </p:txBody>
          </p:sp>
          <p:sp>
            <p:nvSpPr>
              <p:cNvPr id="44" name="Text Box 33"/>
              <p:cNvSpPr txBox="1">
                <a:spLocks noChangeArrowheads="1"/>
              </p:cNvSpPr>
              <p:nvPr/>
            </p:nvSpPr>
            <p:spPr bwMode="auto">
              <a:xfrm>
                <a:off x="1920" y="2304"/>
                <a:ext cx="24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x-1</a:t>
                </a:r>
              </a:p>
            </p:txBody>
          </p:sp>
          <p:sp>
            <p:nvSpPr>
              <p:cNvPr id="45" name="Text Box 34"/>
              <p:cNvSpPr txBox="1">
                <a:spLocks noChangeArrowheads="1"/>
              </p:cNvSpPr>
              <p:nvPr/>
            </p:nvSpPr>
            <p:spPr bwMode="auto">
              <a:xfrm>
                <a:off x="2256" y="2304"/>
                <a:ext cx="1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</a:t>
                </a:r>
              </a:p>
            </p:txBody>
          </p:sp>
          <p:sp>
            <p:nvSpPr>
              <p:cNvPr id="46" name="Text Box 35"/>
              <p:cNvSpPr txBox="1">
                <a:spLocks noChangeArrowheads="1"/>
              </p:cNvSpPr>
              <p:nvPr/>
            </p:nvSpPr>
            <p:spPr bwMode="auto">
              <a:xfrm>
                <a:off x="2496" y="2304"/>
                <a:ext cx="27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 dirty="0">
                    <a:ea typeface="굴림" pitchFamily="50" charset="-127"/>
                  </a:rPr>
                  <a:t>x+1</a:t>
                </a:r>
              </a:p>
            </p:txBody>
          </p:sp>
          <p:sp>
            <p:nvSpPr>
              <p:cNvPr id="47" name="Line 36"/>
              <p:cNvSpPr>
                <a:spLocks noChangeShapeType="1"/>
              </p:cNvSpPr>
              <p:nvPr/>
            </p:nvSpPr>
            <p:spPr bwMode="auto">
              <a:xfrm flipV="1">
                <a:off x="1872" y="1776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8" name="Text Box 37"/>
              <p:cNvSpPr txBox="1">
                <a:spLocks noChangeArrowheads="1"/>
              </p:cNvSpPr>
              <p:nvPr/>
            </p:nvSpPr>
            <p:spPr bwMode="auto">
              <a:xfrm rot="10800000">
                <a:off x="1632" y="1776"/>
                <a:ext cx="231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level</a:t>
                </a:r>
              </a:p>
            </p:txBody>
          </p:sp>
          <p:sp>
            <p:nvSpPr>
              <p:cNvPr id="49" name="Line 38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0" name="Line 39"/>
              <p:cNvSpPr>
                <a:spLocks noChangeShapeType="1"/>
              </p:cNvSpPr>
              <p:nvPr/>
            </p:nvSpPr>
            <p:spPr bwMode="auto">
              <a:xfrm flipH="1">
                <a:off x="2352" y="1872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1" name="Line 40"/>
              <p:cNvSpPr>
                <a:spLocks noChangeShapeType="1"/>
              </p:cNvSpPr>
              <p:nvPr/>
            </p:nvSpPr>
            <p:spPr bwMode="auto">
              <a:xfrm>
                <a:off x="2064" y="2160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" name="Line 41"/>
              <p:cNvSpPr>
                <a:spLocks noChangeShapeType="1"/>
              </p:cNvSpPr>
              <p:nvPr/>
            </p:nvSpPr>
            <p:spPr bwMode="auto">
              <a:xfrm>
                <a:off x="2352" y="2160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3" name="Line 42"/>
              <p:cNvSpPr>
                <a:spLocks noChangeShapeType="1"/>
              </p:cNvSpPr>
              <p:nvPr/>
            </p:nvSpPr>
            <p:spPr bwMode="auto">
              <a:xfrm>
                <a:off x="2640" y="1872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4" name="Line 43"/>
              <p:cNvSpPr>
                <a:spLocks noChangeShapeType="1"/>
              </p:cNvSpPr>
              <p:nvPr/>
            </p:nvSpPr>
            <p:spPr bwMode="auto">
              <a:xfrm>
                <a:off x="3216" y="1440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5" name="Text Box 44"/>
              <p:cNvSpPr txBox="1">
                <a:spLocks noChangeArrowheads="1"/>
              </p:cNvSpPr>
              <p:nvPr/>
            </p:nvSpPr>
            <p:spPr bwMode="auto">
              <a:xfrm>
                <a:off x="3408" y="1584"/>
                <a:ext cx="56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index</a:t>
                </a:r>
              </a:p>
            </p:txBody>
          </p:sp>
          <p:sp>
            <p:nvSpPr>
              <p:cNvPr id="56" name="Text Box 45"/>
              <p:cNvSpPr txBox="1">
                <a:spLocks noChangeArrowheads="1"/>
              </p:cNvSpPr>
              <p:nvPr/>
            </p:nvSpPr>
            <p:spPr bwMode="auto">
              <a:xfrm>
                <a:off x="3264" y="1440"/>
                <a:ext cx="24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x-1</a:t>
                </a:r>
              </a:p>
            </p:txBody>
          </p:sp>
          <p:sp>
            <p:nvSpPr>
              <p:cNvPr id="57" name="Text Box 46"/>
              <p:cNvSpPr txBox="1">
                <a:spLocks noChangeArrowheads="1"/>
              </p:cNvSpPr>
              <p:nvPr/>
            </p:nvSpPr>
            <p:spPr bwMode="auto">
              <a:xfrm>
                <a:off x="3600" y="1440"/>
                <a:ext cx="1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</a:t>
                </a:r>
              </a:p>
            </p:txBody>
          </p:sp>
          <p:sp>
            <p:nvSpPr>
              <p:cNvPr id="58" name="Text Box 47"/>
              <p:cNvSpPr txBox="1">
                <a:spLocks noChangeArrowheads="1"/>
              </p:cNvSpPr>
              <p:nvPr/>
            </p:nvSpPr>
            <p:spPr bwMode="auto">
              <a:xfrm>
                <a:off x="3840" y="1440"/>
                <a:ext cx="27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x+1</a:t>
                </a:r>
              </a:p>
            </p:txBody>
          </p:sp>
          <p:sp>
            <p:nvSpPr>
              <p:cNvPr id="59" name="Line 48"/>
              <p:cNvSpPr>
                <a:spLocks noChangeShapeType="1"/>
              </p:cNvSpPr>
              <p:nvPr/>
            </p:nvSpPr>
            <p:spPr bwMode="auto">
              <a:xfrm flipV="1">
                <a:off x="3216" y="912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0" name="Text Box 49"/>
              <p:cNvSpPr txBox="1">
                <a:spLocks noChangeArrowheads="1"/>
              </p:cNvSpPr>
              <p:nvPr/>
            </p:nvSpPr>
            <p:spPr bwMode="auto">
              <a:xfrm rot="10800000">
                <a:off x="2976" y="912"/>
                <a:ext cx="231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level</a:t>
                </a:r>
              </a:p>
            </p:txBody>
          </p:sp>
          <p:sp>
            <p:nvSpPr>
              <p:cNvPr id="61" name="Line 50"/>
              <p:cNvSpPr>
                <a:spLocks noChangeShapeType="1"/>
              </p:cNvSpPr>
              <p:nvPr/>
            </p:nvSpPr>
            <p:spPr bwMode="auto">
              <a:xfrm>
                <a:off x="3696" y="1008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2" name="Line 51"/>
              <p:cNvSpPr>
                <a:spLocks noChangeShapeType="1"/>
              </p:cNvSpPr>
              <p:nvPr/>
            </p:nvSpPr>
            <p:spPr bwMode="auto">
              <a:xfrm flipH="1">
                <a:off x="3408" y="1008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3" name="Line 52"/>
              <p:cNvSpPr>
                <a:spLocks noChangeShapeType="1"/>
              </p:cNvSpPr>
              <p:nvPr/>
            </p:nvSpPr>
            <p:spPr bwMode="auto">
              <a:xfrm>
                <a:off x="3408" y="1008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4" name="Line 53"/>
              <p:cNvSpPr>
                <a:spLocks noChangeShapeType="1"/>
              </p:cNvSpPr>
              <p:nvPr/>
            </p:nvSpPr>
            <p:spPr bwMode="auto">
              <a:xfrm>
                <a:off x="3696" y="1008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5" name="Line 54"/>
              <p:cNvSpPr>
                <a:spLocks noChangeShapeType="1"/>
              </p:cNvSpPr>
              <p:nvPr/>
            </p:nvSpPr>
            <p:spPr bwMode="auto">
              <a:xfrm>
                <a:off x="3984" y="1296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6" name="Text Box 55"/>
              <p:cNvSpPr txBox="1">
                <a:spLocks noChangeArrowheads="1"/>
              </p:cNvSpPr>
              <p:nvPr/>
            </p:nvSpPr>
            <p:spPr bwMode="auto">
              <a:xfrm>
                <a:off x="3408" y="720"/>
                <a:ext cx="783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 b="1" dirty="0">
                    <a:ea typeface="굴림" pitchFamily="50" charset="-127"/>
                  </a:rPr>
                  <a:t>category </a:t>
                </a:r>
                <a:r>
                  <a:rPr lang="en-US" altLang="ko-KR" sz="1200" b="1" dirty="0" smtClean="0">
                    <a:ea typeface="굴림" pitchFamily="50" charset="-127"/>
                  </a:rPr>
                  <a:t>3</a:t>
                </a:r>
                <a:endParaRPr lang="en-US" altLang="ko-KR" sz="1200" b="1" dirty="0">
                  <a:ea typeface="굴림" pitchFamily="50" charset="-127"/>
                </a:endParaRPr>
              </a:p>
            </p:txBody>
          </p:sp>
          <p:sp>
            <p:nvSpPr>
              <p:cNvPr id="67" name="Line 56"/>
              <p:cNvSpPr>
                <a:spLocks noChangeShapeType="1"/>
              </p:cNvSpPr>
              <p:nvPr/>
            </p:nvSpPr>
            <p:spPr bwMode="auto">
              <a:xfrm>
                <a:off x="3216" y="2304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8" name="Text Box 57"/>
              <p:cNvSpPr txBox="1">
                <a:spLocks noChangeArrowheads="1"/>
              </p:cNvSpPr>
              <p:nvPr/>
            </p:nvSpPr>
            <p:spPr bwMode="auto">
              <a:xfrm>
                <a:off x="3408" y="2448"/>
                <a:ext cx="56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index</a:t>
                </a:r>
              </a:p>
            </p:txBody>
          </p:sp>
          <p:sp>
            <p:nvSpPr>
              <p:cNvPr id="69" name="Text Box 58"/>
              <p:cNvSpPr txBox="1">
                <a:spLocks noChangeArrowheads="1"/>
              </p:cNvSpPr>
              <p:nvPr/>
            </p:nvSpPr>
            <p:spPr bwMode="auto">
              <a:xfrm>
                <a:off x="3264" y="2304"/>
                <a:ext cx="24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x-1</a:t>
                </a:r>
              </a:p>
            </p:txBody>
          </p:sp>
          <p:sp>
            <p:nvSpPr>
              <p:cNvPr id="70" name="Text Box 59"/>
              <p:cNvSpPr txBox="1">
                <a:spLocks noChangeArrowheads="1"/>
              </p:cNvSpPr>
              <p:nvPr/>
            </p:nvSpPr>
            <p:spPr bwMode="auto">
              <a:xfrm>
                <a:off x="3600" y="2304"/>
                <a:ext cx="1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</a:t>
                </a:r>
              </a:p>
            </p:txBody>
          </p:sp>
          <p:sp>
            <p:nvSpPr>
              <p:cNvPr id="71" name="Text Box 60"/>
              <p:cNvSpPr txBox="1">
                <a:spLocks noChangeArrowheads="1"/>
              </p:cNvSpPr>
              <p:nvPr/>
            </p:nvSpPr>
            <p:spPr bwMode="auto">
              <a:xfrm>
                <a:off x="3840" y="2304"/>
                <a:ext cx="27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x+1</a:t>
                </a:r>
              </a:p>
            </p:txBody>
          </p:sp>
          <p:sp>
            <p:nvSpPr>
              <p:cNvPr id="72" name="Line 61"/>
              <p:cNvSpPr>
                <a:spLocks noChangeShapeType="1"/>
              </p:cNvSpPr>
              <p:nvPr/>
            </p:nvSpPr>
            <p:spPr bwMode="auto">
              <a:xfrm flipV="1">
                <a:off x="3216" y="1776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73" name="Text Box 62"/>
              <p:cNvSpPr txBox="1">
                <a:spLocks noChangeArrowheads="1"/>
              </p:cNvSpPr>
              <p:nvPr/>
            </p:nvSpPr>
            <p:spPr bwMode="auto">
              <a:xfrm rot="10800000">
                <a:off x="2976" y="1776"/>
                <a:ext cx="231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level</a:t>
                </a:r>
              </a:p>
            </p:txBody>
          </p:sp>
          <p:sp>
            <p:nvSpPr>
              <p:cNvPr id="74" name="Line 63"/>
              <p:cNvSpPr>
                <a:spLocks noChangeShapeType="1"/>
              </p:cNvSpPr>
              <p:nvPr/>
            </p:nvSpPr>
            <p:spPr bwMode="auto">
              <a:xfrm>
                <a:off x="3696" y="1872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75" name="Line 64"/>
              <p:cNvSpPr>
                <a:spLocks noChangeShapeType="1"/>
              </p:cNvSpPr>
              <p:nvPr/>
            </p:nvSpPr>
            <p:spPr bwMode="auto">
              <a:xfrm flipH="1">
                <a:off x="3408" y="1872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76" name="Line 65"/>
              <p:cNvSpPr>
                <a:spLocks noChangeShapeType="1"/>
              </p:cNvSpPr>
              <p:nvPr/>
            </p:nvSpPr>
            <p:spPr bwMode="auto">
              <a:xfrm>
                <a:off x="3408" y="2160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77" name="Line 66"/>
              <p:cNvSpPr>
                <a:spLocks noChangeShapeType="1"/>
              </p:cNvSpPr>
              <p:nvPr/>
            </p:nvSpPr>
            <p:spPr bwMode="auto">
              <a:xfrm>
                <a:off x="3696" y="1872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78" name="Line 67"/>
              <p:cNvSpPr>
                <a:spLocks noChangeShapeType="1"/>
              </p:cNvSpPr>
              <p:nvPr/>
            </p:nvSpPr>
            <p:spPr bwMode="auto">
              <a:xfrm>
                <a:off x="3984" y="1872"/>
                <a:ext cx="0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79" name="Line 68"/>
              <p:cNvSpPr>
                <a:spLocks noChangeShapeType="1"/>
              </p:cNvSpPr>
              <p:nvPr/>
            </p:nvSpPr>
            <p:spPr bwMode="auto">
              <a:xfrm>
                <a:off x="4473" y="1392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80" name="Text Box 69"/>
              <p:cNvSpPr txBox="1">
                <a:spLocks noChangeArrowheads="1"/>
              </p:cNvSpPr>
              <p:nvPr/>
            </p:nvSpPr>
            <p:spPr bwMode="auto">
              <a:xfrm>
                <a:off x="4665" y="1536"/>
                <a:ext cx="56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index</a:t>
                </a:r>
              </a:p>
            </p:txBody>
          </p:sp>
          <p:sp>
            <p:nvSpPr>
              <p:cNvPr id="81" name="Text Box 70"/>
              <p:cNvSpPr txBox="1">
                <a:spLocks noChangeArrowheads="1"/>
              </p:cNvSpPr>
              <p:nvPr/>
            </p:nvSpPr>
            <p:spPr bwMode="auto">
              <a:xfrm>
                <a:off x="4521" y="1392"/>
                <a:ext cx="249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x-1</a:t>
                </a:r>
              </a:p>
            </p:txBody>
          </p:sp>
          <p:sp>
            <p:nvSpPr>
              <p:cNvPr id="82" name="Text Box 71"/>
              <p:cNvSpPr txBox="1">
                <a:spLocks noChangeArrowheads="1"/>
              </p:cNvSpPr>
              <p:nvPr/>
            </p:nvSpPr>
            <p:spPr bwMode="auto">
              <a:xfrm>
                <a:off x="4857" y="1392"/>
                <a:ext cx="1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</a:t>
                </a:r>
              </a:p>
            </p:txBody>
          </p:sp>
          <p:sp>
            <p:nvSpPr>
              <p:cNvPr id="83" name="Text Box 72"/>
              <p:cNvSpPr txBox="1">
                <a:spLocks noChangeArrowheads="1"/>
              </p:cNvSpPr>
              <p:nvPr/>
            </p:nvSpPr>
            <p:spPr bwMode="auto">
              <a:xfrm>
                <a:off x="5097" y="1392"/>
                <a:ext cx="27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x+1</a:t>
                </a:r>
              </a:p>
            </p:txBody>
          </p:sp>
          <p:sp>
            <p:nvSpPr>
              <p:cNvPr id="84" name="Line 73"/>
              <p:cNvSpPr>
                <a:spLocks noChangeShapeType="1"/>
              </p:cNvSpPr>
              <p:nvPr/>
            </p:nvSpPr>
            <p:spPr bwMode="auto">
              <a:xfrm flipV="1">
                <a:off x="4473" y="864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85" name="Text Box 74"/>
              <p:cNvSpPr txBox="1">
                <a:spLocks noChangeArrowheads="1"/>
              </p:cNvSpPr>
              <p:nvPr/>
            </p:nvSpPr>
            <p:spPr bwMode="auto">
              <a:xfrm rot="10800000">
                <a:off x="4233" y="864"/>
                <a:ext cx="231" cy="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>
                <a:spAutoFit/>
              </a:bodyPr>
              <a:lstStyle/>
              <a:p>
                <a:pPr eaLnBrk="0" hangingPunct="0"/>
                <a:r>
                  <a:rPr lang="en-US" altLang="ko-KR" sz="1200">
                    <a:ea typeface="굴림" pitchFamily="50" charset="-127"/>
                  </a:rPr>
                  <a:t>pixel level</a:t>
                </a:r>
              </a:p>
            </p:txBody>
          </p:sp>
          <p:sp>
            <p:nvSpPr>
              <p:cNvPr id="86" name="Line 75"/>
              <p:cNvSpPr>
                <a:spLocks noChangeShapeType="1"/>
              </p:cNvSpPr>
              <p:nvPr/>
            </p:nvSpPr>
            <p:spPr bwMode="auto">
              <a:xfrm>
                <a:off x="4941" y="960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87" name="Line 76"/>
              <p:cNvSpPr>
                <a:spLocks noChangeShapeType="1"/>
              </p:cNvSpPr>
              <p:nvPr/>
            </p:nvSpPr>
            <p:spPr bwMode="auto">
              <a:xfrm flipH="1">
                <a:off x="4662" y="960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88" name="Line 77"/>
              <p:cNvSpPr>
                <a:spLocks noChangeShapeType="1"/>
              </p:cNvSpPr>
              <p:nvPr/>
            </p:nvSpPr>
            <p:spPr bwMode="auto">
              <a:xfrm flipH="1">
                <a:off x="4662" y="1248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89" name="Line 78"/>
              <p:cNvSpPr>
                <a:spLocks noChangeShapeType="1"/>
              </p:cNvSpPr>
              <p:nvPr/>
            </p:nvSpPr>
            <p:spPr bwMode="auto">
              <a:xfrm>
                <a:off x="4944" y="960"/>
                <a:ext cx="9" cy="432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90" name="Line 79"/>
              <p:cNvSpPr>
                <a:spLocks noChangeShapeType="1"/>
              </p:cNvSpPr>
              <p:nvPr/>
            </p:nvSpPr>
            <p:spPr bwMode="auto">
              <a:xfrm>
                <a:off x="5229" y="1248"/>
                <a:ext cx="0" cy="144"/>
              </a:xfrm>
              <a:prstGeom prst="line">
                <a:avLst/>
              </a:prstGeom>
              <a:noFill/>
              <a:ln w="63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91" name="Text Box 80"/>
              <p:cNvSpPr txBox="1">
                <a:spLocks noChangeArrowheads="1"/>
              </p:cNvSpPr>
              <p:nvPr/>
            </p:nvSpPr>
            <p:spPr bwMode="auto">
              <a:xfrm>
                <a:off x="4665" y="672"/>
                <a:ext cx="783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ko-KR" sz="1200" b="1" dirty="0">
                    <a:ea typeface="굴림" pitchFamily="50" charset="-127"/>
                  </a:rPr>
                  <a:t>category </a:t>
                </a:r>
                <a:r>
                  <a:rPr lang="en-US" altLang="ko-KR" sz="1200" b="1" dirty="0" smtClean="0">
                    <a:ea typeface="굴림" pitchFamily="50" charset="-127"/>
                  </a:rPr>
                  <a:t>4</a:t>
                </a:r>
                <a:endParaRPr lang="en-US" altLang="ko-KR" sz="1200" b="1" dirty="0">
                  <a:ea typeface="굴림" pitchFamily="50" charset="-127"/>
                </a:endParaRPr>
              </a:p>
            </p:txBody>
          </p:sp>
        </p:grpSp>
        <p:sp>
          <p:nvSpPr>
            <p:cNvPr id="10" name="Line 85"/>
            <p:cNvSpPr>
              <a:spLocks noChangeShapeType="1"/>
            </p:cNvSpPr>
            <p:nvPr/>
          </p:nvSpPr>
          <p:spPr bwMode="auto">
            <a:xfrm flipV="1">
              <a:off x="1986027" y="2580454"/>
              <a:ext cx="0" cy="268046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Line 86"/>
            <p:cNvSpPr>
              <a:spLocks noChangeShapeType="1"/>
            </p:cNvSpPr>
            <p:nvPr/>
          </p:nvSpPr>
          <p:spPr bwMode="auto">
            <a:xfrm flipV="1">
              <a:off x="3660506" y="2587508"/>
              <a:ext cx="7446" cy="275100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2" name="Line 87"/>
            <p:cNvSpPr>
              <a:spLocks noChangeShapeType="1"/>
            </p:cNvSpPr>
            <p:nvPr/>
          </p:nvSpPr>
          <p:spPr bwMode="auto">
            <a:xfrm flipV="1">
              <a:off x="3660506" y="3624423"/>
              <a:ext cx="7446" cy="268046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3" name="Line 88"/>
            <p:cNvSpPr>
              <a:spLocks noChangeShapeType="1"/>
            </p:cNvSpPr>
            <p:nvPr/>
          </p:nvSpPr>
          <p:spPr bwMode="auto">
            <a:xfrm flipH="1">
              <a:off x="5321027" y="2552239"/>
              <a:ext cx="7446" cy="253938"/>
            </a:xfrm>
            <a:prstGeom prst="line">
              <a:avLst/>
            </a:prstGeom>
            <a:noFill/>
            <a:ln w="25400">
              <a:solidFill>
                <a:srgbClr val="3366FF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4" name="Line 89"/>
            <p:cNvSpPr>
              <a:spLocks noChangeShapeType="1"/>
            </p:cNvSpPr>
            <p:nvPr/>
          </p:nvSpPr>
          <p:spPr bwMode="auto">
            <a:xfrm flipH="1">
              <a:off x="5335920" y="3567993"/>
              <a:ext cx="0" cy="246885"/>
            </a:xfrm>
            <a:prstGeom prst="line">
              <a:avLst/>
            </a:prstGeom>
            <a:noFill/>
            <a:ln w="25400">
              <a:solidFill>
                <a:srgbClr val="3366FF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5" name="Line 90"/>
            <p:cNvSpPr>
              <a:spLocks noChangeShapeType="1"/>
            </p:cNvSpPr>
            <p:nvPr/>
          </p:nvSpPr>
          <p:spPr bwMode="auto">
            <a:xfrm flipH="1">
              <a:off x="6877300" y="2502862"/>
              <a:ext cx="7446" cy="268046"/>
            </a:xfrm>
            <a:prstGeom prst="line">
              <a:avLst/>
            </a:prstGeom>
            <a:noFill/>
            <a:ln w="25400">
              <a:solidFill>
                <a:srgbClr val="3366FF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92" name="AutoShape 82"/>
            <p:cNvSpPr>
              <a:spLocks noChangeArrowheads="1"/>
            </p:cNvSpPr>
            <p:nvPr/>
          </p:nvSpPr>
          <p:spPr bwMode="auto">
            <a:xfrm>
              <a:off x="1020101" y="2051416"/>
              <a:ext cx="1623073" cy="2520592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33CC33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 dirty="0">
                <a:solidFill>
                  <a:srgbClr val="33CC33"/>
                </a:solidFill>
              </a:endParaRPr>
            </a:p>
          </p:txBody>
        </p:sp>
        <p:sp>
          <p:nvSpPr>
            <p:cNvPr id="95" name="Line 88"/>
            <p:cNvSpPr>
              <a:spLocks noChangeShapeType="1"/>
            </p:cNvSpPr>
            <p:nvPr/>
          </p:nvSpPr>
          <p:spPr bwMode="auto">
            <a:xfrm flipH="1">
              <a:off x="1975954" y="2869048"/>
              <a:ext cx="7446" cy="253938"/>
            </a:xfrm>
            <a:prstGeom prst="line">
              <a:avLst/>
            </a:prstGeom>
            <a:noFill/>
            <a:ln w="25400">
              <a:solidFill>
                <a:srgbClr val="3366FF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96" name="Line 85"/>
            <p:cNvSpPr>
              <a:spLocks noChangeShapeType="1"/>
            </p:cNvSpPr>
            <p:nvPr/>
          </p:nvSpPr>
          <p:spPr bwMode="auto">
            <a:xfrm flipV="1">
              <a:off x="6893145" y="2208298"/>
              <a:ext cx="0" cy="268046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97" name="AutoShape 82"/>
            <p:cNvSpPr>
              <a:spLocks noChangeArrowheads="1"/>
            </p:cNvSpPr>
            <p:nvPr/>
          </p:nvSpPr>
          <p:spPr bwMode="auto">
            <a:xfrm>
              <a:off x="6092199" y="2051416"/>
              <a:ext cx="1623073" cy="2592030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33CC33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 dirty="0">
                <a:solidFill>
                  <a:srgbClr val="33CC33"/>
                </a:solidFill>
              </a:endParaRPr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785786" y="5291752"/>
            <a:ext cx="14407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i="1" dirty="0" smtClean="0">
                <a:solidFill>
                  <a:srgbClr val="0000FF"/>
                </a:solidFill>
              </a:rPr>
              <a:t>Positive/</a:t>
            </a:r>
          </a:p>
          <a:p>
            <a:r>
              <a:rPr lang="en-US" altLang="ko-KR" b="1" i="1" dirty="0" smtClean="0">
                <a:solidFill>
                  <a:srgbClr val="0000FF"/>
                </a:solidFill>
              </a:rPr>
              <a:t>Negative </a:t>
            </a:r>
          </a:p>
          <a:p>
            <a:r>
              <a:rPr lang="en-US" altLang="ko-KR" b="1" i="1" dirty="0" smtClean="0">
                <a:solidFill>
                  <a:srgbClr val="0000FF"/>
                </a:solidFill>
              </a:rPr>
              <a:t>Edge offset</a:t>
            </a:r>
            <a:endParaRPr lang="ko-KR" altLang="en-US" b="1" i="1" dirty="0">
              <a:solidFill>
                <a:srgbClr val="0000FF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845997" y="5291752"/>
            <a:ext cx="14407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i="1" dirty="0" smtClean="0">
                <a:solidFill>
                  <a:srgbClr val="0000FF"/>
                </a:solidFill>
              </a:rPr>
              <a:t>Positive/</a:t>
            </a:r>
          </a:p>
          <a:p>
            <a:r>
              <a:rPr lang="en-US" altLang="ko-KR" b="1" i="1" dirty="0" smtClean="0">
                <a:solidFill>
                  <a:srgbClr val="0000FF"/>
                </a:solidFill>
              </a:rPr>
              <a:t>Negative </a:t>
            </a:r>
          </a:p>
          <a:p>
            <a:r>
              <a:rPr lang="en-US" altLang="ko-KR" b="1" i="1" dirty="0" smtClean="0">
                <a:solidFill>
                  <a:srgbClr val="0000FF"/>
                </a:solidFill>
              </a:rPr>
              <a:t>Edge offset</a:t>
            </a:r>
            <a:endParaRPr lang="ko-KR" altLang="en-US" b="1" i="1" dirty="0">
              <a:solidFill>
                <a:srgbClr val="0000FF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71472" y="785794"/>
            <a:ext cx="7572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2000" dirty="0" smtClean="0"/>
              <a:t> 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llow positive/negative sign of edge offset for category 1 and 4 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357290" y="1357298"/>
            <a:ext cx="6786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Provide coding gain and recover sharpness</a:t>
            </a:r>
            <a:endParaRPr lang="ko-KR" altLang="en-US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4" name="직선 화살표 연결선 103"/>
          <p:cNvCxnSpPr/>
          <p:nvPr/>
        </p:nvCxnSpPr>
        <p:spPr>
          <a:xfrm>
            <a:off x="928662" y="1571612"/>
            <a:ext cx="357190" cy="0"/>
          </a:xfrm>
          <a:prstGeom prst="straightConnector1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57"/>
          <p:cNvGrpSpPr/>
          <p:nvPr/>
        </p:nvGrpSpPr>
        <p:grpSpPr>
          <a:xfrm>
            <a:off x="1857356" y="1357298"/>
            <a:ext cx="4714908" cy="2571768"/>
            <a:chOff x="857224" y="3500438"/>
            <a:chExt cx="4214842" cy="2286016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857224" y="3500438"/>
              <a:ext cx="4214842" cy="2286016"/>
            </a:xfrm>
            <a:prstGeom prst="roundRect">
              <a:avLst>
                <a:gd name="adj" fmla="val 5404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" name="직선 화살표 연결선 7"/>
            <p:cNvCxnSpPr/>
            <p:nvPr/>
          </p:nvCxnSpPr>
          <p:spPr>
            <a:xfrm>
              <a:off x="1643042" y="5357826"/>
              <a:ext cx="31432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/>
            <p:nvPr/>
          </p:nvCxnSpPr>
          <p:spPr>
            <a:xfrm flipV="1">
              <a:off x="1643042" y="3643314"/>
              <a:ext cx="0" cy="171451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/>
            <p:nvPr/>
          </p:nvCxnSpPr>
          <p:spPr>
            <a:xfrm>
              <a:off x="2428860" y="5000636"/>
              <a:ext cx="121444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flipV="1">
              <a:off x="3643306" y="3714752"/>
              <a:ext cx="0" cy="1643074"/>
            </a:xfrm>
            <a:prstGeom prst="line">
              <a:avLst/>
            </a:prstGeom>
            <a:ln w="3175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/>
            <p:nvPr/>
          </p:nvCxnSpPr>
          <p:spPr>
            <a:xfrm flipH="1" flipV="1">
              <a:off x="1928794" y="4143380"/>
              <a:ext cx="500066" cy="85725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 29"/>
            <p:cNvCxnSpPr/>
            <p:nvPr/>
          </p:nvCxnSpPr>
          <p:spPr>
            <a:xfrm flipV="1">
              <a:off x="3643306" y="4500570"/>
              <a:ext cx="642942" cy="50006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/>
            <p:cNvCxnSpPr/>
            <p:nvPr/>
          </p:nvCxnSpPr>
          <p:spPr>
            <a:xfrm flipV="1">
              <a:off x="2428860" y="3714752"/>
              <a:ext cx="0" cy="1643074"/>
            </a:xfrm>
            <a:prstGeom prst="line">
              <a:avLst/>
            </a:prstGeom>
            <a:ln w="3175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1928794" y="5366579"/>
              <a:ext cx="10001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Min_Th</a:t>
              </a:r>
              <a:r>
                <a:rPr lang="en-US" altLang="ko-KR" sz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(75)</a:t>
              </a:r>
              <a:endParaRPr lang="ko-KR" altLang="en-US" sz="1200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071802" y="5357826"/>
              <a:ext cx="12144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Max_Th</a:t>
              </a:r>
              <a:r>
                <a:rPr lang="en-US" altLang="ko-KR" sz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(160</a:t>
              </a:r>
              <a:r>
                <a:rPr lang="en-US" altLang="ko-KR" sz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)</a:t>
              </a:r>
              <a:endParaRPr lang="ko-KR" altLang="en-US" sz="1200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57224" y="3643314"/>
              <a:ext cx="857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Visibility threshold</a:t>
              </a:r>
              <a:endParaRPr lang="ko-KR" altLang="en-US" sz="1200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214810" y="5324789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Pixel</a:t>
              </a:r>
            </a:p>
            <a:p>
              <a:r>
                <a:rPr lang="en-US" altLang="ko-KR" sz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  <a:endParaRPr lang="ko-KR" altLang="en-US" sz="1200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643174" y="3896029"/>
              <a:ext cx="857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Sensitive</a:t>
              </a:r>
            </a:p>
            <a:p>
              <a:r>
                <a:rPr lang="en-US" altLang="ko-KR" sz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region</a:t>
              </a:r>
              <a:endParaRPr lang="ko-KR" altLang="en-US" sz="1200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714744" y="3857628"/>
              <a:ext cx="8572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Non-sensitive</a:t>
              </a:r>
            </a:p>
            <a:p>
              <a:r>
                <a:rPr lang="en-US" altLang="ko-KR" sz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region</a:t>
              </a:r>
              <a:endParaRPr lang="ko-KR" altLang="en-US" sz="1200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2428860" y="3714752"/>
              <a:ext cx="1214446" cy="1643074"/>
            </a:xfrm>
            <a:prstGeom prst="rect">
              <a:avLst/>
            </a:prstGeom>
            <a:blipFill dpi="0" rotWithShape="1">
              <a:blip r:embed="rId2" cstate="print">
                <a:alphaModFix amt="32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Proposed method </a:t>
            </a:r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(2/3)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8596" y="785794"/>
            <a:ext cx="5035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Background-luminance dependent function [3]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714348" y="1857364"/>
            <a:ext cx="7143800" cy="175432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if ((category 1 &amp;&amp; offset &lt; 0) || (category 4 &amp;&amp; offset &gt; 0))</a:t>
            </a:r>
          </a:p>
          <a:p>
            <a:r>
              <a:rPr lang="en-US" altLang="ko-KR" i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{</a:t>
            </a:r>
          </a:p>
          <a:p>
            <a:r>
              <a:rPr lang="en-US" altLang="ko-KR" i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  </a:t>
            </a:r>
            <a:r>
              <a:rPr lang="en-US" altLang="ko-KR" b="1" i="1" dirty="0" smtClean="0">
                <a:solidFill>
                  <a:srgbClr val="0000FF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if (</a:t>
            </a:r>
            <a:r>
              <a:rPr lang="en-US" altLang="ko-KR" b="1" i="1" dirty="0" err="1" smtClean="0">
                <a:solidFill>
                  <a:srgbClr val="0000FF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Min_Th</a:t>
            </a:r>
            <a:r>
              <a:rPr lang="en-US" altLang="ko-KR" b="1" i="1" dirty="0" smtClean="0">
                <a:solidFill>
                  <a:srgbClr val="0000FF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(75) </a:t>
            </a:r>
            <a:r>
              <a:rPr lang="en-US" altLang="ko-KR" b="1" i="1" dirty="0" smtClean="0">
                <a:solidFill>
                  <a:srgbClr val="0000FF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&lt; </a:t>
            </a:r>
            <a:r>
              <a:rPr lang="en-US" altLang="ko-KR" b="1" i="1" dirty="0" err="1" smtClean="0">
                <a:solidFill>
                  <a:srgbClr val="0000FF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avgPix</a:t>
            </a:r>
            <a:r>
              <a:rPr lang="en-US" altLang="ko-KR" b="1" i="1" dirty="0" smtClean="0">
                <a:solidFill>
                  <a:srgbClr val="0000FF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&lt; </a:t>
            </a:r>
            <a:r>
              <a:rPr lang="en-US" altLang="ko-KR" b="1" i="1" dirty="0" err="1" smtClean="0">
                <a:solidFill>
                  <a:srgbClr val="0000FF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Max_Th</a:t>
            </a:r>
            <a:r>
              <a:rPr lang="en-US" altLang="ko-KR" b="1" i="1" dirty="0" smtClean="0">
                <a:solidFill>
                  <a:srgbClr val="0000FF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(160) &amp;&amp; QP&gt;=37) </a:t>
            </a:r>
            <a:r>
              <a:rPr lang="en-US" altLang="ko-KR" b="1" i="1" dirty="0" smtClean="0">
                <a:solidFill>
                  <a:srgbClr val="0000FF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offset = 0;</a:t>
            </a:r>
          </a:p>
          <a:p>
            <a:r>
              <a:rPr lang="en-US" altLang="ko-KR" i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}</a:t>
            </a:r>
          </a:p>
          <a:p>
            <a:r>
              <a:rPr lang="en-US" altLang="ko-KR" i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else if (category 2 &amp;&amp; offset &lt; 0) offset = 0;</a:t>
            </a:r>
          </a:p>
          <a:p>
            <a:r>
              <a:rPr lang="en-US" altLang="ko-KR" i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else (offset &gt; 0) offset = 0;  // when category 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Proposed method </a:t>
            </a:r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(3/3)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1472" y="1071546"/>
            <a:ext cx="787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Offset restriction method using background-luminance dependent function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4348" y="3929066"/>
            <a:ext cx="60324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i="1" dirty="0" err="1" smtClean="0">
                <a:latin typeface="Arial" pitchFamily="34" charset="0"/>
                <a:cs typeface="Arial" pitchFamily="34" charset="0"/>
              </a:rPr>
              <a:t>avgPix</a:t>
            </a:r>
            <a:r>
              <a:rPr lang="en-US" altLang="ko-KR" i="1" dirty="0" smtClean="0">
                <a:latin typeface="Arial" pitchFamily="34" charset="0"/>
                <a:cs typeface="Arial" pitchFamily="34" charset="0"/>
              </a:rPr>
              <a:t> : average level of pixels included in each category</a:t>
            </a:r>
          </a:p>
          <a:p>
            <a:r>
              <a:rPr lang="en-US" altLang="ko-KR" i="1" dirty="0" err="1" smtClean="0">
                <a:latin typeface="Arial" pitchFamily="34" charset="0"/>
                <a:cs typeface="Arial" pitchFamily="34" charset="0"/>
              </a:rPr>
              <a:t>Min_Th</a:t>
            </a:r>
            <a:r>
              <a:rPr lang="en-US" altLang="ko-KR" i="1" dirty="0" smtClean="0">
                <a:latin typeface="Arial" pitchFamily="34" charset="0"/>
                <a:cs typeface="Arial" pitchFamily="34" charset="0"/>
              </a:rPr>
              <a:t> : Minimum threshold (=75)</a:t>
            </a:r>
          </a:p>
          <a:p>
            <a:r>
              <a:rPr lang="en-US" altLang="ko-KR" i="1" dirty="0" err="1" smtClean="0">
                <a:latin typeface="Arial" pitchFamily="34" charset="0"/>
                <a:cs typeface="Arial" pitchFamily="34" charset="0"/>
              </a:rPr>
              <a:t>Max_TH</a:t>
            </a:r>
            <a:r>
              <a:rPr lang="en-US" altLang="ko-KR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i="1" dirty="0" smtClean="0">
                <a:latin typeface="Arial" pitchFamily="34" charset="0"/>
                <a:cs typeface="Arial" pitchFamily="34" charset="0"/>
              </a:rPr>
              <a:t>: Maximum threshold (=160)</a:t>
            </a:r>
          </a:p>
          <a:p>
            <a:r>
              <a:rPr lang="en-US" altLang="ko-KR" i="1" dirty="0" smtClean="0">
                <a:latin typeface="Arial" pitchFamily="34" charset="0"/>
                <a:cs typeface="Arial" pitchFamily="34" charset="0"/>
              </a:rPr>
              <a:t>QP : Quantization parameter in Slice (=37)</a:t>
            </a:r>
            <a:endParaRPr lang="ko-KR" altLang="en-US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Objective quality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428596" y="2428868"/>
          <a:ext cx="7643866" cy="2938184"/>
        </p:xfrm>
        <a:graphic>
          <a:graphicData uri="http://schemas.openxmlformats.org/drawingml/2006/table">
            <a:tbl>
              <a:tblPr/>
              <a:tblGrid>
                <a:gridCol w="1306798"/>
                <a:gridCol w="1056178"/>
                <a:gridCol w="1056178"/>
                <a:gridCol w="1056178"/>
                <a:gridCol w="1056178"/>
                <a:gridCol w="1056178"/>
                <a:gridCol w="1056178"/>
              </a:tblGrid>
              <a:tr h="193038">
                <a:tc>
                  <a:txBody>
                    <a:bodyPr/>
                    <a:lstStyle/>
                    <a:p>
                      <a:endParaRPr lang="ko-KR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038">
                <a:tc>
                  <a:txBody>
                    <a:bodyPr/>
                    <a:lstStyle/>
                    <a:p>
                      <a:endParaRPr lang="ko-KR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Low delay B Main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Low delay B HE10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3038">
                <a:tc>
                  <a:txBody>
                    <a:bodyPr/>
                    <a:lstStyle/>
                    <a:p>
                      <a:endParaRPr lang="ko-KR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Y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Y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U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V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0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Class A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　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　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　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　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　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　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30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Class B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-0.1%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0.1%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0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Class C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0.2%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-0.1%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0.1%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0.1%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0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Class D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0.1%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0.1%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0.4%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-0.3%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0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Class E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0.5%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-0.4%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0.1%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</a:tr>
              <a:tr h="1930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Class F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0.1%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0.2%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-0.2%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0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Overall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0.1%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303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　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80808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80808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80808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0.1%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80808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80808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0.0%</a:t>
                      </a:r>
                      <a:endParaRPr lang="ko-KR" sz="140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80808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-0.1%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61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Enc Time[%]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98%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101%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9561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Dec Time[%]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98%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102%</a:t>
                      </a:r>
                      <a:endParaRPr lang="ko-KR" sz="1400" dirty="0">
                        <a:latin typeface="Arial" pitchFamily="34" charset="0"/>
                        <a:ea typeface="바탕"/>
                        <a:cs typeface="Arial" pitchFamily="34" charset="0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1000108"/>
            <a:ext cx="76530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Average coding gain : </a:t>
            </a: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0.4% LB-main/LB-HE10 for class E.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Johnny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sequence coding gain : </a:t>
            </a: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1.1% LB-main, 1.0% LB-HE10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ko-KR" alt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Subjective quality (1/8)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785794"/>
            <a:ext cx="6217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BasketballDrive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AI_HE10 QP37 Frame 286</a:t>
            </a:r>
            <a:endParaRPr lang="ko-KR" alt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그림 4" descr="basketballDrive_intra_he10_q37_hm6.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2910" y="2714620"/>
            <a:ext cx="3724275" cy="21050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71670" y="5072074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HM6.0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그림 6" descr="basketballDrive_intra_he10_q37_pr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14876" y="2714620"/>
            <a:ext cx="3724275" cy="21050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00760" y="5072074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Proposed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Subjective quality (2/8)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785794"/>
            <a:ext cx="5017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BQMall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LB_HE10 QP37 Frame 29</a:t>
            </a:r>
            <a:endParaRPr lang="ko-KR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5072074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HM6.0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5072074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Proposed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그림 8" descr="BQMall_LB_HE10_Q37_29f_220x130_hm6.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2910" y="2857496"/>
            <a:ext cx="3562350" cy="1943100"/>
          </a:xfrm>
          <a:prstGeom prst="rect">
            <a:avLst/>
          </a:prstGeom>
        </p:spPr>
      </p:pic>
      <p:pic>
        <p:nvPicPr>
          <p:cNvPr id="10" name="그림 9" descr="BQMall_LB_HE10_Q37_29f_220x130_pr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86314" y="2857496"/>
            <a:ext cx="356235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Subjective quality (3/8)</a:t>
            </a:r>
            <a:endParaRPr lang="ko-KR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785794"/>
            <a:ext cx="5189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BQMall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LB_HE10 QP37 Frame 102</a:t>
            </a:r>
            <a:endParaRPr lang="ko-KR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5072074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HM6.0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5072074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Proposed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그림 10" descr="BQMall_LB_HE10_Q37_102f_hm6.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472" y="2071678"/>
            <a:ext cx="3691890" cy="2849880"/>
          </a:xfrm>
          <a:prstGeom prst="rect">
            <a:avLst/>
          </a:prstGeom>
        </p:spPr>
      </p:pic>
      <p:pic>
        <p:nvPicPr>
          <p:cNvPr id="12" name="그림 11" descr="BQMall_LB_HE10_Q37_102f_pr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86314" y="2071678"/>
            <a:ext cx="3691890" cy="284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15349</TotalTime>
  <Words>898</Words>
  <Application>Microsoft Office PowerPoint</Application>
  <PresentationFormat>화면 슬라이드 쇼(4:3)</PresentationFormat>
  <Paragraphs>276</Paragraphs>
  <Slides>19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0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Windows 사용자</cp:lastModifiedBy>
  <cp:revision>740</cp:revision>
  <dcterms:created xsi:type="dcterms:W3CDTF">2012-04-04T01:37:59Z</dcterms:created>
  <dcterms:modified xsi:type="dcterms:W3CDTF">2012-04-23T07:53:13Z</dcterms:modified>
</cp:coreProperties>
</file>