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4" r:id="rId6"/>
    <p:sldId id="261" r:id="rId7"/>
    <p:sldId id="265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3" d="100"/>
          <a:sy n="103" d="100"/>
        </p:scale>
        <p:origin x="-792" y="4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00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20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54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15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597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775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585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535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866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097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25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FB6DE-4C8D-454E-85D6-71BC6D90808A}" type="datetimeFigureOut">
              <a:rPr lang="en-US" smtClean="0"/>
              <a:t>2.1.2012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7046A-7FFC-F54D-9AD9-78B8FB1FC1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99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JCTVC-H0069</a:t>
            </a:r>
            <a:br>
              <a:rPr lang="en-US" dirty="0" smtClean="0"/>
            </a:br>
            <a:r>
              <a:rPr lang="en-US" dirty="0" smtClean="0"/>
              <a:t>APS Referencing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 Ming and Ping Wu, ZTE</a:t>
            </a:r>
            <a:br>
              <a:rPr lang="en-US" dirty="0" smtClean="0"/>
            </a:br>
            <a:r>
              <a:rPr lang="en-US" dirty="0" smtClean="0"/>
              <a:t>Stephan Wenger and Jill Boyce, Vidyo</a:t>
            </a:r>
            <a:endParaRPr lang="en-US" dirty="0"/>
          </a:p>
        </p:txBody>
      </p:sp>
      <p:pic>
        <p:nvPicPr>
          <p:cNvPr id="4" name="Picture 3" descr="ZTE_Log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30191"/>
            <a:ext cx="1920231" cy="712256"/>
          </a:xfrm>
          <a:prstGeom prst="rect">
            <a:avLst/>
          </a:prstGeom>
        </p:spPr>
      </p:pic>
      <p:pic>
        <p:nvPicPr>
          <p:cNvPr id="5" name="Picture 4" descr="C:\Users\Mary\Documents\Stationary and Logo\New Vidyo Logo 2 Mar 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93654" y="630190"/>
            <a:ext cx="978746" cy="910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3863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05000" y="4585897"/>
            <a:ext cx="2937883" cy="12699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dirty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SAO		SAO parameters</a:t>
            </a:r>
          </a:p>
          <a:p>
            <a:r>
              <a:rPr lang="en-US" dirty="0" smtClean="0"/>
              <a:t>ALF		ALF parameters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827481" y="6035425"/>
            <a:ext cx="2103986" cy="423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Slice Header</a:t>
            </a:r>
            <a:endParaRPr lang="en-US" dirty="0"/>
          </a:p>
        </p:txBody>
      </p:sp>
      <p:cxnSp>
        <p:nvCxnSpPr>
          <p:cNvPr id="29" name="Elbow Connector 28"/>
          <p:cNvCxnSpPr/>
          <p:nvPr/>
        </p:nvCxnSpPr>
        <p:spPr>
          <a:xfrm flipV="1">
            <a:off x="2764688" y="5727561"/>
            <a:ext cx="840312" cy="51310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546591" y="6035425"/>
            <a:ext cx="0" cy="423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4481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3605000" y="4585897"/>
            <a:ext cx="2937883" cy="1269940"/>
            <a:chOff x="4021950" y="4079203"/>
            <a:chExt cx="2937883" cy="1269940"/>
          </a:xfrm>
        </p:grpSpPr>
        <p:sp>
          <p:nvSpPr>
            <p:cNvPr id="10" name="Rectangle 9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APS </a:t>
              </a:r>
              <a:r>
                <a:rPr lang="en-US" dirty="0" smtClean="0"/>
                <a:t>		</a:t>
              </a:r>
              <a:r>
                <a:rPr lang="en-US" dirty="0" smtClean="0">
                  <a:solidFill>
                    <a:srgbClr val="BFBFBF"/>
                  </a:solidFill>
                </a:rPr>
                <a:t>Reference</a:t>
              </a: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b="1" dirty="0" smtClean="0">
                  <a:solidFill>
                    <a:srgbClr val="008000"/>
                  </a:solidFill>
                </a:rPr>
                <a:t>SAO</a:t>
              </a:r>
              <a:r>
                <a:rPr lang="en-US" dirty="0" smtClean="0"/>
                <a:t>		SAO parameters</a:t>
              </a:r>
            </a:p>
            <a:p>
              <a:r>
                <a:rPr lang="en-US" b="1" dirty="0" smtClean="0">
                  <a:solidFill>
                    <a:srgbClr val="008000"/>
                  </a:solidFill>
                </a:rPr>
                <a:t>ALF</a:t>
              </a:r>
              <a:r>
                <a:rPr lang="en-US" dirty="0" smtClean="0"/>
                <a:t>		ALF parameters</a:t>
              </a:r>
              <a:endParaRPr lang="en-US" dirty="0"/>
            </a:p>
          </p:txBody>
        </p:sp>
        <p:cxnSp>
          <p:nvCxnSpPr>
            <p:cNvPr id="53" name="Straight Connector 52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827481" y="6035425"/>
            <a:ext cx="2103986" cy="423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Slice Header</a:t>
            </a:r>
            <a:endParaRPr lang="en-US" dirty="0"/>
          </a:p>
        </p:txBody>
      </p:sp>
      <p:cxnSp>
        <p:nvCxnSpPr>
          <p:cNvPr id="29" name="Elbow Connector 28"/>
          <p:cNvCxnSpPr/>
          <p:nvPr/>
        </p:nvCxnSpPr>
        <p:spPr>
          <a:xfrm flipV="1">
            <a:off x="2764688" y="5727561"/>
            <a:ext cx="840312" cy="51310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546591" y="6035425"/>
            <a:ext cx="0" cy="423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125933" y="4802767"/>
            <a:ext cx="7581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884108" y="4744933"/>
            <a:ext cx="0" cy="1142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565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3605000" y="4585897"/>
            <a:ext cx="2937883" cy="1269940"/>
            <a:chOff x="4021950" y="4079203"/>
            <a:chExt cx="2937883" cy="1269940"/>
          </a:xfrm>
        </p:grpSpPr>
        <p:sp>
          <p:nvSpPr>
            <p:cNvPr id="10" name="Rectangle 9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008000"/>
                  </a:solidFill>
                </a:rPr>
                <a:t>APS</a:t>
              </a:r>
              <a:r>
                <a:rPr lang="en-US" dirty="0" smtClean="0"/>
                <a:t> 		Reference</a:t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b="1" dirty="0" smtClean="0">
                  <a:solidFill>
                    <a:srgbClr val="FF0000"/>
                  </a:solidFill>
                </a:rPr>
                <a:t>SAO</a:t>
              </a:r>
              <a:r>
                <a:rPr lang="en-US" dirty="0" smtClean="0"/>
                <a:t>		</a:t>
              </a:r>
              <a:r>
                <a:rPr lang="en-US" dirty="0" smtClean="0">
                  <a:solidFill>
                    <a:schemeClr val="bg1">
                      <a:lumMod val="75000"/>
                    </a:schemeClr>
                  </a:solidFill>
                </a:rPr>
                <a:t>SAO parameters</a:t>
              </a:r>
            </a:p>
            <a:p>
              <a:r>
                <a:rPr lang="en-US" b="1" dirty="0" smtClean="0">
                  <a:solidFill>
                    <a:srgbClr val="008000"/>
                  </a:solidFill>
                </a:rPr>
                <a:t>ALF</a:t>
              </a:r>
              <a:r>
                <a:rPr lang="en-US" dirty="0" smtClean="0"/>
                <a:t>		</a:t>
              </a:r>
              <a:r>
                <a:rPr lang="en-US" dirty="0" smtClean="0">
                  <a:solidFill>
                    <a:srgbClr val="FF6600"/>
                  </a:solidFill>
                </a:rPr>
                <a:t>ALF parameters</a:t>
              </a:r>
              <a:endParaRPr lang="en-US" dirty="0">
                <a:solidFill>
                  <a:srgbClr val="FF6600"/>
                </a:solidFill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827481" y="6035425"/>
            <a:ext cx="2103986" cy="423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Slice Header</a:t>
            </a:r>
            <a:endParaRPr lang="en-US" dirty="0"/>
          </a:p>
        </p:txBody>
      </p:sp>
      <p:cxnSp>
        <p:nvCxnSpPr>
          <p:cNvPr id="29" name="Elbow Connector 28"/>
          <p:cNvCxnSpPr/>
          <p:nvPr/>
        </p:nvCxnSpPr>
        <p:spPr>
          <a:xfrm flipV="1">
            <a:off x="2764688" y="5727561"/>
            <a:ext cx="840312" cy="51310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546591" y="6035425"/>
            <a:ext cx="0" cy="423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3213709" y="3823895"/>
            <a:ext cx="2925053" cy="992901"/>
            <a:chOff x="3213709" y="3823895"/>
            <a:chExt cx="2925053" cy="992901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6125933" y="4136928"/>
              <a:ext cx="12829" cy="67986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3213709" y="4136928"/>
              <a:ext cx="292505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3213709" y="3823895"/>
              <a:ext cx="0" cy="313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3213709" y="3823895"/>
              <a:ext cx="39129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>
            <a:off x="3605000" y="2712082"/>
            <a:ext cx="2937883" cy="1269940"/>
            <a:chOff x="4021950" y="4079203"/>
            <a:chExt cx="2937883" cy="1269940"/>
          </a:xfrm>
        </p:grpSpPr>
        <p:sp>
          <p:nvSpPr>
            <p:cNvPr id="59" name="Rectangle 58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/>
                <a:t>APS 		</a:t>
              </a:r>
              <a:r>
                <a:rPr lang="en-US" dirty="0" smtClean="0">
                  <a:solidFill>
                    <a:srgbClr val="BFBFBF"/>
                  </a:solidFill>
                </a:rPr>
                <a:t>Reference</a:t>
              </a: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b="1" dirty="0" smtClean="0">
                  <a:solidFill>
                    <a:srgbClr val="008000"/>
                  </a:solidFill>
                </a:rPr>
                <a:t>SAO</a:t>
              </a:r>
              <a:r>
                <a:rPr lang="en-US" dirty="0" smtClean="0"/>
                <a:t>		SAO parameters</a:t>
              </a:r>
            </a:p>
            <a:p>
              <a:r>
                <a:rPr lang="en-US" b="1" dirty="0" smtClean="0">
                  <a:solidFill>
                    <a:srgbClr val="008000"/>
                  </a:solidFill>
                </a:rPr>
                <a:t>ALF</a:t>
              </a:r>
              <a:r>
                <a:rPr lang="en-US" dirty="0" smtClean="0"/>
                <a:t>		ALF parameters</a:t>
              </a:r>
              <a:endParaRPr lang="en-US" dirty="0"/>
            </a:p>
          </p:txBody>
        </p:sp>
        <p:cxnSp>
          <p:nvCxnSpPr>
            <p:cNvPr id="60" name="Straight Connector 59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Connector 72"/>
          <p:cNvCxnSpPr/>
          <p:nvPr/>
        </p:nvCxnSpPr>
        <p:spPr>
          <a:xfrm>
            <a:off x="6195733" y="2885987"/>
            <a:ext cx="7581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6953908" y="2828153"/>
            <a:ext cx="0" cy="1142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565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3605000" y="4585897"/>
            <a:ext cx="2937883" cy="1269940"/>
            <a:chOff x="4021950" y="4079203"/>
            <a:chExt cx="2937883" cy="1269940"/>
          </a:xfrm>
        </p:grpSpPr>
        <p:sp>
          <p:nvSpPr>
            <p:cNvPr id="10" name="Rectangle 9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008000"/>
                  </a:solidFill>
                </a:rPr>
                <a:t>APS</a:t>
              </a:r>
              <a:r>
                <a:rPr lang="en-US" dirty="0" smtClean="0"/>
                <a:t> 		Reference</a:t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b="1" dirty="0" smtClean="0">
                  <a:solidFill>
                    <a:srgbClr val="FF0000"/>
                  </a:solidFill>
                </a:rPr>
                <a:t>SAO</a:t>
              </a:r>
              <a:r>
                <a:rPr lang="en-US" dirty="0" smtClean="0"/>
                <a:t>		</a:t>
              </a:r>
              <a:r>
                <a:rPr lang="en-US" dirty="0" smtClean="0">
                  <a:solidFill>
                    <a:srgbClr val="BFBFBF"/>
                  </a:solidFill>
                </a:rPr>
                <a:t>SAO parameters</a:t>
              </a:r>
            </a:p>
            <a:p>
              <a:r>
                <a:rPr lang="en-US" b="1" dirty="0" smtClean="0">
                  <a:solidFill>
                    <a:srgbClr val="008000"/>
                  </a:solidFill>
                </a:rPr>
                <a:t>ALF</a:t>
              </a:r>
              <a:r>
                <a:rPr lang="en-US" dirty="0" smtClean="0"/>
                <a:t>		</a:t>
              </a:r>
              <a:r>
                <a:rPr lang="en-US" dirty="0" smtClean="0">
                  <a:solidFill>
                    <a:srgbClr val="0000FF"/>
                  </a:solidFill>
                </a:rPr>
                <a:t>ALF parameters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827481" y="6035425"/>
            <a:ext cx="2103986" cy="423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Slice Header</a:t>
            </a:r>
            <a:endParaRPr lang="en-US" dirty="0"/>
          </a:p>
        </p:txBody>
      </p:sp>
      <p:cxnSp>
        <p:nvCxnSpPr>
          <p:cNvPr id="29" name="Elbow Connector 28"/>
          <p:cNvCxnSpPr/>
          <p:nvPr/>
        </p:nvCxnSpPr>
        <p:spPr>
          <a:xfrm flipV="1">
            <a:off x="2764688" y="5727561"/>
            <a:ext cx="840312" cy="51310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546591" y="6035425"/>
            <a:ext cx="0" cy="423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3213709" y="3823895"/>
            <a:ext cx="2925053" cy="992901"/>
            <a:chOff x="3213709" y="3823895"/>
            <a:chExt cx="2925053" cy="992901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6125933" y="4136928"/>
              <a:ext cx="12829" cy="67986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3213709" y="4136928"/>
              <a:ext cx="292505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3213709" y="3823895"/>
              <a:ext cx="0" cy="313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3213709" y="3823895"/>
              <a:ext cx="39129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>
            <a:off x="3605000" y="2712082"/>
            <a:ext cx="2937883" cy="1269940"/>
            <a:chOff x="4021950" y="4079203"/>
            <a:chExt cx="2937883" cy="1269940"/>
          </a:xfrm>
        </p:grpSpPr>
        <p:sp>
          <p:nvSpPr>
            <p:cNvPr id="59" name="Rectangle 58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/>
                <a:t>APS 		Reference</a:t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b="1" dirty="0" smtClean="0">
                  <a:solidFill>
                    <a:srgbClr val="008000"/>
                  </a:solidFill>
                </a:rPr>
                <a:t>SAO</a:t>
              </a:r>
              <a:r>
                <a:rPr lang="en-US" dirty="0" smtClean="0"/>
                <a:t>		SAO parameters</a:t>
              </a:r>
            </a:p>
            <a:p>
              <a:r>
                <a:rPr lang="en-US" b="1" dirty="0" smtClean="0">
                  <a:solidFill>
                    <a:srgbClr val="008000"/>
                  </a:solidFill>
                </a:rPr>
                <a:t>ALF</a:t>
              </a:r>
              <a:r>
                <a:rPr lang="en-US" dirty="0" smtClean="0"/>
                <a:t>		ALF parameters</a:t>
              </a:r>
              <a:endParaRPr lang="en-US" dirty="0"/>
            </a:p>
          </p:txBody>
        </p:sp>
        <p:cxnSp>
          <p:nvCxnSpPr>
            <p:cNvPr id="60" name="Straight Connector 59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Connector 72"/>
          <p:cNvCxnSpPr/>
          <p:nvPr/>
        </p:nvCxnSpPr>
        <p:spPr>
          <a:xfrm>
            <a:off x="6195733" y="2885987"/>
            <a:ext cx="7581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6953908" y="2828153"/>
            <a:ext cx="0" cy="1142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5226341" y="645072"/>
            <a:ext cx="2937883" cy="1269940"/>
            <a:chOff x="4021950" y="4079203"/>
            <a:chExt cx="2937883" cy="1269940"/>
          </a:xfrm>
        </p:grpSpPr>
        <p:sp>
          <p:nvSpPr>
            <p:cNvPr id="20" name="Rectangle 19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008000"/>
                  </a:solidFill>
                </a:rPr>
                <a:t>APS</a:t>
              </a:r>
              <a:r>
                <a:rPr lang="en-US" dirty="0" smtClean="0"/>
                <a:t> 		Reference</a:t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b="1" dirty="0" smtClean="0">
                  <a:solidFill>
                    <a:srgbClr val="FF0000"/>
                  </a:solidFill>
                </a:rPr>
                <a:t>SAO</a:t>
              </a:r>
              <a:r>
                <a:rPr lang="en-US" dirty="0" smtClean="0"/>
                <a:t>		</a:t>
              </a:r>
              <a:r>
                <a:rPr lang="en-US" dirty="0" smtClean="0">
                  <a:solidFill>
                    <a:srgbClr val="BFBFBF"/>
                  </a:solidFill>
                </a:rPr>
                <a:t>SAO parameters</a:t>
              </a:r>
            </a:p>
            <a:p>
              <a:r>
                <a:rPr lang="en-US" b="1" dirty="0" smtClean="0">
                  <a:solidFill>
                    <a:srgbClr val="008000"/>
                  </a:solidFill>
                </a:rPr>
                <a:t>ALF</a:t>
              </a:r>
              <a:r>
                <a:rPr lang="en-US" dirty="0" smtClean="0"/>
                <a:t>		</a:t>
              </a:r>
              <a:r>
                <a:rPr lang="en-US" dirty="0" smtClean="0">
                  <a:solidFill>
                    <a:srgbClr val="FF6600"/>
                  </a:solidFill>
                </a:rPr>
                <a:t>ALF parameters</a:t>
              </a:r>
              <a:endParaRPr lang="en-US" dirty="0">
                <a:solidFill>
                  <a:srgbClr val="FF6600"/>
                </a:solidFill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4868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3605000" y="4585897"/>
            <a:ext cx="2937883" cy="1269940"/>
            <a:chOff x="4021950" y="4079203"/>
            <a:chExt cx="2937883" cy="1269940"/>
          </a:xfrm>
        </p:grpSpPr>
        <p:sp>
          <p:nvSpPr>
            <p:cNvPr id="10" name="Rectangle 9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008000"/>
                  </a:solidFill>
                </a:rPr>
                <a:t>APS</a:t>
              </a:r>
              <a:r>
                <a:rPr lang="en-US" dirty="0" smtClean="0"/>
                <a:t> 		Reference</a:t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b="1" dirty="0" smtClean="0">
                  <a:solidFill>
                    <a:srgbClr val="FF0000"/>
                  </a:solidFill>
                </a:rPr>
                <a:t>SAO</a:t>
              </a:r>
              <a:r>
                <a:rPr lang="en-US" dirty="0" smtClean="0"/>
                <a:t>		</a:t>
              </a:r>
              <a:r>
                <a:rPr lang="en-US" dirty="0" smtClean="0">
                  <a:solidFill>
                    <a:srgbClr val="BFBFBF"/>
                  </a:solidFill>
                </a:rPr>
                <a:t>SAO parameters</a:t>
              </a:r>
            </a:p>
            <a:p>
              <a:r>
                <a:rPr lang="en-US" b="1" dirty="0" smtClean="0">
                  <a:solidFill>
                    <a:srgbClr val="008000"/>
                  </a:solidFill>
                </a:rPr>
                <a:t>ALF</a:t>
              </a:r>
              <a:r>
                <a:rPr lang="en-US" dirty="0" smtClean="0"/>
                <a:t>		</a:t>
              </a:r>
              <a:r>
                <a:rPr lang="en-US" dirty="0" smtClean="0">
                  <a:solidFill>
                    <a:srgbClr val="0000FF"/>
                  </a:solidFill>
                </a:rPr>
                <a:t>ALF parameters</a:t>
              </a:r>
              <a:endParaRPr lang="en-US" dirty="0">
                <a:solidFill>
                  <a:srgbClr val="0000FF"/>
                </a:solidFill>
              </a:endParaRPr>
            </a:p>
          </p:txBody>
        </p:sp>
        <p:cxnSp>
          <p:nvCxnSpPr>
            <p:cNvPr id="53" name="Straight Connector 52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827481" y="6035425"/>
            <a:ext cx="2103986" cy="423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Slice Header</a:t>
            </a:r>
            <a:endParaRPr lang="en-US" dirty="0"/>
          </a:p>
        </p:txBody>
      </p:sp>
      <p:cxnSp>
        <p:nvCxnSpPr>
          <p:cNvPr id="29" name="Elbow Connector 28"/>
          <p:cNvCxnSpPr/>
          <p:nvPr/>
        </p:nvCxnSpPr>
        <p:spPr>
          <a:xfrm flipV="1">
            <a:off x="2764688" y="5727561"/>
            <a:ext cx="840312" cy="51310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546591" y="6035425"/>
            <a:ext cx="0" cy="423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3213709" y="3823895"/>
            <a:ext cx="2925053" cy="992901"/>
            <a:chOff x="3213709" y="3823895"/>
            <a:chExt cx="2925053" cy="992901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6125933" y="4136928"/>
              <a:ext cx="12829" cy="67986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3213709" y="4136928"/>
              <a:ext cx="292505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3213709" y="3823895"/>
              <a:ext cx="0" cy="313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3213709" y="3823895"/>
              <a:ext cx="39129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>
            <a:off x="3605000" y="2712082"/>
            <a:ext cx="2937883" cy="1269940"/>
            <a:chOff x="4021950" y="4079203"/>
            <a:chExt cx="2937883" cy="1269940"/>
          </a:xfrm>
        </p:grpSpPr>
        <p:sp>
          <p:nvSpPr>
            <p:cNvPr id="59" name="Rectangle 58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008000"/>
                  </a:solidFill>
                </a:rPr>
                <a:t>APS</a:t>
              </a:r>
              <a:r>
                <a:rPr lang="en-US" dirty="0" smtClean="0"/>
                <a:t> 		Reference</a:t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b="1" dirty="0" smtClean="0">
                  <a:solidFill>
                    <a:srgbClr val="FF0000"/>
                  </a:solidFill>
                </a:rPr>
                <a:t>SAO</a:t>
              </a:r>
              <a:r>
                <a:rPr lang="en-US" dirty="0" smtClean="0"/>
                <a:t>		</a:t>
              </a:r>
              <a:r>
                <a:rPr lang="en-US" dirty="0" smtClean="0">
                  <a:solidFill>
                    <a:srgbClr val="BFBFBF"/>
                  </a:solidFill>
                </a:rPr>
                <a:t>SAO parameters</a:t>
              </a:r>
            </a:p>
            <a:p>
              <a:r>
                <a:rPr lang="en-US" b="1" dirty="0" smtClean="0">
                  <a:solidFill>
                    <a:srgbClr val="008000"/>
                  </a:solidFill>
                </a:rPr>
                <a:t>ALF</a:t>
              </a:r>
              <a:r>
                <a:rPr lang="en-US" dirty="0" smtClean="0"/>
                <a:t>		</a:t>
              </a:r>
              <a:r>
                <a:rPr lang="en-US" dirty="0" smtClean="0">
                  <a:solidFill>
                    <a:srgbClr val="FF6600"/>
                  </a:solidFill>
                </a:rPr>
                <a:t>ALF parameters</a:t>
              </a:r>
              <a:endParaRPr lang="en-US" dirty="0">
                <a:solidFill>
                  <a:srgbClr val="FF6600"/>
                </a:solidFill>
              </a:endParaRPr>
            </a:p>
          </p:txBody>
        </p:sp>
        <p:cxnSp>
          <p:nvCxnSpPr>
            <p:cNvPr id="60" name="Straight Connector 59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/>
          <p:cNvGrpSpPr/>
          <p:nvPr/>
        </p:nvGrpSpPr>
        <p:grpSpPr>
          <a:xfrm>
            <a:off x="3213709" y="1886296"/>
            <a:ext cx="2925053" cy="992901"/>
            <a:chOff x="3213709" y="3823895"/>
            <a:chExt cx="2925053" cy="992901"/>
          </a:xfrm>
        </p:grpSpPr>
        <p:cxnSp>
          <p:nvCxnSpPr>
            <p:cNvPr id="65" name="Straight Connector 64"/>
            <p:cNvCxnSpPr/>
            <p:nvPr/>
          </p:nvCxnSpPr>
          <p:spPr>
            <a:xfrm flipH="1" flipV="1">
              <a:off x="6125933" y="4136928"/>
              <a:ext cx="12829" cy="67986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H="1">
              <a:off x="3213709" y="4136928"/>
              <a:ext cx="292505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3213709" y="3823895"/>
              <a:ext cx="0" cy="313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3213709" y="3823895"/>
              <a:ext cx="39129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/>
          <p:cNvGrpSpPr/>
          <p:nvPr/>
        </p:nvGrpSpPr>
        <p:grpSpPr>
          <a:xfrm>
            <a:off x="3605000" y="758828"/>
            <a:ext cx="2937883" cy="1269940"/>
            <a:chOff x="4021950" y="4079203"/>
            <a:chExt cx="2937883" cy="1269940"/>
          </a:xfrm>
        </p:grpSpPr>
        <p:sp>
          <p:nvSpPr>
            <p:cNvPr id="70" name="Rectangle 69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b="1" dirty="0" smtClean="0">
                  <a:solidFill>
                    <a:srgbClr val="FF0000"/>
                  </a:solidFill>
                </a:rPr>
                <a:t>APS</a:t>
              </a:r>
              <a:r>
                <a:rPr lang="en-US" dirty="0" smtClean="0"/>
                <a:t> 		</a:t>
              </a:r>
              <a:r>
                <a:rPr lang="en-US" dirty="0" smtClean="0">
                  <a:solidFill>
                    <a:srgbClr val="BFBFBF"/>
                  </a:solidFill>
                </a:rPr>
                <a:t>Reference</a:t>
              </a: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b="1" dirty="0" smtClean="0">
                  <a:solidFill>
                    <a:srgbClr val="008000"/>
                  </a:solidFill>
                </a:rPr>
                <a:t>SAO</a:t>
              </a:r>
              <a:r>
                <a:rPr lang="en-US" dirty="0" smtClean="0"/>
                <a:t>		SAO parameters</a:t>
              </a:r>
            </a:p>
            <a:p>
              <a:r>
                <a:rPr lang="en-US" b="1" dirty="0" smtClean="0">
                  <a:solidFill>
                    <a:srgbClr val="008000"/>
                  </a:solidFill>
                </a:rPr>
                <a:t>ALF</a:t>
              </a:r>
              <a:r>
                <a:rPr lang="en-US" dirty="0" smtClean="0"/>
                <a:t>		ALF parameters</a:t>
              </a:r>
              <a:endParaRPr lang="en-US" dirty="0"/>
            </a:p>
          </p:txBody>
        </p:sp>
        <p:cxnSp>
          <p:nvCxnSpPr>
            <p:cNvPr id="71" name="Straight Connector 70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Connector 72"/>
          <p:cNvCxnSpPr/>
          <p:nvPr/>
        </p:nvCxnSpPr>
        <p:spPr>
          <a:xfrm>
            <a:off x="6125933" y="919135"/>
            <a:ext cx="7581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6884108" y="861301"/>
            <a:ext cx="0" cy="1142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565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Summary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Proposed is APS update through referencing</a:t>
            </a:r>
          </a:p>
          <a:p>
            <a:r>
              <a:rPr lang="en-US" sz="2400" dirty="0" smtClean="0"/>
              <a:t>Overhead (if you don’t use it): 1 bit per APS</a:t>
            </a:r>
          </a:p>
          <a:p>
            <a:r>
              <a:rPr lang="en-US" sz="2400" dirty="0" smtClean="0"/>
              <a:t>Processing: index de-referencing + conditional use of structures based on presence flags</a:t>
            </a:r>
          </a:p>
          <a:p>
            <a:r>
              <a:rPr lang="en-US" sz="2400" dirty="0" smtClean="0"/>
              <a:t>Allows selectively updating parts of an APS</a:t>
            </a:r>
          </a:p>
          <a:p>
            <a:endParaRPr lang="en-US" sz="2400" dirty="0"/>
          </a:p>
          <a:p>
            <a:r>
              <a:rPr lang="en-US" sz="2400" dirty="0" smtClean="0"/>
              <a:t>No dynamic data structures</a:t>
            </a:r>
          </a:p>
          <a:p>
            <a:pPr lvl="1"/>
            <a:r>
              <a:rPr lang="en-US" sz="1800" dirty="0" smtClean="0"/>
              <a:t>All APS located in a table of fixed size (8 entries), pointers are indexes in table</a:t>
            </a:r>
          </a:p>
          <a:p>
            <a:r>
              <a:rPr lang="en-US" sz="2400" dirty="0" smtClean="0"/>
              <a:t>Can have limits in number of links to be followed</a:t>
            </a:r>
          </a:p>
          <a:p>
            <a:pPr lvl="1"/>
            <a:r>
              <a:rPr lang="en-US" sz="1800" dirty="0" smtClean="0"/>
              <a:t>For basic functionality, a one link may be sufficient</a:t>
            </a:r>
          </a:p>
          <a:p>
            <a:pPr lvl="1"/>
            <a:r>
              <a:rPr lang="en-US" sz="1800" dirty="0" smtClean="0"/>
              <a:t>Number should be selected based on # of different groups in APS</a:t>
            </a:r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374445" y="224387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20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3605000" y="4585897"/>
            <a:ext cx="2937883" cy="1269940"/>
            <a:chOff x="4021950" y="4079203"/>
            <a:chExt cx="2937883" cy="1269940"/>
          </a:xfrm>
        </p:grpSpPr>
        <p:sp>
          <p:nvSpPr>
            <p:cNvPr id="10" name="Rectangle 9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/>
                <a:t>APS 		Reference</a:t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dirty="0" smtClean="0"/>
                <a:t>SAO		SAO parameters</a:t>
              </a:r>
            </a:p>
            <a:p>
              <a:r>
                <a:rPr lang="en-US" dirty="0" smtClean="0"/>
                <a:t>ALF		ALF parameters</a:t>
              </a:r>
              <a:endParaRPr lang="en-US" dirty="0"/>
            </a:p>
          </p:txBody>
        </p:sp>
        <p:cxnSp>
          <p:nvCxnSpPr>
            <p:cNvPr id="53" name="Straight Connector 52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827481" y="6035425"/>
            <a:ext cx="2103986" cy="423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Slice Header</a:t>
            </a:r>
            <a:endParaRPr lang="en-US" dirty="0"/>
          </a:p>
        </p:txBody>
      </p:sp>
      <p:cxnSp>
        <p:nvCxnSpPr>
          <p:cNvPr id="29" name="Elbow Connector 28"/>
          <p:cNvCxnSpPr/>
          <p:nvPr/>
        </p:nvCxnSpPr>
        <p:spPr>
          <a:xfrm flipV="1">
            <a:off x="2764688" y="5727561"/>
            <a:ext cx="840312" cy="51310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2546591" y="6035425"/>
            <a:ext cx="0" cy="423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3213709" y="3823895"/>
            <a:ext cx="2925053" cy="992901"/>
            <a:chOff x="3213709" y="3823895"/>
            <a:chExt cx="2925053" cy="992901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6125933" y="4136928"/>
              <a:ext cx="12829" cy="67986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flipH="1">
              <a:off x="3213709" y="4136928"/>
              <a:ext cx="292505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3213709" y="3823895"/>
              <a:ext cx="0" cy="313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>
              <a:off x="3213709" y="3823895"/>
              <a:ext cx="39129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/>
          <p:cNvGrpSpPr/>
          <p:nvPr/>
        </p:nvGrpSpPr>
        <p:grpSpPr>
          <a:xfrm>
            <a:off x="3605000" y="2712082"/>
            <a:ext cx="2937883" cy="1269940"/>
            <a:chOff x="4021950" y="4079203"/>
            <a:chExt cx="2937883" cy="1269940"/>
          </a:xfrm>
        </p:grpSpPr>
        <p:sp>
          <p:nvSpPr>
            <p:cNvPr id="59" name="Rectangle 58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/>
                <a:t>APS 		Reference</a:t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dirty="0" smtClean="0"/>
                <a:t>SAO		SAO parameters</a:t>
              </a:r>
            </a:p>
            <a:p>
              <a:r>
                <a:rPr lang="en-US" dirty="0" smtClean="0"/>
                <a:t>ALF		ALF parameters</a:t>
              </a:r>
              <a:endParaRPr lang="en-US" dirty="0"/>
            </a:p>
          </p:txBody>
        </p:sp>
        <p:cxnSp>
          <p:nvCxnSpPr>
            <p:cNvPr id="60" name="Straight Connector 59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/>
          <p:cNvGrpSpPr/>
          <p:nvPr/>
        </p:nvGrpSpPr>
        <p:grpSpPr>
          <a:xfrm>
            <a:off x="3213709" y="1886296"/>
            <a:ext cx="2925053" cy="992901"/>
            <a:chOff x="3213709" y="3823895"/>
            <a:chExt cx="2925053" cy="992901"/>
          </a:xfrm>
        </p:grpSpPr>
        <p:cxnSp>
          <p:nvCxnSpPr>
            <p:cNvPr id="65" name="Straight Connector 64"/>
            <p:cNvCxnSpPr/>
            <p:nvPr/>
          </p:nvCxnSpPr>
          <p:spPr>
            <a:xfrm flipH="1" flipV="1">
              <a:off x="6125933" y="4136928"/>
              <a:ext cx="12829" cy="67986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H="1">
              <a:off x="3213709" y="4136928"/>
              <a:ext cx="2925053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flipV="1">
              <a:off x="3213709" y="3823895"/>
              <a:ext cx="0" cy="313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>
              <a:off x="3213709" y="3823895"/>
              <a:ext cx="39129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/>
          <p:cNvGrpSpPr/>
          <p:nvPr/>
        </p:nvGrpSpPr>
        <p:grpSpPr>
          <a:xfrm>
            <a:off x="3605000" y="758828"/>
            <a:ext cx="2937883" cy="1269940"/>
            <a:chOff x="4021950" y="4079203"/>
            <a:chExt cx="2937883" cy="1269940"/>
          </a:xfrm>
        </p:grpSpPr>
        <p:sp>
          <p:nvSpPr>
            <p:cNvPr id="70" name="Rectangle 69"/>
            <p:cNvSpPr/>
            <p:nvPr/>
          </p:nvSpPr>
          <p:spPr>
            <a:xfrm>
              <a:off x="4021950" y="4079203"/>
              <a:ext cx="2937883" cy="126994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/>
                <a:t>APS 		Reference</a:t>
              </a:r>
              <a:br>
                <a:rPr lang="en-US" dirty="0" smtClean="0"/>
              </a:br>
              <a:r>
                <a:rPr lang="en-US" dirty="0" smtClean="0"/>
                <a:t/>
              </a:r>
              <a:br>
                <a:rPr lang="en-US" dirty="0" smtClean="0"/>
              </a:br>
              <a:r>
                <a:rPr lang="en-US" dirty="0" smtClean="0"/>
                <a:t>SAO		SAO parameters</a:t>
              </a:r>
            </a:p>
            <a:p>
              <a:r>
                <a:rPr lang="en-US" dirty="0" smtClean="0"/>
                <a:t>ALF		ALF parameters</a:t>
              </a:r>
              <a:endParaRPr lang="en-US" dirty="0"/>
            </a:p>
          </p:txBody>
        </p:sp>
        <p:cxnSp>
          <p:nvCxnSpPr>
            <p:cNvPr id="71" name="Straight Connector 70"/>
            <p:cNvCxnSpPr/>
            <p:nvPr/>
          </p:nvCxnSpPr>
          <p:spPr>
            <a:xfrm flipV="1">
              <a:off x="4021950" y="4464034"/>
              <a:ext cx="2937883" cy="1"/>
            </a:xfrm>
            <a:prstGeom prst="line">
              <a:avLst/>
            </a:prstGeom>
            <a:ln>
              <a:solidFill>
                <a:srgbClr val="00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3" name="Straight Connector 72"/>
          <p:cNvCxnSpPr/>
          <p:nvPr/>
        </p:nvCxnSpPr>
        <p:spPr>
          <a:xfrm>
            <a:off x="6125933" y="919135"/>
            <a:ext cx="7581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6884108" y="861301"/>
            <a:ext cx="0" cy="1142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565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131</Words>
  <Application>Microsoft Macintosh PowerPoint</Application>
  <PresentationFormat>On-screen Show (4:3)</PresentationFormat>
  <Paragraphs>47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JCTVC-H0069 APS Referencing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</vt:lpstr>
      <vt:lpstr>PowerPoint Presentation</vt:lpstr>
    </vt:vector>
  </TitlesOfParts>
  <Company>Vidyo,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JCTVC-H0069 APS Referencing</dc:title>
  <dc:creator>Stephan Wenger</dc:creator>
  <cp:lastModifiedBy>Stephan Wenger</cp:lastModifiedBy>
  <cp:revision>8</cp:revision>
  <dcterms:created xsi:type="dcterms:W3CDTF">2012-02-01T17:34:59Z</dcterms:created>
  <dcterms:modified xsi:type="dcterms:W3CDTF">2012-02-01T19:07:29Z</dcterms:modified>
</cp:coreProperties>
</file>