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9" r:id="rId2"/>
    <p:sldId id="357" r:id="rId3"/>
    <p:sldId id="358" r:id="rId4"/>
    <p:sldId id="363" r:id="rId5"/>
    <p:sldId id="359" r:id="rId6"/>
    <p:sldId id="364" r:id="rId7"/>
    <p:sldId id="362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6" autoAdjust="0"/>
    <p:restoredTop sz="94569" autoAdjust="0"/>
  </p:normalViewPr>
  <p:slideViewPr>
    <p:cSldViewPr>
      <p:cViewPr varScale="1">
        <p:scale>
          <a:sx n="60" d="100"/>
          <a:sy n="60" d="100"/>
        </p:scale>
        <p:origin x="-22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3DF1A6-1063-4210-9490-AE8C93BC5C4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AAC2F2-FFA0-4F22-A11C-C9511DD9DC6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9536CF-2BE1-4E07-9424-974E79C207FD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6AA34F-AA75-4511-9747-86C229E30E9C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75CC1C-D817-41CB-9545-E8764461F70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5F2B71-AF1B-4EFC-AC1A-354FDC69E42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77621E-CE27-46EA-B1D1-6AC63D0AF59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4AA117-DE50-42A6-BA66-3F5FCC50D69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01E9F9-117A-460E-8088-77A35479947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9312F9-EE40-4F4F-B9DD-98E6A7C20356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8A9AFE-4275-455A-A74F-6AE6E876E858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97229EB8-3A5C-41C7-9FDF-D42E3D35BABE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JCTVC-G812: Intra Padding Simplification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X. Wang, W.-J. Chien, </a:t>
            </a:r>
            <a:r>
              <a:rPr lang="en-US" dirty="0" err="1" smtClean="0"/>
              <a:t>M.Karczewicz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Padding Process in HM4.0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86200" cy="4572000"/>
          </a:xfrm>
        </p:spPr>
        <p:txBody>
          <a:bodyPr/>
          <a:lstStyle/>
          <a:p>
            <a:r>
              <a:rPr lang="en-US" dirty="0" smtClean="0"/>
              <a:t>If both </a:t>
            </a:r>
            <a:r>
              <a:rPr lang="en-US" dirty="0" err="1" smtClean="0"/>
              <a:t>Ppre</a:t>
            </a:r>
            <a:r>
              <a:rPr lang="en-US" dirty="0" smtClean="0"/>
              <a:t> and </a:t>
            </a:r>
            <a:r>
              <a:rPr lang="en-US" dirty="0" err="1" smtClean="0"/>
              <a:t>Pnext</a:t>
            </a:r>
            <a:r>
              <a:rPr lang="en-US" dirty="0" smtClean="0"/>
              <a:t> are available</a:t>
            </a:r>
          </a:p>
          <a:p>
            <a:pPr lvl="1"/>
            <a:r>
              <a:rPr lang="en-US" b="1" dirty="0" err="1" smtClean="0"/>
              <a:t>P</a:t>
            </a:r>
            <a:r>
              <a:rPr lang="en-US" sz="1600" b="1" dirty="0" err="1" smtClean="0"/>
              <a:t>pad</a:t>
            </a:r>
            <a:r>
              <a:rPr lang="en-US" b="1" dirty="0" smtClean="0"/>
              <a:t> = (</a:t>
            </a:r>
            <a:r>
              <a:rPr lang="en-US" b="1" dirty="0" err="1" smtClean="0"/>
              <a:t>P</a:t>
            </a:r>
            <a:r>
              <a:rPr lang="en-US" sz="1600" b="1" dirty="0" err="1" smtClean="0"/>
              <a:t>pre</a:t>
            </a:r>
            <a:r>
              <a:rPr lang="en-US" b="1" dirty="0" smtClean="0"/>
              <a:t> + </a:t>
            </a:r>
            <a:r>
              <a:rPr lang="en-US" b="1" dirty="0" err="1" smtClean="0"/>
              <a:t>P</a:t>
            </a:r>
            <a:r>
              <a:rPr lang="en-US" sz="1600" b="1" dirty="0" err="1" smtClean="0"/>
              <a:t>next</a:t>
            </a:r>
            <a:r>
              <a:rPr lang="en-US" b="1" dirty="0" smtClean="0"/>
              <a:t>) / 2</a:t>
            </a:r>
          </a:p>
          <a:p>
            <a:r>
              <a:rPr lang="en-US" dirty="0" smtClean="0"/>
              <a:t>If only </a:t>
            </a:r>
            <a:r>
              <a:rPr lang="en-US" dirty="0" err="1" smtClean="0"/>
              <a:t>Pnext</a:t>
            </a:r>
            <a:r>
              <a:rPr lang="en-US" dirty="0" smtClean="0"/>
              <a:t> is available (i.e. </a:t>
            </a:r>
            <a:r>
              <a:rPr lang="en-US" dirty="0" err="1" smtClean="0"/>
              <a:t>Pcur</a:t>
            </a:r>
            <a:r>
              <a:rPr lang="en-US" dirty="0" smtClean="0"/>
              <a:t> is the first pixel starting from A)</a:t>
            </a:r>
          </a:p>
          <a:p>
            <a:pPr lvl="1"/>
            <a:r>
              <a:rPr lang="en-US" b="1" dirty="0" err="1" smtClean="0"/>
              <a:t>P</a:t>
            </a:r>
            <a:r>
              <a:rPr lang="en-US" sz="1600" b="1" dirty="0" err="1" smtClean="0"/>
              <a:t>pad</a:t>
            </a:r>
            <a:r>
              <a:rPr lang="en-US" b="1" dirty="0" smtClean="0"/>
              <a:t> = </a:t>
            </a:r>
            <a:r>
              <a:rPr lang="en-US" b="1" dirty="0" err="1" smtClean="0"/>
              <a:t>P</a:t>
            </a:r>
            <a:r>
              <a:rPr lang="en-US" sz="1600" b="1" dirty="0" err="1" smtClean="0"/>
              <a:t>next</a:t>
            </a:r>
            <a:endParaRPr lang="en-US" sz="1600" b="1" dirty="0" smtClean="0"/>
          </a:p>
          <a:p>
            <a:r>
              <a:rPr lang="en-US" dirty="0" smtClean="0"/>
              <a:t>If only </a:t>
            </a:r>
            <a:r>
              <a:rPr lang="en-US" dirty="0" err="1" smtClean="0"/>
              <a:t>Ppre</a:t>
            </a:r>
            <a:r>
              <a:rPr lang="en-US" dirty="0" smtClean="0"/>
              <a:t> is available (i.e. no border pixel available from </a:t>
            </a:r>
            <a:r>
              <a:rPr lang="en-US" dirty="0" err="1" smtClean="0"/>
              <a:t>Pcur</a:t>
            </a:r>
            <a:r>
              <a:rPr lang="en-US" dirty="0" smtClean="0"/>
              <a:t> to the end point of B)</a:t>
            </a:r>
          </a:p>
          <a:p>
            <a:pPr lvl="1"/>
            <a:r>
              <a:rPr lang="en-US" b="1" dirty="0" err="1" smtClean="0"/>
              <a:t>P</a:t>
            </a:r>
            <a:r>
              <a:rPr lang="en-US" sz="1600" b="1" dirty="0" err="1" smtClean="0"/>
              <a:t>pad</a:t>
            </a:r>
            <a:r>
              <a:rPr lang="en-US" b="1" dirty="0" smtClean="0"/>
              <a:t> = </a:t>
            </a:r>
            <a:r>
              <a:rPr lang="en-US" b="1" dirty="0" err="1" smtClean="0"/>
              <a:t>P</a:t>
            </a:r>
            <a:r>
              <a:rPr lang="en-US" sz="1600" b="1" dirty="0" err="1" smtClean="0"/>
              <a:t>pre</a:t>
            </a:r>
            <a:endParaRPr lang="en-US" sz="1600" b="1" dirty="0" smtClean="0"/>
          </a:p>
          <a:p>
            <a:r>
              <a:rPr lang="en-US" dirty="0" smtClean="0"/>
              <a:t>Problem</a:t>
            </a:r>
          </a:p>
          <a:p>
            <a:pPr lvl="1"/>
            <a:r>
              <a:rPr lang="en-US" dirty="0" smtClean="0"/>
              <a:t>A two pass process is needed. Memory access is “jumpy”.</a:t>
            </a:r>
          </a:p>
          <a:p>
            <a:endParaRPr lang="en-US" dirty="0" smtClean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595046"/>
            <a:ext cx="3886200" cy="4119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Scheme </a:t>
            </a:r>
            <a:r>
              <a:rPr lang="en-US" dirty="0" smtClean="0"/>
              <a:t>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4114800" cy="4495800"/>
          </a:xfrm>
        </p:spPr>
        <p:txBody>
          <a:bodyPr/>
          <a:lstStyle/>
          <a:p>
            <a:r>
              <a:rPr lang="en-US" dirty="0" smtClean="0"/>
              <a:t>Identify a start point from P</a:t>
            </a:r>
            <a:r>
              <a:rPr lang="en-US" sz="1400" dirty="0" smtClean="0"/>
              <a:t>L</a:t>
            </a:r>
            <a:r>
              <a:rPr lang="en-US" dirty="0" smtClean="0"/>
              <a:t> and P</a:t>
            </a:r>
            <a:r>
              <a:rPr lang="en-US" sz="1400" dirty="0" smtClean="0"/>
              <a:t>A. </a:t>
            </a:r>
            <a:r>
              <a:rPr lang="en-US" dirty="0" smtClean="0"/>
              <a:t>If neither is available, start from P</a:t>
            </a:r>
            <a:r>
              <a:rPr lang="en-US" sz="1400" dirty="0" smtClean="0"/>
              <a:t>A</a:t>
            </a:r>
            <a:r>
              <a:rPr lang="en-US" dirty="0" smtClean="0"/>
              <a:t> and set its value to (1 &lt;&lt; ( </a:t>
            </a:r>
            <a:r>
              <a:rPr lang="en-US" dirty="0" err="1" smtClean="0"/>
              <a:t>BitDepth</a:t>
            </a:r>
            <a:r>
              <a:rPr lang="en-US" baseline="-25000" dirty="0" err="1" smtClean="0"/>
              <a:t>Y</a:t>
            </a:r>
            <a:r>
              <a:rPr lang="en-US" baseline="-25000" dirty="0" smtClean="0"/>
              <a:t> </a:t>
            </a:r>
            <a:r>
              <a:rPr lang="en-US" dirty="0" smtClean="0"/>
              <a:t>‑1)</a:t>
            </a:r>
            <a:r>
              <a:rPr lang="en-GB" dirty="0" smtClean="0"/>
              <a:t>)</a:t>
            </a:r>
            <a:endParaRPr lang="en-US" dirty="0" smtClean="0"/>
          </a:p>
          <a:p>
            <a:r>
              <a:rPr lang="en-US" dirty="0" smtClean="0"/>
              <a:t>Padding from the start point towards both A and B. </a:t>
            </a:r>
          </a:p>
          <a:p>
            <a:r>
              <a:rPr lang="en-US" dirty="0" smtClean="0"/>
              <a:t>Padding is performed by copying its previous </a:t>
            </a:r>
            <a:r>
              <a:rPr lang="en-US" dirty="0" smtClean="0"/>
              <a:t>pixel. No “look ahead” search is needed. </a:t>
            </a:r>
            <a:endParaRPr lang="en-US" dirty="0"/>
          </a:p>
        </p:txBody>
      </p:sp>
      <p:grpSp>
        <p:nvGrpSpPr>
          <p:cNvPr id="2053" name="Group 5"/>
          <p:cNvGrpSpPr>
            <a:grpSpLocks noChangeAspect="1"/>
          </p:cNvGrpSpPr>
          <p:nvPr/>
        </p:nvGrpSpPr>
        <p:grpSpPr bwMode="auto">
          <a:xfrm>
            <a:off x="4114800" y="1524000"/>
            <a:ext cx="4876800" cy="3962400"/>
            <a:chOff x="2832" y="960"/>
            <a:chExt cx="3072" cy="2496"/>
          </a:xfrm>
        </p:grpSpPr>
        <p:sp>
          <p:nvSpPr>
            <p:cNvPr id="2052" name="AutoShape 4"/>
            <p:cNvSpPr>
              <a:spLocks noChangeAspect="1" noChangeArrowheads="1" noTextEdit="1"/>
            </p:cNvSpPr>
            <p:nvPr/>
          </p:nvSpPr>
          <p:spPr bwMode="auto">
            <a:xfrm>
              <a:off x="2832" y="960"/>
              <a:ext cx="3072" cy="2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4" name="Rectangle 6"/>
            <p:cNvSpPr>
              <a:spLocks noChangeArrowheads="1"/>
            </p:cNvSpPr>
            <p:nvPr/>
          </p:nvSpPr>
          <p:spPr bwMode="auto">
            <a:xfrm>
              <a:off x="2832" y="960"/>
              <a:ext cx="76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>
              <a:off x="3450" y="1289"/>
              <a:ext cx="124" cy="2107"/>
            </a:xfrm>
            <a:prstGeom prst="rect">
              <a:avLst/>
            </a:prstGeom>
            <a:solidFill>
              <a:srgbClr val="BFBFB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6" name="Rectangle 8"/>
            <p:cNvSpPr>
              <a:spLocks noChangeArrowheads="1"/>
            </p:cNvSpPr>
            <p:nvPr/>
          </p:nvSpPr>
          <p:spPr bwMode="auto">
            <a:xfrm>
              <a:off x="3450" y="1279"/>
              <a:ext cx="2017" cy="130"/>
            </a:xfrm>
            <a:prstGeom prst="rect">
              <a:avLst/>
            </a:prstGeom>
            <a:solidFill>
              <a:srgbClr val="BFBFB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7" name="Rectangle 9"/>
            <p:cNvSpPr>
              <a:spLocks noChangeArrowheads="1"/>
            </p:cNvSpPr>
            <p:nvPr/>
          </p:nvSpPr>
          <p:spPr bwMode="auto">
            <a:xfrm>
              <a:off x="3574" y="1419"/>
              <a:ext cx="951" cy="99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8" name="Rectangle 10"/>
            <p:cNvSpPr>
              <a:spLocks noChangeArrowheads="1"/>
            </p:cNvSpPr>
            <p:nvPr/>
          </p:nvSpPr>
          <p:spPr bwMode="auto">
            <a:xfrm>
              <a:off x="3574" y="1419"/>
              <a:ext cx="951" cy="999"/>
            </a:xfrm>
            <a:prstGeom prst="rect">
              <a:avLst/>
            </a:prstGeom>
            <a:noFill/>
            <a:ln w="30163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9" name="Line 11"/>
            <p:cNvSpPr>
              <a:spLocks noChangeShapeType="1"/>
            </p:cNvSpPr>
            <p:nvPr/>
          </p:nvSpPr>
          <p:spPr bwMode="auto">
            <a:xfrm>
              <a:off x="3450" y="1279"/>
              <a:ext cx="2017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0" name="Line 12"/>
            <p:cNvSpPr>
              <a:spLocks noChangeShapeType="1"/>
            </p:cNvSpPr>
            <p:nvPr/>
          </p:nvSpPr>
          <p:spPr bwMode="auto">
            <a:xfrm>
              <a:off x="3450" y="1279"/>
              <a:ext cx="1" cy="2117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1" name="Line 13"/>
            <p:cNvSpPr>
              <a:spLocks noChangeShapeType="1"/>
            </p:cNvSpPr>
            <p:nvPr/>
          </p:nvSpPr>
          <p:spPr bwMode="auto">
            <a:xfrm>
              <a:off x="3450" y="3396"/>
              <a:ext cx="114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2" name="Line 14"/>
            <p:cNvSpPr>
              <a:spLocks noChangeShapeType="1"/>
            </p:cNvSpPr>
            <p:nvPr/>
          </p:nvSpPr>
          <p:spPr bwMode="auto">
            <a:xfrm>
              <a:off x="3564" y="2398"/>
              <a:ext cx="1" cy="99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3" name="Line 15"/>
            <p:cNvSpPr>
              <a:spLocks noChangeShapeType="1"/>
            </p:cNvSpPr>
            <p:nvPr/>
          </p:nvSpPr>
          <p:spPr bwMode="auto">
            <a:xfrm flipH="1">
              <a:off x="4515" y="1409"/>
              <a:ext cx="952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4" name="Line 16"/>
            <p:cNvSpPr>
              <a:spLocks noChangeShapeType="1"/>
            </p:cNvSpPr>
            <p:nvPr/>
          </p:nvSpPr>
          <p:spPr bwMode="auto">
            <a:xfrm>
              <a:off x="5467" y="1279"/>
              <a:ext cx="1" cy="12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5" name="Rectangle 17"/>
            <p:cNvSpPr>
              <a:spLocks noChangeArrowheads="1"/>
            </p:cNvSpPr>
            <p:nvPr/>
          </p:nvSpPr>
          <p:spPr bwMode="auto">
            <a:xfrm>
              <a:off x="5039" y="2577"/>
              <a:ext cx="675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Current block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6" name="Rectangle 18"/>
            <p:cNvSpPr>
              <a:spLocks noChangeArrowheads="1"/>
            </p:cNvSpPr>
            <p:nvPr/>
          </p:nvSpPr>
          <p:spPr bwMode="auto">
            <a:xfrm>
              <a:off x="5638" y="2577"/>
              <a:ext cx="76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7" name="Freeform 19"/>
            <p:cNvSpPr>
              <a:spLocks noEditPoints="1"/>
            </p:cNvSpPr>
            <p:nvPr/>
          </p:nvSpPr>
          <p:spPr bwMode="auto">
            <a:xfrm>
              <a:off x="4430" y="1150"/>
              <a:ext cx="57" cy="219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8" y="169"/>
                </a:cxn>
                <a:cxn ang="0">
                  <a:pos x="38" y="169"/>
                </a:cxn>
                <a:cxn ang="0">
                  <a:pos x="28" y="179"/>
                </a:cxn>
                <a:cxn ang="0">
                  <a:pos x="28" y="169"/>
                </a:cxn>
                <a:cxn ang="0">
                  <a:pos x="28" y="169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57" y="159"/>
                </a:cxn>
                <a:cxn ang="0">
                  <a:pos x="28" y="219"/>
                </a:cxn>
                <a:cxn ang="0">
                  <a:pos x="0" y="159"/>
                </a:cxn>
                <a:cxn ang="0">
                  <a:pos x="57" y="159"/>
                </a:cxn>
              </a:cxnLst>
              <a:rect l="0" t="0" r="r" b="b"/>
              <a:pathLst>
                <a:path w="57" h="219">
                  <a:moveTo>
                    <a:pt x="38" y="0"/>
                  </a:moveTo>
                  <a:lnTo>
                    <a:pt x="38" y="169"/>
                  </a:lnTo>
                  <a:lnTo>
                    <a:pt x="38" y="169"/>
                  </a:lnTo>
                  <a:lnTo>
                    <a:pt x="28" y="179"/>
                  </a:lnTo>
                  <a:lnTo>
                    <a:pt x="28" y="169"/>
                  </a:lnTo>
                  <a:lnTo>
                    <a:pt x="28" y="169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8" y="0"/>
                  </a:lnTo>
                  <a:close/>
                  <a:moveTo>
                    <a:pt x="57" y="159"/>
                  </a:moveTo>
                  <a:lnTo>
                    <a:pt x="28" y="219"/>
                  </a:lnTo>
                  <a:lnTo>
                    <a:pt x="0" y="159"/>
                  </a:lnTo>
                  <a:lnTo>
                    <a:pt x="57" y="159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8" name="Rectangle 20"/>
            <p:cNvSpPr>
              <a:spLocks noChangeArrowheads="1"/>
            </p:cNvSpPr>
            <p:nvPr/>
          </p:nvSpPr>
          <p:spPr bwMode="auto">
            <a:xfrm>
              <a:off x="3964" y="2278"/>
              <a:ext cx="133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w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69" name="Rectangle 21"/>
            <p:cNvSpPr>
              <a:spLocks noChangeArrowheads="1"/>
            </p:cNvSpPr>
            <p:nvPr/>
          </p:nvSpPr>
          <p:spPr bwMode="auto">
            <a:xfrm>
              <a:off x="4040" y="2278"/>
              <a:ext cx="76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0" name="Rectangle 22"/>
            <p:cNvSpPr>
              <a:spLocks noChangeArrowheads="1"/>
            </p:cNvSpPr>
            <p:nvPr/>
          </p:nvSpPr>
          <p:spPr bwMode="auto">
            <a:xfrm>
              <a:off x="4430" y="1818"/>
              <a:ext cx="11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h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1" name="Rectangle 23"/>
            <p:cNvSpPr>
              <a:spLocks noChangeArrowheads="1"/>
            </p:cNvSpPr>
            <p:nvPr/>
          </p:nvSpPr>
          <p:spPr bwMode="auto">
            <a:xfrm>
              <a:off x="4487" y="1818"/>
              <a:ext cx="76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2" name="Rectangle 24"/>
            <p:cNvSpPr>
              <a:spLocks noChangeArrowheads="1"/>
            </p:cNvSpPr>
            <p:nvPr/>
          </p:nvSpPr>
          <p:spPr bwMode="auto">
            <a:xfrm>
              <a:off x="3631" y="3286"/>
              <a:ext cx="133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A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3" name="Rectangle 25"/>
            <p:cNvSpPr>
              <a:spLocks noChangeArrowheads="1"/>
            </p:cNvSpPr>
            <p:nvPr/>
          </p:nvSpPr>
          <p:spPr bwMode="auto">
            <a:xfrm>
              <a:off x="3717" y="3286"/>
              <a:ext cx="76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4" name="Rectangle 26"/>
            <p:cNvSpPr>
              <a:spLocks noChangeArrowheads="1"/>
            </p:cNvSpPr>
            <p:nvPr/>
          </p:nvSpPr>
          <p:spPr bwMode="auto">
            <a:xfrm>
              <a:off x="5371" y="1459"/>
              <a:ext cx="11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B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5" name="Rectangle 27"/>
            <p:cNvSpPr>
              <a:spLocks noChangeArrowheads="1"/>
            </p:cNvSpPr>
            <p:nvPr/>
          </p:nvSpPr>
          <p:spPr bwMode="auto">
            <a:xfrm>
              <a:off x="5428" y="1459"/>
              <a:ext cx="76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6" name="Rectangle 28"/>
            <p:cNvSpPr>
              <a:spLocks noChangeArrowheads="1"/>
            </p:cNvSpPr>
            <p:nvPr/>
          </p:nvSpPr>
          <p:spPr bwMode="auto">
            <a:xfrm>
              <a:off x="3450" y="2288"/>
              <a:ext cx="114" cy="130"/>
            </a:xfrm>
            <a:prstGeom prst="rect">
              <a:avLst/>
            </a:prstGeom>
            <a:noFill/>
            <a:ln w="15875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7" name="Rectangle 29"/>
            <p:cNvSpPr>
              <a:spLocks noChangeArrowheads="1"/>
            </p:cNvSpPr>
            <p:nvPr/>
          </p:nvSpPr>
          <p:spPr bwMode="auto">
            <a:xfrm>
              <a:off x="4411" y="1289"/>
              <a:ext cx="114" cy="120"/>
            </a:xfrm>
            <a:prstGeom prst="rect">
              <a:avLst/>
            </a:prstGeom>
            <a:noFill/>
            <a:ln w="15875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78" name="Rectangle 30"/>
            <p:cNvSpPr>
              <a:spLocks noChangeArrowheads="1"/>
            </p:cNvSpPr>
            <p:nvPr/>
          </p:nvSpPr>
          <p:spPr bwMode="auto">
            <a:xfrm>
              <a:off x="4439" y="1000"/>
              <a:ext cx="11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P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79" name="Rectangle 31"/>
            <p:cNvSpPr>
              <a:spLocks noChangeArrowheads="1"/>
            </p:cNvSpPr>
            <p:nvPr/>
          </p:nvSpPr>
          <p:spPr bwMode="auto">
            <a:xfrm>
              <a:off x="4496" y="1050"/>
              <a:ext cx="76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A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0" name="Rectangle 32"/>
            <p:cNvSpPr>
              <a:spLocks noChangeArrowheads="1"/>
            </p:cNvSpPr>
            <p:nvPr/>
          </p:nvSpPr>
          <p:spPr bwMode="auto">
            <a:xfrm>
              <a:off x="4534" y="1000"/>
              <a:ext cx="76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1" name="Rectangle 33"/>
            <p:cNvSpPr>
              <a:spLocks noChangeArrowheads="1"/>
            </p:cNvSpPr>
            <p:nvPr/>
          </p:nvSpPr>
          <p:spPr bwMode="auto">
            <a:xfrm>
              <a:off x="3102" y="2268"/>
              <a:ext cx="114" cy="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P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2" name="Rectangle 34"/>
            <p:cNvSpPr>
              <a:spLocks noChangeArrowheads="1"/>
            </p:cNvSpPr>
            <p:nvPr/>
          </p:nvSpPr>
          <p:spPr bwMode="auto">
            <a:xfrm>
              <a:off x="3149" y="2318"/>
              <a:ext cx="67" cy="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L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84" name="Freeform 36"/>
            <p:cNvSpPr>
              <a:spLocks noEditPoints="1"/>
            </p:cNvSpPr>
            <p:nvPr/>
          </p:nvSpPr>
          <p:spPr bwMode="auto">
            <a:xfrm>
              <a:off x="3203" y="2318"/>
              <a:ext cx="314" cy="60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266" y="30"/>
                </a:cxn>
                <a:cxn ang="0">
                  <a:pos x="266" y="30"/>
                </a:cxn>
                <a:cxn ang="0">
                  <a:pos x="266" y="30"/>
                </a:cxn>
                <a:cxn ang="0">
                  <a:pos x="266" y="40"/>
                </a:cxn>
                <a:cxn ang="0">
                  <a:pos x="266" y="4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57" y="0"/>
                </a:cxn>
                <a:cxn ang="0">
                  <a:pos x="314" y="30"/>
                </a:cxn>
                <a:cxn ang="0">
                  <a:pos x="257" y="60"/>
                </a:cxn>
                <a:cxn ang="0">
                  <a:pos x="257" y="0"/>
                </a:cxn>
              </a:cxnLst>
              <a:rect l="0" t="0" r="r" b="b"/>
              <a:pathLst>
                <a:path w="314" h="60">
                  <a:moveTo>
                    <a:pt x="0" y="30"/>
                  </a:moveTo>
                  <a:lnTo>
                    <a:pt x="266" y="30"/>
                  </a:lnTo>
                  <a:lnTo>
                    <a:pt x="266" y="30"/>
                  </a:lnTo>
                  <a:lnTo>
                    <a:pt x="266" y="30"/>
                  </a:lnTo>
                  <a:lnTo>
                    <a:pt x="266" y="40"/>
                  </a:lnTo>
                  <a:lnTo>
                    <a:pt x="266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257" y="0"/>
                  </a:moveTo>
                  <a:lnTo>
                    <a:pt x="314" y="30"/>
                  </a:lnTo>
                  <a:lnTo>
                    <a:pt x="257" y="60"/>
                  </a:lnTo>
                  <a:lnTo>
                    <a:pt x="25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85" name="Freeform 37"/>
            <p:cNvSpPr>
              <a:spLocks noEditPoints="1"/>
            </p:cNvSpPr>
            <p:nvPr/>
          </p:nvSpPr>
          <p:spPr bwMode="auto">
            <a:xfrm>
              <a:off x="4582" y="2228"/>
              <a:ext cx="399" cy="369"/>
            </a:xfrm>
            <a:custGeom>
              <a:avLst/>
              <a:gdLst/>
              <a:ahLst/>
              <a:cxnLst>
                <a:cxn ang="0">
                  <a:pos x="390" y="369"/>
                </a:cxn>
                <a:cxn ang="0">
                  <a:pos x="29" y="40"/>
                </a:cxn>
                <a:cxn ang="0">
                  <a:pos x="29" y="30"/>
                </a:cxn>
                <a:cxn ang="0">
                  <a:pos x="29" y="30"/>
                </a:cxn>
                <a:cxn ang="0">
                  <a:pos x="38" y="30"/>
                </a:cxn>
                <a:cxn ang="0">
                  <a:pos x="38" y="30"/>
                </a:cxn>
                <a:cxn ang="0">
                  <a:pos x="390" y="359"/>
                </a:cxn>
                <a:cxn ang="0">
                  <a:pos x="399" y="359"/>
                </a:cxn>
                <a:cxn ang="0">
                  <a:pos x="390" y="369"/>
                </a:cxn>
                <a:cxn ang="0">
                  <a:pos x="390" y="369"/>
                </a:cxn>
                <a:cxn ang="0">
                  <a:pos x="390" y="369"/>
                </a:cxn>
                <a:cxn ang="0">
                  <a:pos x="390" y="369"/>
                </a:cxn>
                <a:cxn ang="0">
                  <a:pos x="19" y="60"/>
                </a:cxn>
                <a:cxn ang="0">
                  <a:pos x="0" y="0"/>
                </a:cxn>
                <a:cxn ang="0">
                  <a:pos x="57" y="20"/>
                </a:cxn>
                <a:cxn ang="0">
                  <a:pos x="19" y="60"/>
                </a:cxn>
              </a:cxnLst>
              <a:rect l="0" t="0" r="r" b="b"/>
              <a:pathLst>
                <a:path w="399" h="369">
                  <a:moveTo>
                    <a:pt x="390" y="369"/>
                  </a:moveTo>
                  <a:lnTo>
                    <a:pt x="29" y="40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390" y="359"/>
                  </a:lnTo>
                  <a:lnTo>
                    <a:pt x="399" y="359"/>
                  </a:lnTo>
                  <a:lnTo>
                    <a:pt x="390" y="369"/>
                  </a:lnTo>
                  <a:lnTo>
                    <a:pt x="390" y="369"/>
                  </a:lnTo>
                  <a:lnTo>
                    <a:pt x="390" y="369"/>
                  </a:lnTo>
                  <a:lnTo>
                    <a:pt x="390" y="369"/>
                  </a:lnTo>
                  <a:close/>
                  <a:moveTo>
                    <a:pt x="19" y="60"/>
                  </a:moveTo>
                  <a:lnTo>
                    <a:pt x="0" y="0"/>
                  </a:lnTo>
                  <a:lnTo>
                    <a:pt x="57" y="20"/>
                  </a:lnTo>
                  <a:lnTo>
                    <a:pt x="19" y="6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Scheme 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/>
          <a:lstStyle/>
          <a:p>
            <a:r>
              <a:rPr lang="en-US" dirty="0" smtClean="0"/>
              <a:t>Start from A. If A is not available, set </a:t>
            </a:r>
            <a:r>
              <a:rPr lang="en-US" dirty="0" err="1" smtClean="0"/>
              <a:t>P</a:t>
            </a:r>
            <a:r>
              <a:rPr lang="en-US" sz="1600" dirty="0" err="1" smtClean="0"/>
              <a:t>pad</a:t>
            </a:r>
            <a:r>
              <a:rPr lang="en-US" dirty="0" smtClean="0"/>
              <a:t> equal to </a:t>
            </a:r>
            <a:r>
              <a:rPr lang="en-US" dirty="0" err="1" smtClean="0"/>
              <a:t>P</a:t>
            </a:r>
            <a:r>
              <a:rPr lang="en-US" sz="1600" dirty="0" err="1" smtClean="0"/>
              <a:t>next</a:t>
            </a:r>
            <a:r>
              <a:rPr lang="en-US" sz="1600" dirty="0" smtClean="0"/>
              <a:t>,</a:t>
            </a:r>
            <a:r>
              <a:rPr lang="en-US" dirty="0" smtClean="0"/>
              <a:t> as in HM4.0</a:t>
            </a:r>
            <a:endParaRPr lang="en-US" sz="1600" dirty="0" smtClean="0"/>
          </a:p>
          <a:p>
            <a:r>
              <a:rPr lang="en-US" dirty="0" smtClean="0"/>
              <a:t>Padding is performed by copying its previous pixel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595046"/>
            <a:ext cx="3886200" cy="4119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</a:t>
            </a:r>
            <a:r>
              <a:rPr lang="en-US" dirty="0" smtClean="0"/>
              <a:t>Results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31620" y="1905000"/>
          <a:ext cx="6088380" cy="3200400"/>
        </p:xfrm>
        <a:graphic>
          <a:graphicData uri="http://schemas.openxmlformats.org/drawingml/2006/table">
            <a:tbl>
              <a:tblPr/>
              <a:tblGrid>
                <a:gridCol w="1014730"/>
                <a:gridCol w="1014730"/>
                <a:gridCol w="1014730"/>
                <a:gridCol w="1014730"/>
                <a:gridCol w="1014730"/>
                <a:gridCol w="1014730"/>
              </a:tblGrid>
              <a:tr h="40005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Proposed</a:t>
                      </a:r>
                      <a:r>
                        <a:rPr lang="en-US" sz="16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Scheme I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latin typeface="Times New Roman"/>
                          <a:ea typeface="Times New Roman"/>
                          <a:cs typeface="Times New Roman"/>
                        </a:rPr>
                        <a:t>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latin typeface="Times New Roman"/>
                          <a:ea typeface="Times New Roman"/>
                          <a:cs typeface="Times New Roman"/>
                        </a:rPr>
                        <a:t>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Encoding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Decoding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AI_HE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0.00%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0.00%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0.00%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RA_HE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0.04%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0.06%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0.01%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99%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97%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LB_HE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0.01%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-0.09%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0.16%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97%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AI_LC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0.01%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0.01%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0.00%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101%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99%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RA_LC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0.06%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0.09%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0.11%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99%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98%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LB_LC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0.01%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0.16%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0.06%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99%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98%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19200" y="5486400"/>
            <a:ext cx="723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Based on common test conditions, with 1500bytes/slice, constrained intra prediction enabled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</a:t>
            </a:r>
            <a:r>
              <a:rPr lang="en-US" dirty="0" smtClean="0"/>
              <a:t>Results (Cont.)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31620" y="1905000"/>
          <a:ext cx="6088380" cy="3200400"/>
        </p:xfrm>
        <a:graphic>
          <a:graphicData uri="http://schemas.openxmlformats.org/drawingml/2006/table">
            <a:tbl>
              <a:tblPr/>
              <a:tblGrid>
                <a:gridCol w="1014730"/>
                <a:gridCol w="1014730"/>
                <a:gridCol w="1014730"/>
                <a:gridCol w="1014730"/>
                <a:gridCol w="1014730"/>
                <a:gridCol w="1014730"/>
              </a:tblGrid>
              <a:tr h="40005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Proposed</a:t>
                      </a:r>
                      <a:r>
                        <a:rPr lang="en-US" sz="1600" b="1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Scheme II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latin typeface="Times New Roman"/>
                          <a:ea typeface="Times New Roman"/>
                          <a:cs typeface="Times New Roman"/>
                        </a:rPr>
                        <a:t>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>
                          <a:latin typeface="Times New Roman"/>
                          <a:ea typeface="Times New Roman"/>
                          <a:cs typeface="Times New Roman"/>
                        </a:rPr>
                        <a:t>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Encoding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Decoding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AI_HE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0.00%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0.00%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0.00%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RA_HE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0.01%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0.05%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0.02%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99%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98%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LB_HE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0.02%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-0.10%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0.15%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99%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98%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AI_LC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0.00%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0.01%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0.00%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100%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99%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RA_LC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0.00%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0.00%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0.03%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98%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98%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LB_LC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0.02%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0.30%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0.01%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98%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98%</a:t>
                      </a: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19200" y="5486400"/>
            <a:ext cx="723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Based on common test conditions, with 1500bytes/slice, constrained intra prediction enabled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With proposed padding schemes, search for a next available pixel is completely removed or significantly reduced</a:t>
            </a:r>
            <a:endParaRPr lang="en-US" dirty="0" smtClean="0"/>
          </a:p>
          <a:p>
            <a:r>
              <a:rPr lang="en-US" dirty="0" smtClean="0"/>
              <a:t>Memory access is improved compared with the current one in HM4.0</a:t>
            </a:r>
            <a:endParaRPr lang="en-US" dirty="0" smtClean="0"/>
          </a:p>
          <a:p>
            <a:r>
              <a:rPr lang="en-US" dirty="0" smtClean="0"/>
              <a:t>Very little impact on coding performance</a:t>
            </a:r>
          </a:p>
          <a:p>
            <a:r>
              <a:rPr lang="en-US" dirty="0" smtClean="0"/>
              <a:t>Recommend </a:t>
            </a:r>
            <a:r>
              <a:rPr lang="en-US" dirty="0" smtClean="0"/>
              <a:t>to adopt </a:t>
            </a:r>
            <a:r>
              <a:rPr lang="en-US" dirty="0" smtClean="0"/>
              <a:t>one of the </a:t>
            </a:r>
            <a:r>
              <a:rPr lang="en-US" dirty="0" smtClean="0"/>
              <a:t>proposed </a:t>
            </a:r>
            <a:r>
              <a:rPr lang="en-US" dirty="0" smtClean="0"/>
              <a:t>schemes into HM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13691</TotalTime>
  <Words>398</Words>
  <Application>Microsoft Office PowerPoint</Application>
  <PresentationFormat>On-screen Show (4:3)</PresentationFormat>
  <Paragraphs>127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Default Design</vt:lpstr>
      <vt:lpstr>JCTVC-G812: Intra Padding Simplification</vt:lpstr>
      <vt:lpstr>Current Padding Process in HM4.0</vt:lpstr>
      <vt:lpstr>Proposed Scheme I</vt:lpstr>
      <vt:lpstr>Proposed Scheme II</vt:lpstr>
      <vt:lpstr>Simulation Results</vt:lpstr>
      <vt:lpstr>Simulation Results (Cont.)</vt:lpstr>
      <vt:lpstr>Conclusions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Karczewicz, Marta</dc:creator>
  <cp:lastModifiedBy>Wang, Xianglin</cp:lastModifiedBy>
  <cp:revision>716</cp:revision>
  <cp:lastPrinted>1601-01-01T00:00:00Z</cp:lastPrinted>
  <dcterms:created xsi:type="dcterms:W3CDTF">1601-01-01T00:00:00Z</dcterms:created>
  <dcterms:modified xsi:type="dcterms:W3CDTF">2011-11-19T17:45:35Z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_AdHocReviewCycleID">
    <vt:i4>1581088060</vt:i4>
  </property>
  <property fmtid="{D5CDD505-2E9C-101B-9397-08002B2CF9AE}" pid="4" name="_NewReviewCycle">
    <vt:lpwstr/>
  </property>
  <property fmtid="{D5CDD505-2E9C-101B-9397-08002B2CF9AE}" pid="5" name="_EmailSubject">
    <vt:lpwstr>presentations</vt:lpwstr>
  </property>
  <property fmtid="{D5CDD505-2E9C-101B-9397-08002B2CF9AE}" pid="6" name="_AuthorEmail">
    <vt:lpwstr>martak@qualcomm.com</vt:lpwstr>
  </property>
  <property fmtid="{D5CDD505-2E9C-101B-9397-08002B2CF9AE}" pid="7" name="_AuthorEmailDisplayName">
    <vt:lpwstr>Karczewicz, Marta</vt:lpwstr>
  </property>
</Properties>
</file>