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wdp" ContentType="image/vnd.ms-photo"/>
  <Default Extension="gif" ContentType="image/gif"/>
  <Default Extension="vml" ContentType="application/vnd.openxmlformats-officedocument.vmlDrawing"/>
  <Default Extension="sldx" ContentType="application/vnd.openxmlformats-officedocument.presentationml.slide"/>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6"/>
  </p:notesMasterIdLst>
  <p:sldIdLst>
    <p:sldId id="545" r:id="rId2"/>
    <p:sldId id="849" r:id="rId3"/>
    <p:sldId id="1138" r:id="rId4"/>
    <p:sldId id="1139" r:id="rId5"/>
    <p:sldId id="1143" r:id="rId6"/>
    <p:sldId id="1332" r:id="rId7"/>
    <p:sldId id="1333" r:id="rId8"/>
    <p:sldId id="1334" r:id="rId9"/>
    <p:sldId id="1335" r:id="rId10"/>
    <p:sldId id="1338" r:id="rId11"/>
    <p:sldId id="1339" r:id="rId12"/>
    <p:sldId id="1268" r:id="rId13"/>
    <p:sldId id="1308" r:id="rId14"/>
    <p:sldId id="1269" r:id="rId15"/>
    <p:sldId id="1270" r:id="rId16"/>
    <p:sldId id="1310" r:id="rId17"/>
    <p:sldId id="1309" r:id="rId18"/>
    <p:sldId id="1313" r:id="rId19"/>
    <p:sldId id="1312" r:id="rId20"/>
    <p:sldId id="1314" r:id="rId21"/>
    <p:sldId id="1207" r:id="rId22"/>
    <p:sldId id="1352" r:id="rId23"/>
    <p:sldId id="1215" r:id="rId24"/>
    <p:sldId id="1345" r:id="rId25"/>
    <p:sldId id="1347" r:id="rId26"/>
    <p:sldId id="1340" r:id="rId27"/>
    <p:sldId id="1353" r:id="rId28"/>
    <p:sldId id="1354" r:id="rId29"/>
    <p:sldId id="1355" r:id="rId30"/>
    <p:sldId id="1336" r:id="rId31"/>
    <p:sldId id="1341" r:id="rId32"/>
    <p:sldId id="1348" r:id="rId33"/>
    <p:sldId id="1350" r:id="rId34"/>
    <p:sldId id="1349" r:id="rId35"/>
    <p:sldId id="1371" r:id="rId36"/>
    <p:sldId id="1372" r:id="rId37"/>
    <p:sldId id="1374" r:id="rId38"/>
    <p:sldId id="1375" r:id="rId39"/>
    <p:sldId id="1360" r:id="rId40"/>
    <p:sldId id="1361" r:id="rId41"/>
    <p:sldId id="1362" r:id="rId42"/>
    <p:sldId id="1363" r:id="rId43"/>
    <p:sldId id="1364" r:id="rId44"/>
    <p:sldId id="1365" r:id="rId45"/>
    <p:sldId id="1366" r:id="rId46"/>
    <p:sldId id="1367" r:id="rId47"/>
    <p:sldId id="1368" r:id="rId48"/>
    <p:sldId id="1369" r:id="rId49"/>
    <p:sldId id="1370" r:id="rId50"/>
    <p:sldId id="1275" r:id="rId51"/>
    <p:sldId id="1276" r:id="rId52"/>
    <p:sldId id="1277" r:id="rId53"/>
    <p:sldId id="1342" r:id="rId54"/>
    <p:sldId id="1273" r:id="rId55"/>
    <p:sldId id="1136" r:id="rId56"/>
    <p:sldId id="1094" r:id="rId57"/>
    <p:sldId id="1376" r:id="rId58"/>
    <p:sldId id="1377" r:id="rId59"/>
    <p:sldId id="1378" r:id="rId60"/>
    <p:sldId id="1379" r:id="rId61"/>
    <p:sldId id="1380" r:id="rId62"/>
    <p:sldId id="1381" r:id="rId63"/>
    <p:sldId id="1382" r:id="rId64"/>
    <p:sldId id="1383" r:id="rId65"/>
  </p:sldIdLst>
  <p:sldSz cx="9144000" cy="6858000" type="screen4x3"/>
  <p:notesSz cx="7099300" cy="10234613"/>
  <p:defaultTextStyle>
    <a:defPPr>
      <a:defRPr lang="zh-TW"/>
    </a:defPPr>
    <a:lvl1pPr algn="l" rtl="0" fontAlgn="base">
      <a:spcBef>
        <a:spcPct val="0"/>
      </a:spcBef>
      <a:spcAft>
        <a:spcPct val="0"/>
      </a:spcAft>
      <a:defRPr kumimoji="1" kern="1200">
        <a:solidFill>
          <a:schemeClr val="tx1"/>
        </a:solidFill>
        <a:latin typeface="Arial" pitchFamily="34" charset="0"/>
        <a:ea typeface="新細明體" pitchFamily="18" charset="-120"/>
        <a:cs typeface="+mn-cs"/>
      </a:defRPr>
    </a:lvl1pPr>
    <a:lvl2pPr marL="457200" algn="l" rtl="0" fontAlgn="base">
      <a:spcBef>
        <a:spcPct val="0"/>
      </a:spcBef>
      <a:spcAft>
        <a:spcPct val="0"/>
      </a:spcAft>
      <a:defRPr kumimoji="1" kern="1200">
        <a:solidFill>
          <a:schemeClr val="tx1"/>
        </a:solidFill>
        <a:latin typeface="Arial" pitchFamily="34" charset="0"/>
        <a:ea typeface="新細明體" pitchFamily="18" charset="-120"/>
        <a:cs typeface="+mn-cs"/>
      </a:defRPr>
    </a:lvl2pPr>
    <a:lvl3pPr marL="914400" algn="l" rtl="0" fontAlgn="base">
      <a:spcBef>
        <a:spcPct val="0"/>
      </a:spcBef>
      <a:spcAft>
        <a:spcPct val="0"/>
      </a:spcAft>
      <a:defRPr kumimoji="1" kern="1200">
        <a:solidFill>
          <a:schemeClr val="tx1"/>
        </a:solidFill>
        <a:latin typeface="Arial" pitchFamily="34" charset="0"/>
        <a:ea typeface="新細明體" pitchFamily="18" charset="-120"/>
        <a:cs typeface="+mn-cs"/>
      </a:defRPr>
    </a:lvl3pPr>
    <a:lvl4pPr marL="1371600" algn="l" rtl="0" fontAlgn="base">
      <a:spcBef>
        <a:spcPct val="0"/>
      </a:spcBef>
      <a:spcAft>
        <a:spcPct val="0"/>
      </a:spcAft>
      <a:defRPr kumimoji="1" kern="1200">
        <a:solidFill>
          <a:schemeClr val="tx1"/>
        </a:solidFill>
        <a:latin typeface="Arial" pitchFamily="34" charset="0"/>
        <a:ea typeface="新細明體" pitchFamily="18" charset="-120"/>
        <a:cs typeface="+mn-cs"/>
      </a:defRPr>
    </a:lvl4pPr>
    <a:lvl5pPr marL="1828800" algn="l" rtl="0" fontAlgn="base">
      <a:spcBef>
        <a:spcPct val="0"/>
      </a:spcBef>
      <a:spcAft>
        <a:spcPct val="0"/>
      </a:spcAft>
      <a:defRPr kumimoji="1" kern="1200">
        <a:solidFill>
          <a:schemeClr val="tx1"/>
        </a:solidFill>
        <a:latin typeface="Arial" pitchFamily="34" charset="0"/>
        <a:ea typeface="新細明體" pitchFamily="18" charset="-120"/>
        <a:cs typeface="+mn-cs"/>
      </a:defRPr>
    </a:lvl5pPr>
    <a:lvl6pPr marL="2286000" algn="l" defTabSz="914400" rtl="0" eaLnBrk="1" latinLnBrk="0" hangingPunct="1">
      <a:defRPr kumimoji="1" kern="1200">
        <a:solidFill>
          <a:schemeClr val="tx1"/>
        </a:solidFill>
        <a:latin typeface="Arial" pitchFamily="34" charset="0"/>
        <a:ea typeface="新細明體" pitchFamily="18" charset="-120"/>
        <a:cs typeface="+mn-cs"/>
      </a:defRPr>
    </a:lvl6pPr>
    <a:lvl7pPr marL="2743200" algn="l" defTabSz="914400" rtl="0" eaLnBrk="1" latinLnBrk="0" hangingPunct="1">
      <a:defRPr kumimoji="1" kern="1200">
        <a:solidFill>
          <a:schemeClr val="tx1"/>
        </a:solidFill>
        <a:latin typeface="Arial" pitchFamily="34" charset="0"/>
        <a:ea typeface="新細明體" pitchFamily="18" charset="-120"/>
        <a:cs typeface="+mn-cs"/>
      </a:defRPr>
    </a:lvl7pPr>
    <a:lvl8pPr marL="3200400" algn="l" defTabSz="914400" rtl="0" eaLnBrk="1" latinLnBrk="0" hangingPunct="1">
      <a:defRPr kumimoji="1" kern="1200">
        <a:solidFill>
          <a:schemeClr val="tx1"/>
        </a:solidFill>
        <a:latin typeface="Arial" pitchFamily="34" charset="0"/>
        <a:ea typeface="新細明體" pitchFamily="18" charset="-120"/>
        <a:cs typeface="+mn-cs"/>
      </a:defRPr>
    </a:lvl8pPr>
    <a:lvl9pPr marL="3657600" algn="l" defTabSz="914400" rtl="0" eaLnBrk="1" latinLnBrk="0" hangingPunct="1">
      <a:defRPr kumimoji="1" kern="1200">
        <a:solidFill>
          <a:schemeClr val="tx1"/>
        </a:solidFill>
        <a:latin typeface="Arial" pitchFamily="34" charset="0"/>
        <a:ea typeface="新細明體" pitchFamily="18" charset="-12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6"/>
    <a:srgbClr val="3333FF"/>
    <a:srgbClr val="0000FF"/>
    <a:srgbClr val="FF9999"/>
    <a:srgbClr val="FFFFFF"/>
    <a:srgbClr val="FFFF99"/>
    <a:srgbClr val="D6FA20"/>
    <a:srgbClr val="FFFFCC"/>
    <a:srgbClr val="C0C0C0"/>
    <a:srgbClr val="9696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等深淺樣式 2 - 輔色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中等深淺樣式 2 - 輔色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中等深淺樣式 2 - 輔色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84E427A-3D55-4303-BF80-6455036E1DE7}" styleName="佈景主題樣式 1 - 輔色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775DCB02-9BB8-47FD-8907-85C794F793BA}" styleName="佈景主題樣式 1 - 輔色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088" autoAdjust="0"/>
    <p:restoredTop sz="93419" autoAdjust="0"/>
  </p:normalViewPr>
  <p:slideViewPr>
    <p:cSldViewPr>
      <p:cViewPr>
        <p:scale>
          <a:sx n="70" d="100"/>
          <a:sy n="70" d="100"/>
        </p:scale>
        <p:origin x="-988" y="-56"/>
      </p:cViewPr>
      <p:guideLst>
        <p:guide orient="horz" pos="2886"/>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910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wmf"/><Relationship Id="rId1" Type="http://schemas.openxmlformats.org/officeDocument/2006/relationships/image" Target="../media/image21.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25.wmf"/><Relationship Id="rId1" Type="http://schemas.openxmlformats.org/officeDocument/2006/relationships/image" Target="../media/image2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3076575" cy="511175"/>
          </a:xfrm>
          <a:prstGeom prst="rect">
            <a:avLst/>
          </a:prstGeom>
        </p:spPr>
        <p:txBody>
          <a:bodyPr vert="horz" lIns="99044" tIns="49522" rIns="99044" bIns="49522" rtlCol="0"/>
          <a:lstStyle>
            <a:lvl1pPr algn="l" fontAlgn="auto">
              <a:spcBef>
                <a:spcPts val="0"/>
              </a:spcBef>
              <a:spcAft>
                <a:spcPts val="0"/>
              </a:spcAft>
              <a:defRPr kumimoji="0" sz="1400">
                <a:latin typeface="+mn-lt"/>
                <a:ea typeface="+mn-ea"/>
              </a:defRPr>
            </a:lvl1pPr>
          </a:lstStyle>
          <a:p>
            <a:pPr>
              <a:defRPr/>
            </a:pPr>
            <a:endParaRPr lang="zh-TW" altLang="en-US"/>
          </a:p>
        </p:txBody>
      </p:sp>
      <p:sp>
        <p:nvSpPr>
          <p:cNvPr id="3" name="日期版面配置區 2"/>
          <p:cNvSpPr>
            <a:spLocks noGrp="1"/>
          </p:cNvSpPr>
          <p:nvPr>
            <p:ph type="dt" idx="1"/>
          </p:nvPr>
        </p:nvSpPr>
        <p:spPr>
          <a:xfrm>
            <a:off x="4021138" y="0"/>
            <a:ext cx="3076575" cy="511175"/>
          </a:xfrm>
          <a:prstGeom prst="rect">
            <a:avLst/>
          </a:prstGeom>
        </p:spPr>
        <p:txBody>
          <a:bodyPr vert="horz" lIns="99044" tIns="49522" rIns="99044" bIns="49522" rtlCol="0"/>
          <a:lstStyle>
            <a:lvl1pPr algn="r" fontAlgn="auto">
              <a:spcBef>
                <a:spcPts val="0"/>
              </a:spcBef>
              <a:spcAft>
                <a:spcPts val="0"/>
              </a:spcAft>
              <a:defRPr kumimoji="0" sz="1400">
                <a:latin typeface="+mn-lt"/>
                <a:ea typeface="+mn-ea"/>
              </a:defRPr>
            </a:lvl1pPr>
          </a:lstStyle>
          <a:p>
            <a:pPr>
              <a:defRPr/>
            </a:pPr>
            <a:fld id="{13312CAE-7C0A-4842-8542-944A7FC1FD5E}" type="datetimeFigureOut">
              <a:rPr lang="zh-TW" altLang="en-US"/>
              <a:pPr>
                <a:defRPr/>
              </a:pPr>
              <a:t>2016/2/22</a:t>
            </a:fld>
            <a:endParaRPr lang="zh-TW" altLang="en-US"/>
          </a:p>
        </p:txBody>
      </p:sp>
      <p:sp>
        <p:nvSpPr>
          <p:cNvPr id="4" name="投影片圖像版面配置區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9044" tIns="49522" rIns="99044" bIns="49522" rtlCol="0" anchor="ctr"/>
          <a:lstStyle/>
          <a:p>
            <a:pPr lvl="0"/>
            <a:endParaRPr lang="zh-TW" altLang="en-US" noProof="0"/>
          </a:p>
        </p:txBody>
      </p:sp>
      <p:sp>
        <p:nvSpPr>
          <p:cNvPr id="5" name="備忘稿版面配置區 4"/>
          <p:cNvSpPr>
            <a:spLocks noGrp="1"/>
          </p:cNvSpPr>
          <p:nvPr>
            <p:ph type="body" sz="quarter" idx="3"/>
          </p:nvPr>
        </p:nvSpPr>
        <p:spPr>
          <a:xfrm>
            <a:off x="709613" y="4860925"/>
            <a:ext cx="5680075" cy="4605338"/>
          </a:xfrm>
          <a:prstGeom prst="rect">
            <a:avLst/>
          </a:prstGeom>
        </p:spPr>
        <p:txBody>
          <a:bodyPr vert="horz" lIns="99044" tIns="49522" rIns="99044" bIns="49522" rtlCol="0">
            <a:normAutofit/>
          </a:bodyPr>
          <a:lstStyle/>
          <a:p>
            <a:pPr lvl="0"/>
            <a:r>
              <a:rPr lang="zh-TW" altLang="en-US" noProof="0" smtClean="0"/>
              <a:t>按一下以編輯母片文字樣式</a:t>
            </a:r>
          </a:p>
          <a:p>
            <a:pPr lvl="1"/>
            <a:r>
              <a:rPr lang="zh-TW" altLang="en-US" noProof="0" smtClean="0"/>
              <a:t>第二層</a:t>
            </a:r>
          </a:p>
          <a:p>
            <a:pPr lvl="2"/>
            <a:r>
              <a:rPr lang="zh-TW" altLang="en-US" noProof="0" smtClean="0"/>
              <a:t>第三層</a:t>
            </a:r>
          </a:p>
          <a:p>
            <a:pPr lvl="3"/>
            <a:r>
              <a:rPr lang="zh-TW" altLang="en-US" noProof="0" smtClean="0"/>
              <a:t>第四層</a:t>
            </a:r>
          </a:p>
          <a:p>
            <a:pPr lvl="4"/>
            <a:r>
              <a:rPr lang="zh-TW" altLang="en-US" noProof="0" smtClean="0"/>
              <a:t>第五層</a:t>
            </a:r>
            <a:endParaRPr lang="zh-TW" altLang="en-US" noProof="0"/>
          </a:p>
        </p:txBody>
      </p:sp>
      <p:sp>
        <p:nvSpPr>
          <p:cNvPr id="6" name="頁尾版面配置區 5"/>
          <p:cNvSpPr>
            <a:spLocks noGrp="1"/>
          </p:cNvSpPr>
          <p:nvPr>
            <p:ph type="ftr" sz="quarter" idx="4"/>
          </p:nvPr>
        </p:nvSpPr>
        <p:spPr>
          <a:xfrm>
            <a:off x="0" y="9721850"/>
            <a:ext cx="3076575" cy="511175"/>
          </a:xfrm>
          <a:prstGeom prst="rect">
            <a:avLst/>
          </a:prstGeom>
        </p:spPr>
        <p:txBody>
          <a:bodyPr vert="horz" lIns="99044" tIns="49522" rIns="99044" bIns="49522" rtlCol="0" anchor="b"/>
          <a:lstStyle>
            <a:lvl1pPr algn="l" fontAlgn="auto">
              <a:spcBef>
                <a:spcPts val="0"/>
              </a:spcBef>
              <a:spcAft>
                <a:spcPts val="0"/>
              </a:spcAft>
              <a:defRPr kumimoji="0" sz="1400">
                <a:latin typeface="+mn-lt"/>
                <a:ea typeface="+mn-ea"/>
              </a:defRPr>
            </a:lvl1pPr>
          </a:lstStyle>
          <a:p>
            <a:pPr>
              <a:defRPr/>
            </a:pPr>
            <a:endParaRPr lang="zh-TW" altLang="en-US"/>
          </a:p>
        </p:txBody>
      </p:sp>
      <p:sp>
        <p:nvSpPr>
          <p:cNvPr id="7" name="投影片編號版面配置區 6"/>
          <p:cNvSpPr>
            <a:spLocks noGrp="1"/>
          </p:cNvSpPr>
          <p:nvPr>
            <p:ph type="sldNum" sz="quarter" idx="5"/>
          </p:nvPr>
        </p:nvSpPr>
        <p:spPr>
          <a:xfrm>
            <a:off x="4021138" y="9721850"/>
            <a:ext cx="3076575" cy="511175"/>
          </a:xfrm>
          <a:prstGeom prst="rect">
            <a:avLst/>
          </a:prstGeom>
        </p:spPr>
        <p:txBody>
          <a:bodyPr vert="horz" lIns="99044" tIns="49522" rIns="99044" bIns="49522" rtlCol="0" anchor="b"/>
          <a:lstStyle>
            <a:lvl1pPr algn="r" fontAlgn="auto">
              <a:spcBef>
                <a:spcPts val="0"/>
              </a:spcBef>
              <a:spcAft>
                <a:spcPts val="0"/>
              </a:spcAft>
              <a:defRPr kumimoji="0" sz="1400">
                <a:latin typeface="+mn-lt"/>
                <a:ea typeface="+mn-ea"/>
              </a:defRPr>
            </a:lvl1pPr>
          </a:lstStyle>
          <a:p>
            <a:pPr>
              <a:defRPr/>
            </a:pPr>
            <a:fld id="{0A0A4396-DDF0-4B20-9304-7BD00B194074}" type="slidenum">
              <a:rPr lang="zh-TW" altLang="en-US"/>
              <a:pPr>
                <a:defRPr/>
              </a:pPr>
              <a:t>‹#›</a:t>
            </a:fld>
            <a:endParaRPr lang="zh-TW" altLang="en-US"/>
          </a:p>
        </p:txBody>
      </p:sp>
    </p:spTree>
    <p:extLst>
      <p:ext uri="{BB962C8B-B14F-4D97-AF65-F5344CB8AC3E}">
        <p14:creationId xmlns:p14="http://schemas.microsoft.com/office/powerpoint/2010/main" val="383435033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bg>
      <p:bgRef idx="1002">
        <a:schemeClr val="bg2"/>
      </p:bgRef>
    </p:bg>
    <p:spTree>
      <p:nvGrpSpPr>
        <p:cNvPr id="1" name=""/>
        <p:cNvGrpSpPr/>
        <p:nvPr/>
      </p:nvGrpSpPr>
      <p:grpSpPr>
        <a:xfrm>
          <a:off x="0" y="0"/>
          <a:ext cx="0" cy="0"/>
          <a:chOff x="0" y="0"/>
          <a:chExt cx="0" cy="0"/>
        </a:xfrm>
      </p:grpSpPr>
      <p:pic>
        <p:nvPicPr>
          <p:cNvPr id="4" name="Picture 69" descr="Schneefall"/>
          <p:cNvPicPr>
            <a:picLocks noChangeAspect="1" noChangeArrowheads="1" noCrop="1"/>
          </p:cNvPicPr>
          <p:nvPr userDrawn="1"/>
        </p:nvPicPr>
        <p:blipFill>
          <a:blip r:embed="rId3" cstate="screen"/>
          <a:srcRect/>
          <a:stretch>
            <a:fillRect/>
          </a:stretch>
        </p:blipFill>
        <p:spPr bwMode="auto">
          <a:xfrm>
            <a:off x="0" y="549275"/>
            <a:ext cx="1476375" cy="1031875"/>
          </a:xfrm>
          <a:prstGeom prst="rect">
            <a:avLst/>
          </a:prstGeom>
          <a:noFill/>
          <a:ln w="9525">
            <a:noFill/>
            <a:miter lim="800000"/>
            <a:headEnd/>
            <a:tailEnd/>
          </a:ln>
        </p:spPr>
      </p:pic>
      <p:pic>
        <p:nvPicPr>
          <p:cNvPr id="5" name="Picture 68" descr="Schneefall"/>
          <p:cNvPicPr>
            <a:picLocks noChangeAspect="1" noChangeArrowheads="1" noCrop="1"/>
          </p:cNvPicPr>
          <p:nvPr userDrawn="1"/>
        </p:nvPicPr>
        <p:blipFill>
          <a:blip r:embed="rId3" cstate="screen"/>
          <a:srcRect/>
          <a:stretch>
            <a:fillRect/>
          </a:stretch>
        </p:blipFill>
        <p:spPr bwMode="auto">
          <a:xfrm>
            <a:off x="0" y="1700213"/>
            <a:ext cx="1089025" cy="792162"/>
          </a:xfrm>
          <a:prstGeom prst="rect">
            <a:avLst/>
          </a:prstGeom>
          <a:noFill/>
          <a:ln w="9525">
            <a:noFill/>
            <a:miter lim="800000"/>
            <a:headEnd/>
            <a:tailEnd/>
          </a:ln>
        </p:spPr>
      </p:pic>
      <p:pic>
        <p:nvPicPr>
          <p:cNvPr id="6" name="Picture 68" descr="Schneefall"/>
          <p:cNvPicPr>
            <a:picLocks noChangeAspect="1" noChangeArrowheads="1" noCrop="1"/>
          </p:cNvPicPr>
          <p:nvPr userDrawn="1"/>
        </p:nvPicPr>
        <p:blipFill>
          <a:blip r:embed="rId3" cstate="screen"/>
          <a:srcRect/>
          <a:stretch>
            <a:fillRect/>
          </a:stretch>
        </p:blipFill>
        <p:spPr bwMode="auto">
          <a:xfrm>
            <a:off x="0" y="2349500"/>
            <a:ext cx="692150" cy="503238"/>
          </a:xfrm>
          <a:prstGeom prst="rect">
            <a:avLst/>
          </a:prstGeom>
          <a:noFill/>
          <a:ln w="9525">
            <a:noFill/>
            <a:miter lim="800000"/>
            <a:headEnd/>
            <a:tailEnd/>
          </a:ln>
        </p:spPr>
      </p:pic>
      <p:sp>
        <p:nvSpPr>
          <p:cNvPr id="9" name="標題 8"/>
          <p:cNvSpPr>
            <a:spLocks noGrp="1"/>
          </p:cNvSpPr>
          <p:nvPr>
            <p:ph type="ctrTitle"/>
          </p:nvPr>
        </p:nvSpPr>
        <p:spPr>
          <a:xfrm>
            <a:off x="533400" y="1371600"/>
            <a:ext cx="7851648" cy="1121296"/>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ctr" rtl="0">
              <a:spcBef>
                <a:spcPct val="0"/>
              </a:spcBef>
              <a:buNone/>
              <a:defRPr sz="4400" b="1">
                <a:ln>
                  <a:noFill/>
                </a:ln>
                <a:solidFill>
                  <a:schemeClr val="tx2"/>
                </a:solidFill>
                <a:effectLst>
                  <a:outerShdw blurRad="38100" dist="25400" dir="5400000" algn="tl" rotWithShape="0">
                    <a:srgbClr val="000000">
                      <a:alpha val="43000"/>
                    </a:srgbClr>
                  </a:outerShdw>
                </a:effectLst>
                <a:latin typeface="+mj-lt"/>
                <a:ea typeface="+mj-ea"/>
                <a:cs typeface="+mj-cs"/>
              </a:defRPr>
            </a:lvl1pPr>
          </a:lstStyle>
          <a:p>
            <a:r>
              <a:rPr lang="zh-TW" altLang="en-US" dirty="0" smtClean="0"/>
              <a:t>按一下以編輯母片標題樣式</a:t>
            </a:r>
            <a:endParaRPr lang="en-US" dirty="0"/>
          </a:p>
        </p:txBody>
      </p:sp>
      <p:sp>
        <p:nvSpPr>
          <p:cNvPr id="17" name="副標題 16"/>
          <p:cNvSpPr>
            <a:spLocks noGrp="1"/>
          </p:cNvSpPr>
          <p:nvPr>
            <p:ph type="subTitle" idx="1"/>
          </p:nvPr>
        </p:nvSpPr>
        <p:spPr>
          <a:xfrm>
            <a:off x="533400" y="3228536"/>
            <a:ext cx="7854696" cy="1752600"/>
          </a:xfrm>
        </p:spPr>
        <p:txBody>
          <a:bodyPr lIns="0" rIns="18288"/>
          <a:lstStyle>
            <a:lvl1pPr marL="0" marR="4572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TW" altLang="en-US" dirty="0" smtClean="0"/>
              <a:t>按一下以編輯母片副標題樣式</a:t>
            </a:r>
            <a:endParaRPr lang="en-US" dirty="0"/>
          </a:p>
        </p:txBody>
      </p:sp>
      <p:sp>
        <p:nvSpPr>
          <p:cNvPr id="12" name="日期版面配置區 9"/>
          <p:cNvSpPr>
            <a:spLocks noGrp="1"/>
          </p:cNvSpPr>
          <p:nvPr>
            <p:ph type="dt" sz="half" idx="2"/>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7" name="日期版面配置區 9"/>
          <p:cNvSpPr>
            <a:spLocks noGrp="1"/>
          </p:cNvSpPr>
          <p:nvPr>
            <p:ph type="dt" sz="half" idx="2"/>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914401"/>
            <a:ext cx="2057400" cy="5211763"/>
          </a:xfrm>
        </p:spPr>
        <p:txBody>
          <a:bodyPr vert="eaVert"/>
          <a:lstStyle/>
          <a:p>
            <a:r>
              <a:rPr lang="zh-TW" altLang="en-US" smtClean="0"/>
              <a:t>按一下以編輯母片標題樣式</a:t>
            </a:r>
            <a:endParaRPr lang="en-US"/>
          </a:p>
        </p:txBody>
      </p:sp>
      <p:sp>
        <p:nvSpPr>
          <p:cNvPr id="3" name="直排文字版面配置區 2"/>
          <p:cNvSpPr>
            <a:spLocks noGrp="1"/>
          </p:cNvSpPr>
          <p:nvPr>
            <p:ph type="body" orient="vert" idx="1"/>
          </p:nvPr>
        </p:nvSpPr>
        <p:spPr>
          <a:xfrm>
            <a:off x="457200" y="914401"/>
            <a:ext cx="6019800" cy="5211763"/>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7" name="日期版面配置區 9"/>
          <p:cNvSpPr>
            <a:spLocks noGrp="1"/>
          </p:cNvSpPr>
          <p:nvPr>
            <p:ph type="dt" sz="half" idx="2"/>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a:xfrm>
            <a:off x="457200" y="269776"/>
            <a:ext cx="8229600" cy="1143000"/>
          </a:xfrm>
        </p:spPr>
        <p:txBody>
          <a:bodyPr anchor="t">
            <a:normAutofit/>
          </a:bodyPr>
          <a:lstStyle>
            <a:lvl1pPr algn="ctr">
              <a:defRPr sz="4000"/>
            </a:lvl1pPr>
          </a:lstStyle>
          <a:p>
            <a:r>
              <a:rPr lang="zh-TW" altLang="en-US" dirty="0" smtClean="0"/>
              <a:t>按一下以編輯母片標題樣式</a:t>
            </a:r>
            <a:endParaRPr lang="en-US" dirty="0"/>
          </a:p>
        </p:txBody>
      </p:sp>
      <p:sp>
        <p:nvSpPr>
          <p:cNvPr id="3" name="內容版面配置區 2"/>
          <p:cNvSpPr>
            <a:spLocks noGrp="1"/>
          </p:cNvSpPr>
          <p:nvPr>
            <p:ph idx="1"/>
          </p:nvPr>
        </p:nvSpPr>
        <p:spPr>
          <a:xfrm>
            <a:off x="457200" y="1484784"/>
            <a:ext cx="8229600" cy="4839816"/>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6" name="日期版面配置區 9"/>
          <p:cNvSpPr>
            <a:spLocks noGrp="1"/>
          </p:cNvSpPr>
          <p:nvPr>
            <p:ph type="dt" sz="half" idx="2"/>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bg>
      <p:bgRef idx="1002">
        <a:schemeClr val="bg2"/>
      </p:bgRef>
    </p:bg>
    <p:spTree>
      <p:nvGrpSpPr>
        <p:cNvPr id="1" name=""/>
        <p:cNvGrpSpPr/>
        <p:nvPr/>
      </p:nvGrpSpPr>
      <p:grpSpPr>
        <a:xfrm>
          <a:off x="0" y="0"/>
          <a:ext cx="0" cy="0"/>
          <a:chOff x="0" y="0"/>
          <a:chExt cx="0" cy="0"/>
        </a:xfrm>
      </p:grpSpPr>
      <p:sp>
        <p:nvSpPr>
          <p:cNvPr id="2" name="標題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zh-TW" altLang="en-US" smtClean="0"/>
              <a:t>按一下以編輯母片標題樣式</a:t>
            </a:r>
            <a:endParaRPr lang="en-US"/>
          </a:p>
        </p:txBody>
      </p:sp>
      <p:sp>
        <p:nvSpPr>
          <p:cNvPr id="3" name="文字版面配置區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TW" altLang="en-US" smtClean="0"/>
              <a:t>按一下以編輯母片文字樣式</a:t>
            </a:r>
          </a:p>
        </p:txBody>
      </p:sp>
      <p:sp>
        <p:nvSpPr>
          <p:cNvPr id="6" name="文字方塊 5"/>
          <p:cNvSpPr txBox="1"/>
          <p:nvPr userDrawn="1"/>
        </p:nvSpPr>
        <p:spPr>
          <a:xfrm>
            <a:off x="5580112" y="81497"/>
            <a:ext cx="2158598" cy="307777"/>
          </a:xfrm>
          <a:prstGeom prst="rect">
            <a:avLst/>
          </a:prstGeom>
          <a:noFill/>
        </p:spPr>
        <p:txBody>
          <a:bodyPr wrap="square" rtlCol="0">
            <a:spAutoFit/>
          </a:bodyPr>
          <a:lstStyle/>
          <a:p>
            <a:pPr algn="ctr"/>
            <a:r>
              <a:rPr lang="zh-TW" altLang="en-US" sz="1400" dirty="0" smtClean="0">
                <a:solidFill>
                  <a:schemeClr val="tx2">
                    <a:lumMod val="90000"/>
                  </a:schemeClr>
                </a:solidFill>
                <a:latin typeface="微軟正黑體" pitchFamily="34" charset="-120"/>
                <a:ea typeface="微軟正黑體" pitchFamily="34" charset="-120"/>
              </a:rPr>
              <a:t>雲端媒體服務研發中心</a:t>
            </a:r>
            <a:endParaRPr lang="zh-TW" altLang="en-US" sz="1400" dirty="0">
              <a:solidFill>
                <a:schemeClr val="tx2">
                  <a:lumMod val="75000"/>
                </a:schemeClr>
              </a:solidFill>
              <a:effectLst>
                <a:outerShdw blurRad="38100" dist="38100" dir="2700000" algn="tl">
                  <a:srgbClr val="000000">
                    <a:alpha val="43137"/>
                  </a:srgbClr>
                </a:outerShdw>
              </a:effectLst>
              <a:latin typeface="Arial Black" pitchFamily="34" charset="0"/>
            </a:endParaRPr>
          </a:p>
        </p:txBody>
      </p:sp>
      <p:sp>
        <p:nvSpPr>
          <p:cNvPr id="7" name="日期版面配置區 9"/>
          <p:cNvSpPr>
            <a:spLocks noGrp="1"/>
          </p:cNvSpPr>
          <p:nvPr>
            <p:ph type="dt" sz="half" idx="2"/>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bldLst>
      <p:bldP spid="6" grpId="0"/>
      <p:bldP spid="6" grpId="1"/>
      <p:bldP spid="6" grpId="2"/>
      <p:bldP spid="6" grpId="3"/>
      <p:bldP spid="6" grpId="4"/>
      <p:bldP spid="6" grpId="5"/>
      <p:bldP spid="6" grpId="6"/>
      <p:bldP spid="6" grpId="7"/>
      <p:bldP spid="6" grpId="8"/>
      <p:bldP spid="6" grpId="9"/>
      <p:bldP spid="6" grpId="10"/>
      <p:bldP spid="6" grpId="11"/>
      <p:bldP spid="6" grpId="12"/>
      <p:bldP spid="6" grpId="13"/>
      <p:bldP spid="6" grpId="14"/>
      <p:bldP spid="6" grpId="15"/>
      <p:bldP spid="6" grpId="16"/>
      <p:bldP spid="6" grpId="17"/>
      <p:bldP spid="6" grpId="18"/>
      <p:bldP spid="6" grpId="19"/>
      <p:bldP spid="6" grpId="20"/>
      <p:bldP spid="6" grpId="21"/>
      <p:bldP spid="6" grpId="22"/>
      <p:bldP spid="6" grpId="23"/>
      <p:bldP spid="6" grpId="24"/>
      <p:bldP spid="6" grpId="25"/>
      <p:bldP spid="6" grpId="26"/>
      <p:bldP spid="6" grpId="27"/>
      <p:bldP spid="6" grpId="28"/>
      <p:bldP spid="6" grpId="29"/>
      <p:bldP spid="6" grpId="30"/>
      <p:bldP spid="6" grpId="31"/>
      <p:bldP spid="6" grpId="32"/>
      <p:bldP spid="6" grpId="33"/>
      <p:bldP spid="6" grpId="34"/>
      <p:bldP spid="6" grpId="35"/>
      <p:bldP spid="6" grpId="36"/>
      <p:bldP spid="6" grpId="37"/>
      <p:bldP spid="6" grpId="38"/>
      <p:bldP spid="6" grpId="39"/>
      <p:bldP spid="6" grpId="40"/>
      <p:bldP spid="6" grpId="41"/>
      <p:bldP spid="6" grpId="42"/>
      <p:bldP spid="6" grpId="43"/>
      <p:bldP spid="6" grpId="44"/>
      <p:bldP spid="6" grpId="45"/>
      <p:bldP spid="6" grpId="46"/>
      <p:bldP spid="6" grpId="47"/>
      <p:bldP spid="6" grpId="48"/>
      <p:bldP spid="6" grpId="49"/>
      <p:bldP spid="6" grpId="50"/>
      <p:bldP spid="6" grpId="51"/>
      <p:bldP spid="6" grpId="52"/>
      <p:bldP spid="6" grpId="53"/>
      <p:bldP spid="6" grpId="54"/>
      <p:bldP spid="6" grpId="55"/>
      <p:bldP spid="6" grpId="56"/>
      <p:bldP spid="6" grpId="57"/>
      <p:bldP spid="6" grpId="58"/>
      <p:bldP spid="6" grpId="59"/>
      <p:bldP spid="6" grpId="60"/>
      <p:bldP spid="6" grpId="61"/>
      <p:bldP spid="6" grpId="62"/>
      <p:bldP spid="6" grpId="63"/>
      <p:bldP spid="6" grpId="64"/>
      <p:bldP spid="6" grpId="65"/>
      <p:bldP spid="6" grpId="66"/>
      <p:bldP spid="6" grpId="67"/>
      <p:bldP spid="6" grpId="68"/>
      <p:bldP spid="6" grpId="69"/>
      <p:bldP spid="6" grpId="70"/>
      <p:bldP spid="6" grpId="71"/>
      <p:bldP spid="6" grpId="72"/>
      <p:bldP spid="6" grpId="73"/>
      <p:bldP spid="6" grpId="74"/>
      <p:bldP spid="6" grpId="75"/>
      <p:bldP spid="6" grpId="76"/>
      <p:bldP spid="6" grpId="77"/>
      <p:bldP spid="6" grpId="78"/>
      <p:bldP spid="6" grpId="79"/>
      <p:bldP spid="6" grpId="80"/>
      <p:bldP spid="6" grpId="81"/>
      <p:bldP spid="6" grpId="82"/>
      <p:bldP spid="6" grpId="83"/>
      <p:bldP spid="6" grpId="84"/>
      <p:bldP spid="6" grpId="85"/>
      <p:bldP spid="6" grpId="86"/>
      <p:bldP spid="6" grpId="87"/>
      <p:bldP spid="6" grpId="88"/>
      <p:bldP spid="6" grpId="89"/>
      <p:bldP spid="6" grpId="90"/>
      <p:bldP spid="6" grpId="91"/>
      <p:bldP spid="6" grpId="92"/>
      <p:bldP spid="6" grpId="93"/>
      <p:bldP spid="6" grpId="94"/>
      <p:bldP spid="6" grpId="95"/>
      <p:bldP spid="6" grpId="96"/>
      <p:bldP spid="6" grpId="97"/>
      <p:bldP spid="6" grpId="98"/>
      <p:bldP spid="6" grpId="99"/>
      <p:bldP spid="6" grpId="100"/>
      <p:bldP spid="6" grpId="101"/>
      <p:bldP spid="6" grpId="102"/>
      <p:bldP spid="6" grpId="103"/>
      <p:bldP spid="6" grpId="104"/>
      <p:bldP spid="6" grpId="105"/>
      <p:bldP spid="6" grpId="106"/>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a:xfrm>
            <a:off x="457200" y="704088"/>
            <a:ext cx="8229600" cy="1143000"/>
          </a:xfrm>
        </p:spPr>
        <p:txBody>
          <a:bodyPr/>
          <a:lstStyle/>
          <a:p>
            <a:r>
              <a:rPr lang="zh-TW" altLang="en-US" smtClean="0"/>
              <a:t>按一下以編輯母片標題樣式</a:t>
            </a:r>
            <a:endParaRPr lang="en-US"/>
          </a:p>
        </p:txBody>
      </p:sp>
      <p:sp>
        <p:nvSpPr>
          <p:cNvPr id="3" name="內容版面配置區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內容版面配置區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8" name="日期版面配置區 9"/>
          <p:cNvSpPr>
            <a:spLocks noGrp="1"/>
          </p:cNvSpPr>
          <p:nvPr>
            <p:ph type="dt" sz="half" idx="13"/>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704088"/>
            <a:ext cx="8229600" cy="1143000"/>
          </a:xfrm>
        </p:spPr>
        <p:txBody>
          <a:bodyPr/>
          <a:lstStyle>
            <a:lvl1pPr>
              <a:defRPr/>
            </a:lvl1pPr>
          </a:lstStyle>
          <a:p>
            <a:r>
              <a:rPr lang="zh-TW" altLang="en-US" smtClean="0"/>
              <a:t>按一下以編輯母片標題樣式</a:t>
            </a:r>
            <a:endParaRPr lang="en-US"/>
          </a:p>
        </p:txBody>
      </p:sp>
      <p:sp>
        <p:nvSpPr>
          <p:cNvPr id="3" name="文字版面配置區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zh-TW" altLang="en-US" smtClean="0"/>
              <a:t>按一下以編輯母片文字樣式</a:t>
            </a:r>
          </a:p>
        </p:txBody>
      </p:sp>
      <p:sp>
        <p:nvSpPr>
          <p:cNvPr id="4" name="文字版面配置區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zh-TW" altLang="en-US" smtClean="0"/>
              <a:t>按一下以編輯母片文字樣式</a:t>
            </a:r>
          </a:p>
        </p:txBody>
      </p:sp>
      <p:sp>
        <p:nvSpPr>
          <p:cNvPr id="5" name="內容版面配置區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6" name="內容版面配置區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10" name="日期版面配置區 9"/>
          <p:cNvSpPr>
            <a:spLocks noGrp="1"/>
          </p:cNvSpPr>
          <p:nvPr>
            <p:ph type="dt" sz="half" idx="13"/>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zh-TW" altLang="en-US" smtClean="0"/>
              <a:t>按一下以編輯母片標題樣式</a:t>
            </a:r>
            <a:endParaRPr lang="en-US"/>
          </a:p>
        </p:txBody>
      </p:sp>
      <p:sp>
        <p:nvSpPr>
          <p:cNvPr id="6" name="日期版面配置區 9"/>
          <p:cNvSpPr>
            <a:spLocks noGrp="1"/>
          </p:cNvSpPr>
          <p:nvPr>
            <p:ph type="dt" sz="half" idx="2"/>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4" name="日期版面配置區 9"/>
          <p:cNvSpPr>
            <a:spLocks noGrp="1"/>
          </p:cNvSpPr>
          <p:nvPr>
            <p:ph type="dt" sz="half" idx="2"/>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zh-TW" altLang="en-US" smtClean="0"/>
              <a:t>按一下以編輯母片標題樣式</a:t>
            </a:r>
            <a:endParaRPr lang="en-US"/>
          </a:p>
        </p:txBody>
      </p:sp>
      <p:sp>
        <p:nvSpPr>
          <p:cNvPr id="3" name="文字版面配置區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zh-TW" altLang="en-US" smtClean="0"/>
              <a:t>按一下以編輯母片文字樣式</a:t>
            </a:r>
          </a:p>
        </p:txBody>
      </p:sp>
      <p:sp>
        <p:nvSpPr>
          <p:cNvPr id="4" name="內容版面配置區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13" name="日期版面配置區 9"/>
          <p:cNvSpPr>
            <a:spLocks noGrp="1"/>
          </p:cNvSpPr>
          <p:nvPr>
            <p:ph type="dt" sz="half" idx="13"/>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含標題的圖片">
    <p:spTree>
      <p:nvGrpSpPr>
        <p:cNvPr id="1" name=""/>
        <p:cNvGrpSpPr/>
        <p:nvPr/>
      </p:nvGrpSpPr>
      <p:grpSpPr>
        <a:xfrm>
          <a:off x="0" y="0"/>
          <a:ext cx="0" cy="0"/>
          <a:chOff x="0" y="0"/>
          <a:chExt cx="0" cy="0"/>
        </a:xfrm>
      </p:grpSpPr>
      <p:sp>
        <p:nvSpPr>
          <p:cNvPr id="5" name="剪去並圓角化單一角落矩形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en-US"/>
          </a:p>
        </p:txBody>
      </p:sp>
      <p:sp>
        <p:nvSpPr>
          <p:cNvPr id="6" name="直角三角形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en-US"/>
          </a:p>
        </p:txBody>
      </p:sp>
      <p:sp>
        <p:nvSpPr>
          <p:cNvPr id="7" name="手繪多邊形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kumimoji="0" lang="en-US">
              <a:latin typeface="+mn-lt"/>
              <a:ea typeface="+mn-ea"/>
            </a:endParaRPr>
          </a:p>
        </p:txBody>
      </p:sp>
      <p:sp>
        <p:nvSpPr>
          <p:cNvPr id="8" name="手繪多邊形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kumimoji="0" lang="en-US">
              <a:latin typeface="+mn-lt"/>
              <a:ea typeface="+mn-ea"/>
            </a:endParaRPr>
          </a:p>
        </p:txBody>
      </p:sp>
      <p:sp>
        <p:nvSpPr>
          <p:cNvPr id="2" name="標題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zh-TW" altLang="en-US" smtClean="0"/>
              <a:t>按一下以編輯母片標題樣式</a:t>
            </a:r>
            <a:endParaRPr lang="en-US"/>
          </a:p>
        </p:txBody>
      </p:sp>
      <p:sp>
        <p:nvSpPr>
          <p:cNvPr id="4" name="文字版面配置區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zh-TW" altLang="en-US" smtClean="0"/>
              <a:t>按一下以編輯母片文字樣式</a:t>
            </a:r>
          </a:p>
        </p:txBody>
      </p:sp>
      <p:sp>
        <p:nvSpPr>
          <p:cNvPr id="3" name="圖片版面配置區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zh-TW" altLang="en-US" noProof="0" smtClean="0"/>
              <a:t>按一下圖示以新增圖片</a:t>
            </a:r>
            <a:endParaRPr lang="en-US" noProof="0" dirty="0"/>
          </a:p>
        </p:txBody>
      </p:sp>
      <p:sp>
        <p:nvSpPr>
          <p:cNvPr id="12" name="日期版面配置區 9"/>
          <p:cNvSpPr>
            <a:spLocks noGrp="1"/>
          </p:cNvSpPr>
          <p:nvPr>
            <p:ph type="dt" sz="half" idx="10"/>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0" name="Rectangle 19"/>
          <p:cNvSpPr>
            <a:spLocks noChangeArrowheads="1"/>
          </p:cNvSpPr>
          <p:nvPr/>
        </p:nvSpPr>
        <p:spPr bwMode="auto">
          <a:xfrm>
            <a:off x="29971" y="6629369"/>
            <a:ext cx="2133600" cy="188912"/>
          </a:xfrm>
          <a:prstGeom prst="rect">
            <a:avLst/>
          </a:prstGeom>
          <a:noFill/>
          <a:ln w="9525">
            <a:noFill/>
            <a:miter lim="800000"/>
            <a:headEnd/>
            <a:tailEnd/>
          </a:ln>
        </p:spPr>
        <p:txBody>
          <a:bodyPr/>
          <a:lstStyle/>
          <a:p>
            <a:pPr algn="l">
              <a:lnSpc>
                <a:spcPct val="80000"/>
              </a:lnSpc>
              <a:defRPr/>
            </a:pPr>
            <a:fld id="{E5CCA6AD-8264-4C48-A104-77B4355DE4B2}" type="slidenum">
              <a:rPr lang="en-US" altLang="zh-TW" sz="1000">
                <a:latin typeface="Arial" charset="0"/>
              </a:rPr>
              <a:pPr algn="l">
                <a:lnSpc>
                  <a:spcPct val="80000"/>
                </a:lnSpc>
                <a:defRPr/>
              </a:pPr>
              <a:t>‹#›</a:t>
            </a:fld>
            <a:endParaRPr lang="en-US" altLang="zh-TW" sz="1000" dirty="0">
              <a:latin typeface="Arial" charset="0"/>
            </a:endParaRPr>
          </a:p>
        </p:txBody>
      </p:sp>
      <p:sp>
        <p:nvSpPr>
          <p:cNvPr id="7" name="手繪多邊形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kumimoji="0" lang="en-US" dirty="0">
              <a:latin typeface="+mn-lt"/>
              <a:ea typeface="+mn-ea"/>
            </a:endParaRPr>
          </a:p>
        </p:txBody>
      </p:sp>
      <p:sp>
        <p:nvSpPr>
          <p:cNvPr id="6148" name="標題版面配置區 8"/>
          <p:cNvSpPr>
            <a:spLocks noGrp="1"/>
          </p:cNvSpPr>
          <p:nvPr>
            <p:ph type="title"/>
          </p:nvPr>
        </p:nvSpPr>
        <p:spPr bwMode="auto">
          <a:xfrm>
            <a:off x="457200" y="704850"/>
            <a:ext cx="8229600" cy="779463"/>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zh-TW" altLang="en-US" smtClean="0"/>
              <a:t>按一下以編輯母片標題樣式</a:t>
            </a:r>
            <a:endParaRPr lang="en-US" smtClean="0"/>
          </a:p>
        </p:txBody>
      </p:sp>
      <p:sp>
        <p:nvSpPr>
          <p:cNvPr id="6149" name="文字版面配置區 29"/>
          <p:cNvSpPr>
            <a:spLocks noGrp="1"/>
          </p:cNvSpPr>
          <p:nvPr>
            <p:ph type="body" idx="1"/>
          </p:nvPr>
        </p:nvSpPr>
        <p:spPr bwMode="auto">
          <a:xfrm>
            <a:off x="395288" y="1628775"/>
            <a:ext cx="8229600" cy="4749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grpSp>
        <p:nvGrpSpPr>
          <p:cNvPr id="6151" name="群組 1"/>
          <p:cNvGrpSpPr>
            <a:grpSpLocks/>
          </p:cNvGrpSpPr>
          <p:nvPr/>
        </p:nvGrpSpPr>
        <p:grpSpPr bwMode="auto">
          <a:xfrm>
            <a:off x="-19050" y="203200"/>
            <a:ext cx="9180513" cy="647700"/>
            <a:chOff x="-19045" y="216550"/>
            <a:chExt cx="9180548" cy="649224"/>
          </a:xfrm>
        </p:grpSpPr>
        <p:sp>
          <p:nvSpPr>
            <p:cNvPr id="12" name="手繪多邊形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kumimoji="0" lang="en-US">
                <a:latin typeface="+mn-lt"/>
                <a:ea typeface="+mn-ea"/>
              </a:endParaRPr>
            </a:p>
          </p:txBody>
        </p:sp>
        <p:sp>
          <p:nvSpPr>
            <p:cNvPr id="13" name="手繪多邊形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kumimoji="0" lang="en-US">
                <a:latin typeface="+mn-lt"/>
                <a:ea typeface="+mn-ea"/>
              </a:endParaRPr>
            </a:p>
          </p:txBody>
        </p:sp>
      </p:grpSp>
      <p:pic>
        <p:nvPicPr>
          <p:cNvPr id="15" name="圖片 14" descr="TOUCH去背_2.png"/>
          <p:cNvPicPr>
            <a:picLocks noChangeAspect="1"/>
          </p:cNvPicPr>
          <p:nvPr/>
        </p:nvPicPr>
        <p:blipFill>
          <a:blip r:embed="rId13" cstate="screen"/>
          <a:stretch>
            <a:fillRect/>
          </a:stretch>
        </p:blipFill>
        <p:spPr>
          <a:xfrm>
            <a:off x="35496" y="0"/>
            <a:ext cx="1187624" cy="439861"/>
          </a:xfrm>
          <a:prstGeom prst="rect">
            <a:avLst/>
          </a:prstGeom>
        </p:spPr>
      </p:pic>
      <p:sp>
        <p:nvSpPr>
          <p:cNvPr id="16" name="文字方塊 15"/>
          <p:cNvSpPr txBox="1"/>
          <p:nvPr/>
        </p:nvSpPr>
        <p:spPr>
          <a:xfrm>
            <a:off x="1115616" y="66110"/>
            <a:ext cx="936475" cy="338554"/>
          </a:xfrm>
          <a:prstGeom prst="rect">
            <a:avLst/>
          </a:prstGeom>
          <a:noFill/>
        </p:spPr>
        <p:txBody>
          <a:bodyPr wrap="none" rtlCol="0">
            <a:spAutoFit/>
          </a:bodyPr>
          <a:lstStyle/>
          <a:p>
            <a:r>
              <a:rPr lang="en-US" altLang="zh-TW" sz="1600" dirty="0" smtClean="0">
                <a:solidFill>
                  <a:schemeClr val="accent6">
                    <a:lumMod val="20000"/>
                    <a:lumOff val="80000"/>
                  </a:schemeClr>
                </a:solidFill>
                <a:effectLst>
                  <a:outerShdw blurRad="38100" dist="38100" dir="2700000" algn="tl">
                    <a:srgbClr val="000000">
                      <a:alpha val="43137"/>
                    </a:srgbClr>
                  </a:outerShdw>
                </a:effectLst>
                <a:latin typeface="Arial Black" pitchFamily="34" charset="0"/>
              </a:rPr>
              <a:t>Center</a:t>
            </a:r>
            <a:endParaRPr lang="zh-TW" altLang="en-US" sz="1600" dirty="0">
              <a:solidFill>
                <a:schemeClr val="accent6">
                  <a:lumMod val="20000"/>
                  <a:lumOff val="80000"/>
                </a:schemeClr>
              </a:solidFill>
              <a:effectLst>
                <a:outerShdw blurRad="38100" dist="38100" dir="2700000" algn="tl">
                  <a:srgbClr val="000000">
                    <a:alpha val="43137"/>
                  </a:srgbClr>
                </a:outerShdw>
              </a:effectLst>
              <a:latin typeface="Arial Black" pitchFamily="34" charset="0"/>
            </a:endParaRPr>
          </a:p>
        </p:txBody>
      </p:sp>
      <p:pic>
        <p:nvPicPr>
          <p:cNvPr id="17" name="Picture 8" descr="ncku-title"/>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8422104" y="6623447"/>
            <a:ext cx="720725" cy="261937"/>
          </a:xfrm>
          <a:prstGeom prst="rect">
            <a:avLst/>
          </a:prstGeom>
          <a:noFill/>
          <a:extLst>
            <a:ext uri="{909E8E84-426E-40DD-AFC4-6F175D3DCCD1}">
              <a14:hiddenFill xmlns:a14="http://schemas.microsoft.com/office/drawing/2010/main">
                <a:solidFill>
                  <a:srgbClr val="FFFFFF"/>
                </a:solidFill>
              </a14:hiddenFill>
            </a:ext>
          </a:extLst>
        </p:spPr>
      </p:pic>
      <p:sp>
        <p:nvSpPr>
          <p:cNvPr id="19" name="文字方塊 18"/>
          <p:cNvSpPr txBox="1"/>
          <p:nvPr userDrawn="1"/>
        </p:nvSpPr>
        <p:spPr>
          <a:xfrm>
            <a:off x="3408935" y="6623774"/>
            <a:ext cx="2307042" cy="261610"/>
          </a:xfrm>
          <a:prstGeom prst="rect">
            <a:avLst/>
          </a:prstGeom>
          <a:noFill/>
          <a:effectLst>
            <a:outerShdw blurRad="50800" dist="38100" dir="1800000" sx="88000" sy="88000" algn="tl" rotWithShape="0">
              <a:prstClr val="black">
                <a:alpha val="64000"/>
              </a:prstClr>
            </a:outerShdw>
          </a:effectLst>
        </p:spPr>
        <p:txBody>
          <a:bodyPr wrap="none">
            <a:spAutoFit/>
          </a:bodyPr>
          <a:lstStyle/>
          <a:p>
            <a:pPr algn="ctr">
              <a:defRPr/>
            </a:pPr>
            <a:r>
              <a:rPr lang="en-US" altLang="zh-TW" sz="1100" b="0" dirty="0" smtClean="0">
                <a:ln>
                  <a:noFill/>
                </a:ln>
                <a:solidFill>
                  <a:schemeClr val="tx2"/>
                </a:solidFill>
                <a:effectLst>
                  <a:outerShdw blurRad="38100" dist="38100" dir="2700000" algn="tl">
                    <a:srgbClr val="000000">
                      <a:alpha val="43137"/>
                    </a:srgbClr>
                  </a:outerShdw>
                </a:effectLst>
                <a:latin typeface="微軟正黑體" pitchFamily="34" charset="-120"/>
                <a:ea typeface="微軟正黑體" pitchFamily="34" charset="-120"/>
              </a:rPr>
              <a:t>National Cheng Kung University</a:t>
            </a:r>
            <a:endParaRPr lang="zh-TW" altLang="en-US" sz="1100" b="0" dirty="0">
              <a:ln>
                <a:noFill/>
              </a:ln>
              <a:solidFill>
                <a:schemeClr val="tx2"/>
              </a:solidFill>
              <a:effectLst>
                <a:outerShdw blurRad="38100" dist="38100" dir="2700000" algn="tl">
                  <a:srgbClr val="000000">
                    <a:alpha val="43137"/>
                  </a:srgbClr>
                </a:outerShdw>
              </a:effectLst>
              <a:latin typeface="微軟正黑體" pitchFamily="34" charset="-120"/>
              <a:ea typeface="微軟正黑體" pitchFamily="34" charset="-120"/>
            </a:endParaRPr>
          </a:p>
        </p:txBody>
      </p:sp>
      <p:sp>
        <p:nvSpPr>
          <p:cNvPr id="21" name="文字方塊 20"/>
          <p:cNvSpPr txBox="1"/>
          <p:nvPr userDrawn="1"/>
        </p:nvSpPr>
        <p:spPr>
          <a:xfrm>
            <a:off x="5436096" y="76562"/>
            <a:ext cx="2808312" cy="400110"/>
          </a:xfrm>
          <a:prstGeom prst="rect">
            <a:avLst/>
          </a:prstGeom>
          <a:noFill/>
        </p:spPr>
        <p:txBody>
          <a:bodyPr wrap="square" rtlCol="0">
            <a:spAutoFit/>
          </a:bodyPr>
          <a:lstStyle/>
          <a:p>
            <a:pPr algn="ctr"/>
            <a:r>
              <a:rPr lang="en-US" altLang="zh-TW" sz="1000" b="1" dirty="0" smtClean="0">
                <a:solidFill>
                  <a:schemeClr val="tx2">
                    <a:lumMod val="90000"/>
                  </a:schemeClr>
                </a:solidFill>
                <a:latin typeface="微軟正黑體" pitchFamily="34" charset="-120"/>
                <a:ea typeface="微軟正黑體" pitchFamily="34" charset="-120"/>
              </a:rPr>
              <a:t>Center for</a:t>
            </a:r>
            <a:r>
              <a:rPr lang="en-US" altLang="zh-TW" sz="1000" b="1" baseline="0" dirty="0" smtClean="0">
                <a:solidFill>
                  <a:schemeClr val="tx2">
                    <a:lumMod val="90000"/>
                  </a:schemeClr>
                </a:solidFill>
                <a:latin typeface="微軟正黑體" pitchFamily="34" charset="-120"/>
                <a:ea typeface="微軟正黑體" pitchFamily="34" charset="-120"/>
              </a:rPr>
              <a:t> Tomorrow Ubiquitous Cloud and Hypermedia Services</a:t>
            </a:r>
            <a:endParaRPr lang="zh-TW" altLang="en-US" sz="1000" b="1" dirty="0">
              <a:solidFill>
                <a:schemeClr val="tx2">
                  <a:lumMod val="75000"/>
                </a:schemeClr>
              </a:solidFill>
              <a:effectLst>
                <a:outerShdw blurRad="38100" dist="38100" dir="2700000" algn="tl">
                  <a:srgbClr val="000000">
                    <a:alpha val="43137"/>
                  </a:srgbClr>
                </a:outerShdw>
              </a:effectLst>
              <a:latin typeface="Arial Black" pitchFamily="34" charset="0"/>
            </a:endParaRPr>
          </a:p>
        </p:txBody>
      </p:sp>
    </p:spTree>
  </p:cSld>
  <p:clrMap bg1="lt1" tx1="dk1" bg2="lt2" tx2="dk2" accent1="accent1" accent2="accent2" accent3="accent3" accent4="accent4" accent5="accent5" accent6="accent6" hlink="hlink" folHlink="folHlink"/>
  <p:sldLayoutIdLst>
    <p:sldLayoutId id="2147483923" r:id="rId1"/>
    <p:sldLayoutId id="2147483924" r:id="rId2"/>
    <p:sldLayoutId id="2147483925" r:id="rId3"/>
    <p:sldLayoutId id="2147483926" r:id="rId4"/>
    <p:sldLayoutId id="2147483927" r:id="rId5"/>
    <p:sldLayoutId id="2147483928" r:id="rId6"/>
    <p:sldLayoutId id="2147483929" r:id="rId7"/>
    <p:sldLayoutId id="2147483930" r:id="rId8"/>
    <p:sldLayoutId id="2147483931" r:id="rId9"/>
    <p:sldLayoutId id="2147483932" r:id="rId10"/>
    <p:sldLayoutId id="2147483933" r:id="rId11"/>
  </p:sldLayoutIdLst>
  <p:timing>
    <p:tnLst>
      <p:par>
        <p:cTn id="1" dur="indefinite" restart="never" nodeType="tmRoot"/>
      </p:par>
    </p:tnLst>
    <p:bldLst>
      <p:bldP spid="16" grpId="2"/>
      <p:bldP spid="16" grpId="3"/>
      <p:bldP spid="16" grpId="4"/>
      <p:bldP spid="16" grpId="5"/>
      <p:bldP spid="16" grpId="6"/>
      <p:bldP spid="16" grpId="7"/>
      <p:bldP spid="16" grpId="8"/>
      <p:bldP spid="16" grpId="9"/>
      <p:bldP spid="16" grpId="10"/>
      <p:bldP spid="16" grpId="11"/>
      <p:bldP spid="16" grpId="12"/>
      <p:bldP spid="16" grpId="13"/>
      <p:bldP spid="16" grpId="14"/>
      <p:bldP spid="16" grpId="15"/>
      <p:bldP spid="16" grpId="16"/>
      <p:bldP spid="16" grpId="17"/>
      <p:bldP spid="16" grpId="18"/>
      <p:bldP spid="16" grpId="19"/>
      <p:bldP spid="16" grpId="20"/>
      <p:bldP spid="16" grpId="21"/>
      <p:bldP spid="16" grpId="22"/>
      <p:bldP spid="16" grpId="23"/>
      <p:bldP spid="16" grpId="24"/>
      <p:bldP spid="16" grpId="25"/>
      <p:bldP spid="16" grpId="26"/>
      <p:bldP spid="16" grpId="27"/>
      <p:bldP spid="16" grpId="28"/>
      <p:bldP spid="16" grpId="29"/>
      <p:bldP spid="16" grpId="30"/>
      <p:bldP spid="16" grpId="31"/>
      <p:bldP spid="16" grpId="32"/>
      <p:bldP spid="16" grpId="33"/>
      <p:bldP spid="16" grpId="34"/>
      <p:bldP spid="16" grpId="35"/>
      <p:bldP spid="16" grpId="36"/>
      <p:bldP spid="16" grpId="37"/>
      <p:bldP spid="16" grpId="38"/>
      <p:bldP spid="16" grpId="39"/>
      <p:bldP spid="16" grpId="40"/>
      <p:bldP spid="16" grpId="41"/>
      <p:bldP spid="16" grpId="42"/>
      <p:bldP spid="16" grpId="43"/>
      <p:bldP spid="16" grpId="44"/>
      <p:bldP spid="16" grpId="45"/>
      <p:bldP spid="16" grpId="46"/>
      <p:bldP spid="16" grpId="47"/>
      <p:bldP spid="16" grpId="48"/>
      <p:bldP spid="16" grpId="49"/>
      <p:bldP spid="16" grpId="50"/>
      <p:bldP spid="16" grpId="51"/>
      <p:bldP spid="16" grpId="52"/>
      <p:bldP spid="16" grpId="53"/>
      <p:bldP spid="16" grpId="54"/>
      <p:bldP spid="16" grpId="55"/>
      <p:bldP spid="16" grpId="56"/>
      <p:bldP spid="16" grpId="57"/>
      <p:bldP spid="16" grpId="58"/>
      <p:bldP spid="16" grpId="59"/>
      <p:bldP spid="16" grpId="60"/>
      <p:bldP spid="16" grpId="61"/>
      <p:bldP spid="16" grpId="62"/>
      <p:bldP spid="16" grpId="63"/>
      <p:bldP spid="16" grpId="64"/>
      <p:bldP spid="16" grpId="65"/>
      <p:bldP spid="16" grpId="66"/>
      <p:bldP spid="16" grpId="67"/>
      <p:bldP spid="16" grpId="68"/>
      <p:bldP spid="16" grpId="69"/>
      <p:bldP spid="16" grpId="70"/>
      <p:bldP spid="16" grpId="71"/>
      <p:bldP spid="16" grpId="72"/>
      <p:bldP spid="16" grpId="73"/>
      <p:bldP spid="16" grpId="74"/>
      <p:bldP spid="16" grpId="75"/>
      <p:bldP spid="16" grpId="76"/>
      <p:bldP spid="16" grpId="77"/>
      <p:bldP spid="16" grpId="78"/>
      <p:bldP spid="16" grpId="79"/>
      <p:bldP spid="16" grpId="80"/>
      <p:bldP spid="16" grpId="81"/>
      <p:bldP spid="16" grpId="82"/>
      <p:bldP spid="16" grpId="83"/>
      <p:bldP spid="16" grpId="84"/>
      <p:bldP spid="16" grpId="85"/>
      <p:bldP spid="16" grpId="86"/>
      <p:bldP spid="16" grpId="87"/>
      <p:bldP spid="16" grpId="88"/>
      <p:bldP spid="16" grpId="89"/>
      <p:bldP spid="16" grpId="90"/>
      <p:bldP spid="16" grpId="91"/>
      <p:bldP spid="16" grpId="92"/>
      <p:bldP spid="16" grpId="93"/>
      <p:bldP spid="16" grpId="94"/>
      <p:bldP spid="16" grpId="95"/>
      <p:bldP spid="16" grpId="96"/>
      <p:bldP spid="16" grpId="97"/>
      <p:bldP spid="16" grpId="98"/>
      <p:bldP spid="16" grpId="99"/>
      <p:bldP spid="16" grpId="100"/>
      <p:bldP spid="16" grpId="101"/>
      <p:bldP spid="16" grpId="102"/>
      <p:bldP spid="16" grpId="103"/>
      <p:bldP spid="16" grpId="104"/>
      <p:bldP spid="16" grpId="105"/>
      <p:bldP spid="16" grpId="106"/>
      <p:bldP spid="16" grpId="107"/>
      <p:bldP spid="16" grpId="108"/>
      <p:bldP spid="19" grpId="0"/>
      <p:bldP spid="19" grpId="1"/>
      <p:bldP spid="19" grpId="2"/>
      <p:bldP spid="19" grpId="3"/>
      <p:bldP spid="19" grpId="4"/>
      <p:bldP spid="19" grpId="5"/>
      <p:bldP spid="19" grpId="6"/>
      <p:bldP spid="19" grpId="7"/>
      <p:bldP spid="19" grpId="8"/>
      <p:bldP spid="19" grpId="9"/>
      <p:bldP spid="19" grpId="10"/>
      <p:bldP spid="19" grpId="11"/>
      <p:bldP spid="19" grpId="12"/>
      <p:bldP spid="19" grpId="13"/>
      <p:bldP spid="19" grpId="14"/>
      <p:bldP spid="19" grpId="15"/>
      <p:bldP spid="19" grpId="16"/>
      <p:bldP spid="19" grpId="17"/>
      <p:bldP spid="19" grpId="18"/>
      <p:bldP spid="19" grpId="19"/>
      <p:bldP spid="19" grpId="20"/>
      <p:bldP spid="19" grpId="21"/>
      <p:bldP spid="19" grpId="22"/>
      <p:bldP spid="19" grpId="23"/>
      <p:bldP spid="19" grpId="24"/>
      <p:bldP spid="19" grpId="25"/>
      <p:bldP spid="19" grpId="26"/>
      <p:bldP spid="19" grpId="27"/>
      <p:bldP spid="19" grpId="28"/>
      <p:bldP spid="19" grpId="29"/>
      <p:bldP spid="19" grpId="30"/>
      <p:bldP spid="19" grpId="31"/>
      <p:bldP spid="19" grpId="32"/>
      <p:bldP spid="19" grpId="33"/>
      <p:bldP spid="19" grpId="34"/>
      <p:bldP spid="19" grpId="35"/>
      <p:bldP spid="19" grpId="36"/>
      <p:bldP spid="19" grpId="37"/>
      <p:bldP spid="19" grpId="38"/>
      <p:bldP spid="19" grpId="39"/>
      <p:bldP spid="19" grpId="40"/>
      <p:bldP spid="19" grpId="41"/>
      <p:bldP spid="19" grpId="42"/>
      <p:bldP spid="19" grpId="43"/>
      <p:bldP spid="19" grpId="44"/>
      <p:bldP spid="19" grpId="45"/>
      <p:bldP spid="19" grpId="46"/>
      <p:bldP spid="19" grpId="47"/>
      <p:bldP spid="19" grpId="48"/>
      <p:bldP spid="19" grpId="49"/>
      <p:bldP spid="19" grpId="50"/>
      <p:bldP spid="19" grpId="51"/>
      <p:bldP spid="19" grpId="52"/>
      <p:bldP spid="19" grpId="53"/>
      <p:bldP spid="19" grpId="54"/>
      <p:bldP spid="19" grpId="55"/>
      <p:bldP spid="19" grpId="56"/>
      <p:bldP spid="19" grpId="57"/>
      <p:bldP spid="19" grpId="58"/>
      <p:bldP spid="19" grpId="59"/>
      <p:bldP spid="19" grpId="60"/>
      <p:bldP spid="19" grpId="61"/>
      <p:bldP spid="19" grpId="62"/>
      <p:bldP spid="19" grpId="63"/>
      <p:bldP spid="19" grpId="64"/>
      <p:bldP spid="19" grpId="65"/>
      <p:bldP spid="19" grpId="66"/>
      <p:bldP spid="19" grpId="67"/>
      <p:bldP spid="19" grpId="68"/>
      <p:bldP spid="19" grpId="69"/>
      <p:bldP spid="19" grpId="70"/>
      <p:bldP spid="19" grpId="71"/>
      <p:bldP spid="19" grpId="72"/>
      <p:bldP spid="19" grpId="73"/>
      <p:bldP spid="19" grpId="74"/>
      <p:bldP spid="19" grpId="75"/>
      <p:bldP spid="19" grpId="76"/>
      <p:bldP spid="19" grpId="77"/>
      <p:bldP spid="19" grpId="78"/>
      <p:bldP spid="19" grpId="79"/>
      <p:bldP spid="19" grpId="80"/>
      <p:bldP spid="19" grpId="81"/>
      <p:bldP spid="19" grpId="82"/>
      <p:bldP spid="19" grpId="83"/>
      <p:bldP spid="19" grpId="84"/>
      <p:bldP spid="19" grpId="85"/>
      <p:bldP spid="19" grpId="86"/>
      <p:bldP spid="19" grpId="87"/>
      <p:bldP spid="19" grpId="88"/>
      <p:bldP spid="19" grpId="89"/>
      <p:bldP spid="19" grpId="90"/>
      <p:bldP spid="19" grpId="91"/>
      <p:bldP spid="19" grpId="92"/>
      <p:bldP spid="19" grpId="93"/>
      <p:bldP spid="19" grpId="94"/>
      <p:bldP spid="19" grpId="95"/>
      <p:bldP spid="19" grpId="96"/>
      <p:bldP spid="19" grpId="97"/>
      <p:bldP spid="19" grpId="98"/>
      <p:bldP spid="19" grpId="99"/>
      <p:bldP spid="19" grpId="100"/>
      <p:bldP spid="19" grpId="101"/>
      <p:bldP spid="19" grpId="102"/>
      <p:bldP spid="19" grpId="103"/>
      <p:bldP spid="19" grpId="104"/>
      <p:bldP spid="19" grpId="105"/>
      <p:bldP spid="19" grpId="106"/>
      <p:bldP spid="21" grpId="0"/>
      <p:bldP spid="21" grpId="1"/>
      <p:bldP spid="21" grpId="2"/>
      <p:bldP spid="21" grpId="3"/>
      <p:bldP spid="21" grpId="4"/>
      <p:bldP spid="21" grpId="5"/>
      <p:bldP spid="21" grpId="6"/>
      <p:bldP spid="21" grpId="7"/>
      <p:bldP spid="21" grpId="8"/>
      <p:bldP spid="21" grpId="9"/>
      <p:bldP spid="21" grpId="10"/>
      <p:bldP spid="21" grpId="11"/>
      <p:bldP spid="21" grpId="12"/>
      <p:bldP spid="21" grpId="13"/>
      <p:bldP spid="21" grpId="14"/>
      <p:bldP spid="21" grpId="15"/>
      <p:bldP spid="21" grpId="16"/>
      <p:bldP spid="21" grpId="17"/>
      <p:bldP spid="21" grpId="18"/>
      <p:bldP spid="21" grpId="19"/>
      <p:bldP spid="21" grpId="20"/>
      <p:bldP spid="21" grpId="21"/>
      <p:bldP spid="21" grpId="22"/>
      <p:bldP spid="21" grpId="23"/>
      <p:bldP spid="21" grpId="24"/>
      <p:bldP spid="21" grpId="25"/>
      <p:bldP spid="21" grpId="26"/>
      <p:bldP spid="21" grpId="27"/>
      <p:bldP spid="21" grpId="28"/>
      <p:bldP spid="21" grpId="29"/>
      <p:bldP spid="21" grpId="30"/>
      <p:bldP spid="21" grpId="31"/>
      <p:bldP spid="21" grpId="32"/>
      <p:bldP spid="21" grpId="33"/>
      <p:bldP spid="21" grpId="34"/>
      <p:bldP spid="21" grpId="35"/>
      <p:bldP spid="21" grpId="36"/>
      <p:bldP spid="21" grpId="37"/>
      <p:bldP spid="21" grpId="38"/>
      <p:bldP spid="21" grpId="39"/>
      <p:bldP spid="21" grpId="40"/>
      <p:bldP spid="21" grpId="41"/>
      <p:bldP spid="21" grpId="42"/>
      <p:bldP spid="21" grpId="43"/>
      <p:bldP spid="21" grpId="44"/>
      <p:bldP spid="21" grpId="45"/>
      <p:bldP spid="21" grpId="46"/>
      <p:bldP spid="21" grpId="47"/>
      <p:bldP spid="21" grpId="48"/>
      <p:bldP spid="21" grpId="49"/>
      <p:bldP spid="21" grpId="50"/>
      <p:bldP spid="21" grpId="51"/>
      <p:bldP spid="21" grpId="52"/>
      <p:bldP spid="21" grpId="53"/>
      <p:bldP spid="21" grpId="54"/>
      <p:bldP spid="21" grpId="55"/>
      <p:bldP spid="21" grpId="56"/>
      <p:bldP spid="21" grpId="57"/>
      <p:bldP spid="21" grpId="58"/>
      <p:bldP spid="21" grpId="59"/>
      <p:bldP spid="21" grpId="60"/>
      <p:bldP spid="21" grpId="61"/>
      <p:bldP spid="21" grpId="62"/>
      <p:bldP spid="21" grpId="63"/>
      <p:bldP spid="21" grpId="64"/>
      <p:bldP spid="21" grpId="65"/>
      <p:bldP spid="21" grpId="66"/>
      <p:bldP spid="21" grpId="67"/>
      <p:bldP spid="21" grpId="68"/>
      <p:bldP spid="21" grpId="69"/>
      <p:bldP spid="21" grpId="70"/>
      <p:bldP spid="21" grpId="71"/>
      <p:bldP spid="21" grpId="72"/>
      <p:bldP spid="21" grpId="73"/>
      <p:bldP spid="21" grpId="74"/>
      <p:bldP spid="21" grpId="75"/>
      <p:bldP spid="21" grpId="76"/>
      <p:bldP spid="21" grpId="77"/>
      <p:bldP spid="21" grpId="78"/>
      <p:bldP spid="21" grpId="79"/>
      <p:bldP spid="21" grpId="80"/>
      <p:bldP spid="21" grpId="81"/>
      <p:bldP spid="21" grpId="82"/>
      <p:bldP spid="21" grpId="83"/>
      <p:bldP spid="21" grpId="84"/>
      <p:bldP spid="21" grpId="85"/>
      <p:bldP spid="21" grpId="86"/>
      <p:bldP spid="21" grpId="87"/>
      <p:bldP spid="21" grpId="88"/>
      <p:bldP spid="21" grpId="89"/>
      <p:bldP spid="21" grpId="90"/>
      <p:bldP spid="21" grpId="91"/>
      <p:bldP spid="21" grpId="92"/>
      <p:bldP spid="21" grpId="93"/>
      <p:bldP spid="21" grpId="94"/>
      <p:bldP spid="21" grpId="95"/>
      <p:bldP spid="21" grpId="96"/>
      <p:bldP spid="21" grpId="97"/>
      <p:bldP spid="21" grpId="98"/>
      <p:bldP spid="21" grpId="99"/>
      <p:bldP spid="21" grpId="100"/>
      <p:bldP spid="21" grpId="101"/>
      <p:bldP spid="21" grpId="102"/>
      <p:bldP spid="21" grpId="103"/>
      <p:bldP spid="21" grpId="104"/>
      <p:bldP spid="21" grpId="105"/>
      <p:bldP spid="21" grpId="106"/>
    </p:bldLst>
  </p:timing>
  <p:txStyles>
    <p:titleStyle>
      <a:lvl1pPr algn="ctr" rtl="0" eaLnBrk="0" fontAlgn="base" hangingPunct="0">
        <a:spcBef>
          <a:spcPct val="0"/>
        </a:spcBef>
        <a:spcAft>
          <a:spcPct val="0"/>
        </a:spcAft>
        <a:defRPr sz="3600" b="1" kern="1200">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Constantia" pitchFamily="18" charset="0"/>
          <a:ea typeface="標楷體" pitchFamily="65" charset="-120"/>
        </a:defRPr>
      </a:lvl2pPr>
      <a:lvl3pPr algn="ctr" rtl="0" eaLnBrk="0" fontAlgn="base" hangingPunct="0">
        <a:spcBef>
          <a:spcPct val="0"/>
        </a:spcBef>
        <a:spcAft>
          <a:spcPct val="0"/>
        </a:spcAft>
        <a:defRPr sz="3600" b="1">
          <a:solidFill>
            <a:schemeClr val="tx2"/>
          </a:solidFill>
          <a:latin typeface="Constantia" pitchFamily="18" charset="0"/>
          <a:ea typeface="標楷體" pitchFamily="65" charset="-120"/>
        </a:defRPr>
      </a:lvl3pPr>
      <a:lvl4pPr algn="ctr" rtl="0" eaLnBrk="0" fontAlgn="base" hangingPunct="0">
        <a:spcBef>
          <a:spcPct val="0"/>
        </a:spcBef>
        <a:spcAft>
          <a:spcPct val="0"/>
        </a:spcAft>
        <a:defRPr sz="3600" b="1">
          <a:solidFill>
            <a:schemeClr val="tx2"/>
          </a:solidFill>
          <a:latin typeface="Constantia" pitchFamily="18" charset="0"/>
          <a:ea typeface="標楷體" pitchFamily="65" charset="-120"/>
        </a:defRPr>
      </a:lvl4pPr>
      <a:lvl5pPr algn="ctr" rtl="0" eaLnBrk="0" fontAlgn="base" hangingPunct="0">
        <a:spcBef>
          <a:spcPct val="0"/>
        </a:spcBef>
        <a:spcAft>
          <a:spcPct val="0"/>
        </a:spcAft>
        <a:defRPr sz="3600" b="1">
          <a:solidFill>
            <a:schemeClr val="tx2"/>
          </a:solidFill>
          <a:latin typeface="Constantia" pitchFamily="18" charset="0"/>
          <a:ea typeface="標楷體" pitchFamily="65" charset="-120"/>
        </a:defRPr>
      </a:lvl5pPr>
      <a:lvl6pPr marL="457200" algn="l" rtl="0" fontAlgn="base">
        <a:spcBef>
          <a:spcPct val="0"/>
        </a:spcBef>
        <a:spcAft>
          <a:spcPct val="0"/>
        </a:spcAft>
        <a:defRPr sz="5000">
          <a:solidFill>
            <a:schemeClr val="tx2"/>
          </a:solidFill>
          <a:latin typeface="Constantia" pitchFamily="18" charset="0"/>
          <a:ea typeface="標楷體" pitchFamily="65" charset="-120"/>
        </a:defRPr>
      </a:lvl6pPr>
      <a:lvl7pPr marL="914400" algn="l" rtl="0" fontAlgn="base">
        <a:spcBef>
          <a:spcPct val="0"/>
        </a:spcBef>
        <a:spcAft>
          <a:spcPct val="0"/>
        </a:spcAft>
        <a:defRPr sz="5000">
          <a:solidFill>
            <a:schemeClr val="tx2"/>
          </a:solidFill>
          <a:latin typeface="Constantia" pitchFamily="18" charset="0"/>
          <a:ea typeface="標楷體" pitchFamily="65" charset="-120"/>
        </a:defRPr>
      </a:lvl7pPr>
      <a:lvl8pPr marL="1371600" algn="l" rtl="0" fontAlgn="base">
        <a:spcBef>
          <a:spcPct val="0"/>
        </a:spcBef>
        <a:spcAft>
          <a:spcPct val="0"/>
        </a:spcAft>
        <a:defRPr sz="5000">
          <a:solidFill>
            <a:schemeClr val="tx2"/>
          </a:solidFill>
          <a:latin typeface="Constantia" pitchFamily="18" charset="0"/>
          <a:ea typeface="標楷體" pitchFamily="65" charset="-120"/>
        </a:defRPr>
      </a:lvl8pPr>
      <a:lvl9pPr marL="1828800" algn="l" rtl="0" fontAlgn="base">
        <a:spcBef>
          <a:spcPct val="0"/>
        </a:spcBef>
        <a:spcAft>
          <a:spcPct val="0"/>
        </a:spcAft>
        <a:defRPr sz="5000">
          <a:solidFill>
            <a:schemeClr val="tx2"/>
          </a:solidFill>
          <a:latin typeface="Constantia" pitchFamily="18" charset="0"/>
          <a:ea typeface="標楷體" pitchFamily="65" charset="-12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6.emf"/><Relationship Id="rId4" Type="http://schemas.openxmlformats.org/officeDocument/2006/relationships/package" Target="../embeddings/Microsoft_PowerPoint_Slide1.sldx"/></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17.emf"/><Relationship Id="rId4" Type="http://schemas.openxmlformats.org/officeDocument/2006/relationships/package" Target="../embeddings/Microsoft_PowerPoint_Slide2.sldx"/></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23.wmf"/><Relationship Id="rId3" Type="http://schemas.openxmlformats.org/officeDocument/2006/relationships/oleObject" Target="../embeddings/oleObject3.bin"/><Relationship Id="rId7"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22.wmf"/><Relationship Id="rId5" Type="http://schemas.openxmlformats.org/officeDocument/2006/relationships/oleObject" Target="../embeddings/oleObject4.bin"/><Relationship Id="rId4" Type="http://schemas.openxmlformats.org/officeDocument/2006/relationships/image" Target="../media/image21.wmf"/></Relationships>
</file>

<file path=ppt/slides/_rels/slide25.xml.rels><?xml version="1.0" encoding="UTF-8" standalone="yes"?>
<Relationships xmlns="http://schemas.openxmlformats.org/package/2006/relationships"><Relationship Id="rId8" Type="http://schemas.openxmlformats.org/officeDocument/2006/relationships/image" Target="../media/image26.wmf"/><Relationship Id="rId3" Type="http://schemas.openxmlformats.org/officeDocument/2006/relationships/oleObject" Target="../embeddings/oleObject6.bin"/><Relationship Id="rId7"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25.wmf"/><Relationship Id="rId5" Type="http://schemas.openxmlformats.org/officeDocument/2006/relationships/oleObject" Target="../embeddings/oleObject7.bin"/><Relationship Id="rId4" Type="http://schemas.openxmlformats.org/officeDocument/2006/relationships/image" Target="../media/image24.wmf"/></Relationships>
</file>

<file path=ppt/slides/_rels/slide26.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4.png"/><Relationship Id="rId3" Type="http://schemas.openxmlformats.org/officeDocument/2006/relationships/image" Target="../media/image28.png"/><Relationship Id="rId7" Type="http://schemas.microsoft.com/office/2007/relationships/hdphoto" Target="../media/hdphoto2.wdp"/><Relationship Id="rId12" Type="http://schemas.openxmlformats.org/officeDocument/2006/relationships/image" Target="../media/image33.png"/><Relationship Id="rId2"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30.png"/><Relationship Id="rId11" Type="http://schemas.microsoft.com/office/2007/relationships/hdphoto" Target="../media/hdphoto4.wdp"/><Relationship Id="rId5" Type="http://schemas.microsoft.com/office/2007/relationships/hdphoto" Target="../media/hdphoto1.wdp"/><Relationship Id="rId10" Type="http://schemas.openxmlformats.org/officeDocument/2006/relationships/image" Target="../media/image32.png"/><Relationship Id="rId4" Type="http://schemas.openxmlformats.org/officeDocument/2006/relationships/image" Target="../media/image29.png"/><Relationship Id="rId9" Type="http://schemas.microsoft.com/office/2007/relationships/hdphoto" Target="../media/hdphoto3.wdp"/><Relationship Id="rId14" Type="http://schemas.openxmlformats.org/officeDocument/2006/relationships/image" Target="../media/image35.png"/></Relationships>
</file>

<file path=ppt/slides/_rels/slide2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image" Target="../media/image41.png"/><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10" Type="http://schemas.openxmlformats.org/officeDocument/2006/relationships/image" Target="../media/image49.png"/><Relationship Id="rId4" Type="http://schemas.openxmlformats.org/officeDocument/2006/relationships/image" Target="../media/image43.png"/><Relationship Id="rId9" Type="http://schemas.openxmlformats.org/officeDocument/2006/relationships/image" Target="../media/image4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6.png"/><Relationship Id="rId7" Type="http://schemas.openxmlformats.org/officeDocument/2006/relationships/image" Target="../media/image47.png"/><Relationship Id="rId2" Type="http://schemas.openxmlformats.org/officeDocument/2006/relationships/image" Target="../media/image50.png"/><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8.png"/><Relationship Id="rId4" Type="http://schemas.openxmlformats.org/officeDocument/2006/relationships/image" Target="../media/image51.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2.xml"/><Relationship Id="rId5" Type="http://schemas.openxmlformats.org/officeDocument/2006/relationships/image" Target="../media/image63.png"/><Relationship Id="rId4" Type="http://schemas.openxmlformats.org/officeDocument/2006/relationships/image" Target="../media/image62.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1.jpeg"/><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2.jpe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3.jpeg"/><Relationship Id="rId1" Type="http://schemas.openxmlformats.org/officeDocument/2006/relationships/slideLayout" Target="../slideLayouts/slideLayout7.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12"/>
          <p:cNvSpPr>
            <a:spLocks noChangeArrowheads="1"/>
          </p:cNvSpPr>
          <p:nvPr/>
        </p:nvSpPr>
        <p:spPr bwMode="auto">
          <a:xfrm>
            <a:off x="395536" y="4293096"/>
            <a:ext cx="8280920" cy="2232248"/>
          </a:xfrm>
          <a:prstGeom prst="rect">
            <a:avLst/>
          </a:prstGeom>
          <a:noFill/>
          <a:ln w="9525">
            <a:noFill/>
            <a:miter lim="800000"/>
            <a:headEnd/>
            <a:tailEnd/>
          </a:ln>
        </p:spPr>
        <p:txBody>
          <a:bodyPr lIns="91422" tIns="45711" rIns="91422" bIns="45711"/>
          <a:lstStyle/>
          <a:p>
            <a:pPr algn="ctr">
              <a:lnSpc>
                <a:spcPct val="80000"/>
              </a:lnSpc>
              <a:spcBef>
                <a:spcPct val="20000"/>
              </a:spcBef>
              <a:defRPr/>
            </a:pPr>
            <a:r>
              <a:rPr lang="en-US" altLang="zh-TW" sz="2400" dirty="0" smtClean="0">
                <a:effectLst>
                  <a:outerShdw blurRad="38100" dist="38100" dir="2700000" algn="tl">
                    <a:srgbClr val="000000">
                      <a:alpha val="43137"/>
                    </a:srgbClr>
                  </a:outerShdw>
                </a:effectLst>
                <a:latin typeface="微軟正黑體" pitchFamily="34" charset="-120"/>
                <a:ea typeface="微軟正黑體" pitchFamily="34" charset="-120"/>
              </a:rPr>
              <a:t>Presenter : Jar-</a:t>
            </a:r>
            <a:r>
              <a:rPr lang="en-US" altLang="zh-TW" sz="2400" dirty="0" err="1" smtClean="0">
                <a:effectLst>
                  <a:outerShdw blurRad="38100" dist="38100" dir="2700000" algn="tl">
                    <a:srgbClr val="000000">
                      <a:alpha val="43137"/>
                    </a:srgbClr>
                  </a:outerShdw>
                </a:effectLst>
                <a:latin typeface="微軟正黑體" pitchFamily="34" charset="-120"/>
                <a:ea typeface="微軟正黑體" pitchFamily="34" charset="-120"/>
              </a:rPr>
              <a:t>Ferr</a:t>
            </a:r>
            <a:r>
              <a:rPr lang="en-US" altLang="zh-TW" sz="2400" dirty="0" smtClean="0">
                <a:effectLst>
                  <a:outerShdw blurRad="38100" dist="38100" dir="2700000" algn="tl">
                    <a:srgbClr val="000000">
                      <a:alpha val="43137"/>
                    </a:srgbClr>
                  </a:outerShdw>
                </a:effectLst>
                <a:latin typeface="微軟正黑體" pitchFamily="34" charset="-120"/>
                <a:ea typeface="微軟正黑體" pitchFamily="34" charset="-120"/>
              </a:rPr>
              <a:t> Yang</a:t>
            </a:r>
          </a:p>
          <a:p>
            <a:pPr algn="ctr">
              <a:lnSpc>
                <a:spcPct val="80000"/>
              </a:lnSpc>
              <a:spcBef>
                <a:spcPct val="20000"/>
              </a:spcBef>
              <a:defRPr/>
            </a:pPr>
            <a:endParaRPr lang="en-US" altLang="zh-TW" sz="2400" dirty="0">
              <a:effectLst>
                <a:outerShdw blurRad="38100" dist="38100" dir="2700000" algn="tl">
                  <a:srgbClr val="000000">
                    <a:alpha val="43137"/>
                  </a:srgbClr>
                </a:outerShdw>
              </a:effectLst>
              <a:latin typeface="微軟正黑體" pitchFamily="34" charset="-120"/>
              <a:ea typeface="微軟正黑體" pitchFamily="34" charset="-120"/>
            </a:endParaRPr>
          </a:p>
          <a:p>
            <a:pPr algn="ctr">
              <a:spcBef>
                <a:spcPts val="0"/>
              </a:spcBef>
              <a:defRPr/>
            </a:pPr>
            <a:r>
              <a:rPr lang="en-US" altLang="zh-TW" sz="1600" dirty="0" smtClean="0">
                <a:latin typeface="微軟正黑體" pitchFamily="34" charset="-120"/>
                <a:ea typeface="微軟正黑體" pitchFamily="34" charset="-120"/>
                <a:cs typeface="Calibri" pitchFamily="34" charset="0"/>
              </a:rPr>
              <a:t> </a:t>
            </a:r>
            <a:r>
              <a:rPr lang="en-US" altLang="zh-TW" sz="2000" dirty="0" smtClean="0">
                <a:latin typeface="微軟正黑體" pitchFamily="34" charset="-120"/>
                <a:ea typeface="微軟正黑體" pitchFamily="34" charset="-120"/>
                <a:cs typeface="Calibri" pitchFamily="34" charset="0"/>
              </a:rPr>
              <a:t>Center for Tomorrow Ubiquitous Cloud and Hypermedia Services</a:t>
            </a:r>
          </a:p>
          <a:p>
            <a:pPr algn="ctr">
              <a:spcBef>
                <a:spcPts val="0"/>
              </a:spcBef>
              <a:defRPr/>
            </a:pPr>
            <a:r>
              <a:rPr lang="en-US" altLang="zh-TW" sz="2000" dirty="0" smtClean="0">
                <a:latin typeface="微軟正黑體" pitchFamily="34" charset="-120"/>
                <a:ea typeface="微軟正黑體" pitchFamily="34" charset="-120"/>
              </a:rPr>
              <a:t>Institute of Computer and Communication Engineering</a:t>
            </a:r>
          </a:p>
          <a:p>
            <a:pPr lvl="0" algn="ctr">
              <a:lnSpc>
                <a:spcPct val="80000"/>
              </a:lnSpc>
              <a:spcBef>
                <a:spcPct val="20000"/>
              </a:spcBef>
              <a:buClr>
                <a:srgbClr val="0000FF"/>
              </a:buClr>
            </a:pPr>
            <a:r>
              <a:rPr lang="en-US" altLang="zh-TW" sz="2000" dirty="0" smtClean="0">
                <a:latin typeface="微軟正黑體" pitchFamily="34" charset="-120"/>
                <a:ea typeface="微軟正黑體" pitchFamily="34" charset="-120"/>
              </a:rPr>
              <a:t>Department of Electrical Engineering</a:t>
            </a:r>
          </a:p>
          <a:p>
            <a:pPr lvl="0" algn="ctr">
              <a:lnSpc>
                <a:spcPct val="80000"/>
              </a:lnSpc>
              <a:spcBef>
                <a:spcPct val="20000"/>
              </a:spcBef>
              <a:buClr>
                <a:srgbClr val="0000FF"/>
              </a:buClr>
            </a:pPr>
            <a:r>
              <a:rPr lang="en-US" altLang="zh-TW" sz="2000" dirty="0" smtClean="0">
                <a:latin typeface="微軟正黑體" pitchFamily="34" charset="-120"/>
                <a:ea typeface="微軟正黑體" pitchFamily="34" charset="-120"/>
              </a:rPr>
              <a:t> National Cheng Kung University, Taiwan</a:t>
            </a:r>
          </a:p>
        </p:txBody>
      </p:sp>
      <p:sp>
        <p:nvSpPr>
          <p:cNvPr id="88070" name="Text Box 6"/>
          <p:cNvSpPr txBox="1">
            <a:spLocks noChangeArrowheads="1"/>
          </p:cNvSpPr>
          <p:nvPr/>
        </p:nvSpPr>
        <p:spPr bwMode="auto">
          <a:xfrm>
            <a:off x="538982" y="1860699"/>
            <a:ext cx="8208912" cy="1446532"/>
          </a:xfrm>
          <a:prstGeom prst="rect">
            <a:avLst/>
          </a:prstGeom>
          <a:noFill/>
          <a:ln w="9525">
            <a:noFill/>
            <a:miter lim="800000"/>
            <a:headEnd/>
            <a:tailEnd/>
          </a:ln>
          <a:effectLst/>
        </p:spPr>
        <p:txBody>
          <a:bodyPr wrap="square" lIns="91422" tIns="45711" rIns="91422" bIns="45711">
            <a:spAutoFit/>
          </a:bodyPr>
          <a:lstStyle/>
          <a:p>
            <a:pPr algn="ctr"/>
            <a:r>
              <a:rPr lang="en-US" altLang="zh-TW" sz="3200" b="1" dirty="0"/>
              <a:t>Centralized Texture-Depth Packing </a:t>
            </a:r>
            <a:endParaRPr lang="en-US" altLang="zh-TW" sz="3200" b="1" dirty="0" smtClean="0"/>
          </a:p>
          <a:p>
            <a:pPr algn="ctr"/>
            <a:r>
              <a:rPr lang="en-US" altLang="zh-TW" sz="3200" b="1" dirty="0" smtClean="0"/>
              <a:t>SEI </a:t>
            </a:r>
            <a:r>
              <a:rPr lang="en-US" altLang="zh-TW" sz="3200" b="1" dirty="0"/>
              <a:t>Message for </a:t>
            </a:r>
            <a:r>
              <a:rPr lang="en-US" altLang="zh-TW" sz="3200" b="1" dirty="0" smtClean="0"/>
              <a:t>HEVC</a:t>
            </a:r>
          </a:p>
          <a:p>
            <a:pPr algn="ctr"/>
            <a:r>
              <a:rPr lang="en-US" altLang="zh-TW" sz="2400" b="1" dirty="0" smtClean="0">
                <a:solidFill>
                  <a:srgbClr val="FFFF00"/>
                </a:solidFill>
                <a:latin typeface="微軟正黑體" pitchFamily="34" charset="-120"/>
                <a:ea typeface="微軟正黑體" pitchFamily="34" charset="-120"/>
              </a:rPr>
              <a:t>(Revisions of JCT3V-M0022)</a:t>
            </a:r>
            <a:endParaRPr lang="zh-TW" altLang="en-US" sz="2400" dirty="0">
              <a:solidFill>
                <a:srgbClr val="FFFF00"/>
              </a:solidFill>
              <a:latin typeface="微軟正黑體" pitchFamily="34" charset="-120"/>
              <a:ea typeface="微軟正黑體" pitchFamily="34" charset="-12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764704"/>
            <a:ext cx="8229600" cy="936104"/>
          </a:xfrm>
        </p:spPr>
        <p:txBody>
          <a:bodyPr>
            <a:normAutofit/>
          </a:bodyPr>
          <a:lstStyle/>
          <a:p>
            <a:r>
              <a:rPr lang="en-US" altLang="zh-TW" sz="3200" dirty="0">
                <a:latin typeface="Calibri" panose="020F0502020204030204" pitchFamily="34" charset="0"/>
              </a:rPr>
              <a:t> </a:t>
            </a:r>
            <a:r>
              <a:rPr lang="en-US" altLang="zh-TW" sz="3200" dirty="0" err="1">
                <a:latin typeface="Calibri" panose="020F0502020204030204" pitchFamily="34" charset="0"/>
              </a:rPr>
              <a:t>quarter_reduced_depth_line_number</a:t>
            </a:r>
            <a:endParaRPr lang="en-US" altLang="zh-TW" sz="3200" dirty="0">
              <a:latin typeface="Calibri" panose="020F0502020204030204" pitchFamily="34" charset="0"/>
            </a:endParaRPr>
          </a:p>
        </p:txBody>
      </p:sp>
      <p:sp>
        <p:nvSpPr>
          <p:cNvPr id="3" name="內容版面配置區 2"/>
          <p:cNvSpPr>
            <a:spLocks noGrp="1"/>
          </p:cNvSpPr>
          <p:nvPr>
            <p:ph idx="1"/>
          </p:nvPr>
        </p:nvSpPr>
        <p:spPr>
          <a:xfrm>
            <a:off x="467544" y="1412776"/>
            <a:ext cx="8363272" cy="4839816"/>
          </a:xfrm>
        </p:spPr>
        <p:txBody>
          <a:bodyPr/>
          <a:lstStyle/>
          <a:p>
            <a:r>
              <a:rPr lang="en-US" altLang="zh-TW" sz="1600" b="1" dirty="0" err="1">
                <a:latin typeface="Arial" panose="020B0604020202020204" pitchFamily="34" charset="0"/>
                <a:ea typeface="Arial Unicode MS" panose="020B0604020202020204" pitchFamily="34" charset="-120"/>
                <a:cs typeface="Arial" panose="020B0604020202020204" pitchFamily="34" charset="0"/>
              </a:rPr>
              <a:t>quarter_reduced_depth_line_number</a:t>
            </a:r>
            <a:r>
              <a:rPr lang="en-US" altLang="zh-TW" sz="1600" dirty="0">
                <a:latin typeface="Arial" panose="020B0604020202020204" pitchFamily="34" charset="0"/>
                <a:ea typeface="Arial Unicode MS" panose="020B0604020202020204" pitchFamily="34" charset="-120"/>
                <a:cs typeface="Arial" panose="020B0604020202020204" pitchFamily="34" charset="0"/>
              </a:rPr>
              <a:t> indicates the half number of horizontal lines of the reduced depth top and reduced depth bottom regions if </a:t>
            </a:r>
            <a:r>
              <a:rPr lang="en-US" altLang="zh-TW" sz="1600" dirty="0" err="1">
                <a:latin typeface="Arial" panose="020B0604020202020204" pitchFamily="34" charset="0"/>
                <a:ea typeface="Arial Unicode MS" panose="020B0604020202020204" pitchFamily="34" charset="-120"/>
                <a:cs typeface="Arial" panose="020B0604020202020204" pitchFamily="34" charset="0"/>
              </a:rPr>
              <a:t>centralized_texture-depth_packing_content_interpretation_type</a:t>
            </a:r>
            <a:r>
              <a:rPr lang="en-US" altLang="zh-TW" sz="1600" dirty="0">
                <a:latin typeface="Arial" panose="020B0604020202020204" pitchFamily="34" charset="0"/>
                <a:ea typeface="Arial Unicode MS" panose="020B0604020202020204" pitchFamily="34" charset="-120"/>
                <a:cs typeface="Arial" panose="020B0604020202020204" pitchFamily="34" charset="0"/>
              </a:rPr>
              <a:t> is equal to 0 or 2. </a:t>
            </a:r>
            <a:endParaRPr lang="en-US" altLang="zh-TW" sz="1600" dirty="0" smtClean="0">
              <a:latin typeface="Arial" panose="020B0604020202020204" pitchFamily="34" charset="0"/>
              <a:ea typeface="Arial Unicode MS" panose="020B0604020202020204" pitchFamily="34" charset="-120"/>
              <a:cs typeface="Arial" panose="020B0604020202020204" pitchFamily="34" charset="0"/>
            </a:endParaRPr>
          </a:p>
          <a:p>
            <a:r>
              <a:rPr lang="en-US" altLang="zh-TW" sz="1600" dirty="0" smtClean="0">
                <a:latin typeface="Arial" panose="020B0604020202020204" pitchFamily="34" charset="0"/>
                <a:cs typeface="Arial" panose="020B0604020202020204" pitchFamily="34" charset="0"/>
              </a:rPr>
              <a:t>Guidelines </a:t>
            </a:r>
            <a:r>
              <a:rPr lang="en-US" altLang="zh-TW" sz="1600" dirty="0">
                <a:latin typeface="Arial" panose="020B0604020202020204" pitchFamily="34" charset="0"/>
                <a:cs typeface="Arial" panose="020B0604020202020204" pitchFamily="34" charset="0"/>
              </a:rPr>
              <a:t>for selecting </a:t>
            </a:r>
            <a:r>
              <a:rPr lang="en-US" altLang="zh-TW" sz="1600" dirty="0" err="1" smtClean="0">
                <a:latin typeface="Arial" panose="020B0604020202020204" pitchFamily="34" charset="0"/>
                <a:cs typeface="Arial" panose="020B0604020202020204" pitchFamily="34" charset="0"/>
              </a:rPr>
              <a:t>quarter_reduced_depth_line_number</a:t>
            </a:r>
            <a:r>
              <a:rPr lang="en-US" altLang="zh-TW" sz="1600" dirty="0" smtClean="0">
                <a:latin typeface="Arial" panose="020B0604020202020204" pitchFamily="34" charset="0"/>
                <a:cs typeface="Arial" panose="020B0604020202020204" pitchFamily="34" charset="0"/>
              </a:rPr>
              <a:t> </a:t>
            </a:r>
            <a:r>
              <a:rPr lang="en-US" altLang="zh-TW" sz="1600" dirty="0">
                <a:latin typeface="Arial" panose="020B0604020202020204" pitchFamily="34" charset="0"/>
                <a:cs typeface="Arial" panose="020B0604020202020204" pitchFamily="34" charset="0"/>
              </a:rPr>
              <a:t>for CTDP-1TB and CTDP-2TB: </a:t>
            </a:r>
            <a:endParaRPr lang="en-US" altLang="zh-TW" sz="1600" dirty="0" smtClean="0">
              <a:latin typeface="Arial" panose="020B0604020202020204" pitchFamily="34" charset="0"/>
              <a:cs typeface="Arial" panose="020B0604020202020204" pitchFamily="34" charset="0"/>
            </a:endParaRPr>
          </a:p>
          <a:p>
            <a:pPr lvl="1">
              <a:buSzPct val="100000"/>
              <a:buFont typeface="Wingdings" panose="05000000000000000000" pitchFamily="2" charset="2"/>
              <a:buChar char="n"/>
            </a:pPr>
            <a:r>
              <a:rPr lang="en-US" altLang="zh-TW" sz="1600" dirty="0" smtClean="0">
                <a:latin typeface="Arial" panose="020B0604020202020204" pitchFamily="34" charset="0"/>
                <a:cs typeface="Arial" panose="020B0604020202020204" pitchFamily="34" charset="0"/>
              </a:rPr>
              <a:t>to </a:t>
            </a:r>
            <a:r>
              <a:rPr lang="en-US" altLang="zh-TW" sz="1600" dirty="0">
                <a:latin typeface="Arial" panose="020B0604020202020204" pitchFamily="34" charset="0"/>
                <a:cs typeface="Arial" panose="020B0604020202020204" pitchFamily="34" charset="0"/>
              </a:rPr>
              <a:t>be a divisible factor of H such that it will result in simple </a:t>
            </a:r>
            <a:r>
              <a:rPr lang="en-US" altLang="zh-TW" sz="1600" dirty="0" err="1">
                <a:latin typeface="Arial" panose="020B0604020202020204" pitchFamily="34" charset="0"/>
                <a:cs typeface="Arial" panose="020B0604020202020204" pitchFamily="34" charset="0"/>
              </a:rPr>
              <a:t>downsample</a:t>
            </a:r>
            <a:r>
              <a:rPr lang="en-US" altLang="zh-TW" sz="1600" dirty="0">
                <a:latin typeface="Arial" panose="020B0604020202020204" pitchFamily="34" charset="0"/>
                <a:cs typeface="Arial" panose="020B0604020202020204" pitchFamily="34" charset="0"/>
              </a:rPr>
              <a:t> and </a:t>
            </a:r>
            <a:r>
              <a:rPr lang="en-US" altLang="zh-TW" sz="1600" dirty="0" err="1" smtClean="0">
                <a:latin typeface="Arial" panose="020B0604020202020204" pitchFamily="34" charset="0"/>
                <a:cs typeface="Arial" panose="020B0604020202020204" pitchFamily="34" charset="0"/>
              </a:rPr>
              <a:t>upsampling</a:t>
            </a:r>
            <a:r>
              <a:rPr lang="en-US" altLang="zh-TW" sz="1600" dirty="0" smtClean="0">
                <a:latin typeface="Arial" panose="020B0604020202020204" pitchFamily="34" charset="0"/>
                <a:cs typeface="Arial" panose="020B0604020202020204" pitchFamily="34" charset="0"/>
              </a:rPr>
              <a:t> </a:t>
            </a:r>
            <a:r>
              <a:rPr lang="en-US" altLang="zh-TW" sz="1600" dirty="0">
                <a:latin typeface="Arial" panose="020B0604020202020204" pitchFamily="34" charset="0"/>
                <a:cs typeface="Arial" panose="020B0604020202020204" pitchFamily="34" charset="0"/>
              </a:rPr>
              <a:t>VLSI implementations; </a:t>
            </a:r>
            <a:endParaRPr lang="en-US" altLang="zh-TW" sz="1600" dirty="0" smtClean="0">
              <a:latin typeface="Arial" panose="020B0604020202020204" pitchFamily="34" charset="0"/>
              <a:cs typeface="Arial" panose="020B0604020202020204" pitchFamily="34" charset="0"/>
            </a:endParaRPr>
          </a:p>
          <a:p>
            <a:pPr lvl="1">
              <a:buSzPct val="100000"/>
              <a:buFont typeface="Wingdings" panose="05000000000000000000" pitchFamily="2" charset="2"/>
              <a:buChar char="n"/>
            </a:pPr>
            <a:r>
              <a:rPr lang="en-US" altLang="zh-TW" sz="1600" dirty="0" smtClean="0">
                <a:latin typeface="Arial" panose="020B0604020202020204" pitchFamily="34" charset="0"/>
                <a:cs typeface="Arial" panose="020B0604020202020204" pitchFamily="34" charset="0"/>
              </a:rPr>
              <a:t>to </a:t>
            </a:r>
            <a:r>
              <a:rPr lang="en-US" altLang="zh-TW" sz="1600" dirty="0">
                <a:latin typeface="Arial" panose="020B0604020202020204" pitchFamily="34" charset="0"/>
                <a:cs typeface="Arial" panose="020B0604020202020204" pitchFamily="34" charset="0"/>
              </a:rPr>
              <a:t>be less than H/16 such that the </a:t>
            </a:r>
            <a:r>
              <a:rPr lang="en-US" altLang="zh-TW" sz="1600" dirty="0" err="1">
                <a:latin typeface="Arial" panose="020B0604020202020204" pitchFamily="34" charset="0"/>
                <a:cs typeface="Arial" panose="020B0604020202020204" pitchFamily="34" charset="0"/>
              </a:rPr>
              <a:t>downsampling</a:t>
            </a:r>
            <a:r>
              <a:rPr lang="en-US" altLang="zh-TW" sz="1600" dirty="0">
                <a:latin typeface="Arial" panose="020B0604020202020204" pitchFamily="34" charset="0"/>
                <a:cs typeface="Arial" panose="020B0604020202020204" pitchFamily="34" charset="0"/>
              </a:rPr>
              <a:t> factor of texture frame is less than that of depth map to achieve good packing quality.</a:t>
            </a:r>
            <a:endParaRPr lang="zh-TW" altLang="en-US" sz="1600" dirty="0">
              <a:latin typeface="Arial" panose="020B0604020202020204" pitchFamily="34" charset="0"/>
              <a:cs typeface="Arial" panose="020B0604020202020204" pitchFamily="34" charset="0"/>
            </a:endParaRPr>
          </a:p>
        </p:txBody>
      </p:sp>
      <p:graphicFrame>
        <p:nvGraphicFramePr>
          <p:cNvPr id="19" name="表格 18"/>
          <p:cNvGraphicFramePr>
            <a:graphicFrameLocks noGrp="1"/>
          </p:cNvGraphicFramePr>
          <p:nvPr>
            <p:extLst>
              <p:ext uri="{D42A27DB-BD31-4B8C-83A1-F6EECF244321}">
                <p14:modId xmlns:p14="http://schemas.microsoft.com/office/powerpoint/2010/main" val="2693144001"/>
              </p:ext>
            </p:extLst>
          </p:nvPr>
        </p:nvGraphicFramePr>
        <p:xfrm>
          <a:off x="827584" y="4382418"/>
          <a:ext cx="7920880" cy="1926902"/>
        </p:xfrm>
        <a:graphic>
          <a:graphicData uri="http://schemas.openxmlformats.org/drawingml/2006/table">
            <a:tbl>
              <a:tblPr firstRow="1" firstCol="1" bandRow="1">
                <a:tableStyleId>{5C22544A-7EE6-4342-B048-85BDC9FD1C3A}</a:tableStyleId>
              </a:tblPr>
              <a:tblGrid>
                <a:gridCol w="1152128"/>
                <a:gridCol w="1656184"/>
                <a:gridCol w="915865"/>
                <a:gridCol w="1028351"/>
                <a:gridCol w="1547509"/>
                <a:gridCol w="1620843"/>
              </a:tblGrid>
              <a:tr h="549796">
                <a:tc>
                  <a:txBody>
                    <a:bodyPr/>
                    <a:lstStyle/>
                    <a:p>
                      <a:pPr algn="ctr" hangingPunct="0">
                        <a:spcBef>
                          <a:spcPts val="0"/>
                        </a:spcBef>
                        <a:spcAft>
                          <a:spcPts val="0"/>
                        </a:spcAft>
                        <a:tabLst>
                          <a:tab pos="228600" algn="l"/>
                          <a:tab pos="457200" algn="l"/>
                          <a:tab pos="685800" algn="l"/>
                          <a:tab pos="914400" algn="l"/>
                        </a:tabLst>
                      </a:pPr>
                      <a:r>
                        <a:rPr lang="en-US" sz="1400" dirty="0">
                          <a:effectLst/>
                        </a:rPr>
                        <a:t>V</a:t>
                      </a:r>
                      <a:r>
                        <a:rPr lang="en-US" sz="1400" dirty="0">
                          <a:effectLst/>
                          <a:latin typeface="Arial" panose="020B0604020202020204" pitchFamily="34" charset="0"/>
                          <a:cs typeface="Arial" panose="020B0604020202020204" pitchFamily="34" charset="0"/>
                        </a:rPr>
                        <a:t>ideo </a:t>
                      </a:r>
                      <a:endParaRPr lang="zh-TW" sz="1400" dirty="0">
                        <a:effectLst/>
                        <a:latin typeface="Arial" panose="020B0604020202020204" pitchFamily="34" charset="0"/>
                        <a:cs typeface="Arial" panose="020B0604020202020204" pitchFamily="34" charset="0"/>
                      </a:endParaRPr>
                    </a:p>
                    <a:p>
                      <a:pPr algn="ctr" hangingPunct="0">
                        <a:spcBef>
                          <a:spcPts val="0"/>
                        </a:spcBef>
                        <a:spcAft>
                          <a:spcPts val="0"/>
                        </a:spcAft>
                        <a:tabLst>
                          <a:tab pos="228600" algn="l"/>
                          <a:tab pos="457200" algn="l"/>
                          <a:tab pos="685800" algn="l"/>
                          <a:tab pos="914400" algn="l"/>
                        </a:tabLst>
                      </a:pPr>
                      <a:r>
                        <a:rPr lang="en-US" sz="1400" dirty="0">
                          <a:effectLst/>
                          <a:latin typeface="Arial" panose="020B0604020202020204" pitchFamily="34" charset="0"/>
                          <a:cs typeface="Arial" panose="020B0604020202020204" pitchFamily="34" charset="0"/>
                        </a:rPr>
                        <a:t>Formats</a:t>
                      </a:r>
                      <a:endParaRPr lang="zh-TW" sz="14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US" sz="1400" dirty="0" err="1">
                          <a:effectLst/>
                          <a:latin typeface="Arial" panose="020B0604020202020204" pitchFamily="34" charset="0"/>
                          <a:cs typeface="Arial" panose="020B0604020202020204" pitchFamily="34" charset="0"/>
                        </a:rPr>
                        <a:t>quarter_reduced</a:t>
                      </a:r>
                      <a:r>
                        <a:rPr lang="en-US" sz="1400" dirty="0">
                          <a:effectLst/>
                          <a:latin typeface="Arial" panose="020B0604020202020204" pitchFamily="34" charset="0"/>
                          <a:cs typeface="Arial" panose="020B0604020202020204" pitchFamily="34" charset="0"/>
                        </a:rPr>
                        <a:t>_</a:t>
                      </a:r>
                      <a:endParaRPr lang="zh-TW" sz="1400" dirty="0">
                        <a:effectLst/>
                        <a:latin typeface="Arial" panose="020B0604020202020204" pitchFamily="34" charset="0"/>
                        <a:cs typeface="Arial" panose="020B0604020202020204" pitchFamily="34" charset="0"/>
                      </a:endParaRPr>
                    </a:p>
                    <a:p>
                      <a:pPr algn="ctr" hangingPunct="0">
                        <a:spcBef>
                          <a:spcPts val="0"/>
                        </a:spcBef>
                        <a:spcAft>
                          <a:spcPts val="0"/>
                        </a:spcAft>
                        <a:tabLst>
                          <a:tab pos="228600" algn="l"/>
                          <a:tab pos="457200" algn="l"/>
                          <a:tab pos="685800" algn="l"/>
                          <a:tab pos="914400" algn="l"/>
                        </a:tabLst>
                      </a:pPr>
                      <a:r>
                        <a:rPr lang="en-US" sz="1400" dirty="0">
                          <a:effectLst/>
                          <a:latin typeface="Arial" panose="020B0604020202020204" pitchFamily="34" charset="0"/>
                          <a:cs typeface="Arial" panose="020B0604020202020204" pitchFamily="34" charset="0"/>
                        </a:rPr>
                        <a:t>depth_ line_</a:t>
                      </a:r>
                      <a:endParaRPr lang="zh-TW" sz="1400" dirty="0">
                        <a:effectLst/>
                        <a:latin typeface="Arial" panose="020B0604020202020204" pitchFamily="34" charset="0"/>
                        <a:cs typeface="Arial" panose="020B0604020202020204" pitchFamily="34" charset="0"/>
                      </a:endParaRPr>
                    </a:p>
                    <a:p>
                      <a:pPr algn="ctr" hangingPunct="0">
                        <a:spcBef>
                          <a:spcPts val="0"/>
                        </a:spcBef>
                        <a:spcAft>
                          <a:spcPts val="0"/>
                        </a:spcAft>
                        <a:tabLst>
                          <a:tab pos="228600" algn="l"/>
                          <a:tab pos="457200" algn="l"/>
                          <a:tab pos="685800" algn="l"/>
                          <a:tab pos="914400" algn="l"/>
                        </a:tabLst>
                      </a:pPr>
                      <a:r>
                        <a:rPr lang="en-US" sz="1400" dirty="0">
                          <a:effectLst/>
                          <a:latin typeface="Arial" panose="020B0604020202020204" pitchFamily="34" charset="0"/>
                          <a:cs typeface="Arial" panose="020B0604020202020204" pitchFamily="34" charset="0"/>
                        </a:rPr>
                        <a:t>number</a:t>
                      </a:r>
                      <a:endParaRPr lang="zh-TW" sz="14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US" sz="1400" dirty="0">
                          <a:effectLst/>
                        </a:rPr>
                        <a:t> </a:t>
                      </a:r>
                      <a:endParaRPr lang="zh-TW" sz="1400" dirty="0">
                        <a:effectLst/>
                      </a:endParaRPr>
                    </a:p>
                    <a:p>
                      <a:pPr algn="ctr" hangingPunct="0">
                        <a:spcBef>
                          <a:spcPts val="0"/>
                        </a:spcBef>
                        <a:spcAft>
                          <a:spcPts val="0"/>
                        </a:spcAft>
                        <a:tabLst>
                          <a:tab pos="228600" algn="l"/>
                          <a:tab pos="457200" algn="l"/>
                          <a:tab pos="685800" algn="l"/>
                          <a:tab pos="914400" algn="l"/>
                        </a:tabLst>
                      </a:pPr>
                      <a:r>
                        <a:rPr lang="en-US" sz="1400" dirty="0">
                          <a:effectLst/>
                          <a:latin typeface="Arial" panose="020B0604020202020204" pitchFamily="34" charset="0"/>
                          <a:cs typeface="Arial" panose="020B0604020202020204" pitchFamily="34" charset="0"/>
                        </a:rPr>
                        <a:t>H</a:t>
                      </a:r>
                      <a:r>
                        <a:rPr lang="en-US" sz="1400" baseline="-25000" dirty="0">
                          <a:effectLst/>
                          <a:latin typeface="Arial" panose="020B0604020202020204" pitchFamily="34" charset="0"/>
                          <a:cs typeface="Arial" panose="020B0604020202020204" pitchFamily="34" charset="0"/>
                        </a:rPr>
                        <a:t>HD</a:t>
                      </a:r>
                      <a:endParaRPr lang="zh-TW" sz="14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US" sz="1400" dirty="0">
                          <a:effectLst/>
                        </a:rPr>
                        <a:t> </a:t>
                      </a:r>
                      <a:endParaRPr lang="zh-TW" sz="1400" dirty="0">
                        <a:effectLst/>
                      </a:endParaRPr>
                    </a:p>
                    <a:p>
                      <a:pPr algn="ctr" hangingPunct="0">
                        <a:spcBef>
                          <a:spcPts val="0"/>
                        </a:spcBef>
                        <a:spcAft>
                          <a:spcPts val="0"/>
                        </a:spcAft>
                        <a:tabLst>
                          <a:tab pos="228600" algn="l"/>
                          <a:tab pos="457200" algn="l"/>
                          <a:tab pos="685800" algn="l"/>
                          <a:tab pos="914400" algn="l"/>
                        </a:tabLst>
                      </a:pPr>
                      <a:r>
                        <a:rPr lang="en-US" sz="1400" dirty="0">
                          <a:effectLst/>
                          <a:latin typeface="Arial" panose="020B0604020202020204" pitchFamily="34" charset="0"/>
                          <a:cs typeface="Arial" panose="020B0604020202020204" pitchFamily="34" charset="0"/>
                        </a:rPr>
                        <a:t>H</a:t>
                      </a:r>
                      <a:r>
                        <a:rPr lang="en-US" sz="1400" baseline="-25000" dirty="0">
                          <a:effectLst/>
                          <a:latin typeface="Arial" panose="020B0604020202020204" pitchFamily="34" charset="0"/>
                          <a:cs typeface="Arial" panose="020B0604020202020204" pitchFamily="34" charset="0"/>
                        </a:rPr>
                        <a:t>RT</a:t>
                      </a:r>
                      <a:endParaRPr lang="zh-TW" sz="14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400" dirty="0">
                          <a:effectLst/>
                          <a:latin typeface="Arial" panose="020B0604020202020204" pitchFamily="34" charset="0"/>
                          <a:cs typeface="Arial" panose="020B0604020202020204" pitchFamily="34" charset="0"/>
                        </a:rPr>
                        <a:t>Texture Vertical </a:t>
                      </a:r>
                      <a:r>
                        <a:rPr lang="en-US" sz="1400" dirty="0" err="1">
                          <a:effectLst/>
                          <a:latin typeface="Arial" panose="020B0604020202020204" pitchFamily="34" charset="0"/>
                          <a:cs typeface="Arial" panose="020B0604020202020204" pitchFamily="34" charset="0"/>
                        </a:rPr>
                        <a:t>Downsampling</a:t>
                      </a:r>
                      <a:r>
                        <a:rPr lang="en-US" sz="1400" dirty="0">
                          <a:effectLst/>
                          <a:latin typeface="Arial" panose="020B0604020202020204" pitchFamily="34" charset="0"/>
                          <a:cs typeface="Arial" panose="020B0604020202020204" pitchFamily="34" charset="0"/>
                        </a:rPr>
                        <a:t> factor</a:t>
                      </a:r>
                      <a:endParaRPr lang="zh-TW" sz="14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US" sz="1400" dirty="0">
                          <a:effectLst/>
                          <a:latin typeface="Arial" panose="020B0604020202020204" pitchFamily="34" charset="0"/>
                          <a:cs typeface="Arial" panose="020B0604020202020204" pitchFamily="34" charset="0"/>
                        </a:rPr>
                        <a:t>Depth Vertical </a:t>
                      </a:r>
                      <a:r>
                        <a:rPr lang="en-US" sz="1400" dirty="0" err="1">
                          <a:effectLst/>
                          <a:latin typeface="Arial" panose="020B0604020202020204" pitchFamily="34" charset="0"/>
                          <a:cs typeface="Arial" panose="020B0604020202020204" pitchFamily="34" charset="0"/>
                        </a:rPr>
                        <a:t>Downsampling</a:t>
                      </a:r>
                      <a:r>
                        <a:rPr lang="en-US" sz="1400" dirty="0">
                          <a:effectLst/>
                          <a:latin typeface="Arial" panose="020B0604020202020204" pitchFamily="34" charset="0"/>
                          <a:cs typeface="Arial" panose="020B0604020202020204" pitchFamily="34" charset="0"/>
                        </a:rPr>
                        <a:t> factor</a:t>
                      </a:r>
                      <a:endParaRPr lang="zh-TW" sz="1400" dirty="0">
                        <a:effectLst/>
                        <a:latin typeface="Arial" panose="020B0604020202020204" pitchFamily="34" charset="0"/>
                        <a:ea typeface="新細明體"/>
                        <a:cs typeface="Arial" panose="020B0604020202020204" pitchFamily="34" charset="0"/>
                      </a:endParaRPr>
                    </a:p>
                  </a:txBody>
                  <a:tcPr marL="68580" marR="68580" marT="0" marB="0"/>
                </a:tc>
              </a:tr>
              <a:tr h="196713">
                <a:tc rowSpan="3">
                  <a:txBody>
                    <a:bodyPr/>
                    <a:lstStyle/>
                    <a:p>
                      <a:pPr algn="ctr" hangingPunct="0">
                        <a:spcBef>
                          <a:spcPts val="0"/>
                        </a:spcBef>
                        <a:spcAft>
                          <a:spcPts val="0"/>
                        </a:spcAft>
                        <a:tabLst>
                          <a:tab pos="228600" algn="l"/>
                          <a:tab pos="457200" algn="l"/>
                          <a:tab pos="685800" algn="l"/>
                          <a:tab pos="914400" algn="l"/>
                        </a:tabLst>
                      </a:pPr>
                      <a:endParaRPr lang="en-US" sz="800" dirty="0" smtClean="0">
                        <a:effectLst/>
                        <a:latin typeface="Arial" panose="020B0604020202020204" pitchFamily="34" charset="0"/>
                        <a:cs typeface="Arial" panose="020B0604020202020204" pitchFamily="34" charset="0"/>
                      </a:endParaRPr>
                    </a:p>
                    <a:p>
                      <a:pPr algn="ctr" hangingPunct="0">
                        <a:spcBef>
                          <a:spcPts val="0"/>
                        </a:spcBef>
                        <a:spcAft>
                          <a:spcPts val="0"/>
                        </a:spcAft>
                        <a:tabLst>
                          <a:tab pos="228600" algn="l"/>
                          <a:tab pos="457200" algn="l"/>
                          <a:tab pos="685800" algn="l"/>
                          <a:tab pos="914400" algn="l"/>
                        </a:tabLst>
                      </a:pPr>
                      <a:r>
                        <a:rPr lang="en-US" sz="1400" dirty="0" smtClean="0">
                          <a:effectLst/>
                          <a:latin typeface="Arial" panose="020B0604020202020204" pitchFamily="34" charset="0"/>
                          <a:cs typeface="Arial" panose="020B0604020202020204" pitchFamily="34" charset="0"/>
                        </a:rPr>
                        <a:t>UHD</a:t>
                      </a:r>
                      <a:endParaRPr lang="zh-TW" sz="1400" dirty="0">
                        <a:effectLst/>
                        <a:latin typeface="Arial" panose="020B0604020202020204" pitchFamily="34" charset="0"/>
                        <a:cs typeface="Arial" panose="020B0604020202020204" pitchFamily="34" charset="0"/>
                      </a:endParaRPr>
                    </a:p>
                    <a:p>
                      <a:pPr algn="ctr" hangingPunct="0">
                        <a:spcBef>
                          <a:spcPts val="0"/>
                        </a:spcBef>
                        <a:spcAft>
                          <a:spcPts val="0"/>
                        </a:spcAft>
                        <a:tabLst>
                          <a:tab pos="228600" algn="l"/>
                          <a:tab pos="457200" algn="l"/>
                          <a:tab pos="685800" algn="l"/>
                          <a:tab pos="914400" algn="l"/>
                        </a:tabLst>
                      </a:pPr>
                      <a:r>
                        <a:rPr lang="en-US" sz="1400" dirty="0">
                          <a:effectLst/>
                          <a:latin typeface="Arial" panose="020B0604020202020204" pitchFamily="34" charset="0"/>
                          <a:cs typeface="Arial" panose="020B0604020202020204" pitchFamily="34" charset="0"/>
                        </a:rPr>
                        <a:t>(H=2160)</a:t>
                      </a:r>
                      <a:endParaRPr lang="zh-TW" sz="14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90</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180</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1800</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5:6</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1:2</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r>
              <a:tr h="196713">
                <a:tc vMerge="1">
                  <a:txBody>
                    <a:bodyPr/>
                    <a:lstStyle/>
                    <a:p>
                      <a:endParaRPr lang="zh-TW" altLang="en-US"/>
                    </a:p>
                  </a:txBody>
                  <a:tcPr/>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60</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120</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1920</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8:9</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1:3</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r>
              <a:tr h="196713">
                <a:tc vMerge="1">
                  <a:txBody>
                    <a:bodyPr/>
                    <a:lstStyle/>
                    <a:p>
                      <a:endParaRPr lang="zh-TW" altLang="en-US"/>
                    </a:p>
                  </a:txBody>
                  <a:tcPr/>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45</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90</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1980</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11:12</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1:4</a:t>
                      </a:r>
                      <a:endParaRPr lang="zh-TW" sz="1600">
                        <a:effectLst/>
                        <a:latin typeface="Arial" panose="020B0604020202020204" pitchFamily="34" charset="0"/>
                        <a:ea typeface="新細明體"/>
                        <a:cs typeface="Arial" panose="020B0604020202020204" pitchFamily="34" charset="0"/>
                      </a:endParaRPr>
                    </a:p>
                  </a:txBody>
                  <a:tcPr marL="68580" marR="68580" marT="0" marB="0"/>
                </a:tc>
              </a:tr>
              <a:tr h="196713">
                <a:tc rowSpan="2">
                  <a:txBody>
                    <a:bodyPr/>
                    <a:lstStyle/>
                    <a:p>
                      <a:pPr algn="ctr" hangingPunct="0">
                        <a:spcBef>
                          <a:spcPts val="0"/>
                        </a:spcBef>
                        <a:spcAft>
                          <a:spcPts val="0"/>
                        </a:spcAft>
                        <a:tabLst>
                          <a:tab pos="228600" algn="l"/>
                          <a:tab pos="457200" algn="l"/>
                          <a:tab pos="685800" algn="l"/>
                          <a:tab pos="914400" algn="l"/>
                        </a:tabLst>
                      </a:pPr>
                      <a:r>
                        <a:rPr lang="en-US" sz="1400" dirty="0" smtClean="0">
                          <a:effectLst/>
                          <a:latin typeface="Arial" panose="020B0604020202020204" pitchFamily="34" charset="0"/>
                          <a:cs typeface="Arial" panose="020B0604020202020204" pitchFamily="34" charset="0"/>
                        </a:rPr>
                        <a:t>HD </a:t>
                      </a:r>
                      <a:endParaRPr lang="zh-TW" sz="1400" dirty="0">
                        <a:effectLst/>
                        <a:latin typeface="Arial" panose="020B0604020202020204" pitchFamily="34" charset="0"/>
                        <a:cs typeface="Arial" panose="020B0604020202020204" pitchFamily="34" charset="0"/>
                      </a:endParaRPr>
                    </a:p>
                    <a:p>
                      <a:pPr algn="ctr" hangingPunct="0">
                        <a:spcBef>
                          <a:spcPts val="0"/>
                        </a:spcBef>
                        <a:spcAft>
                          <a:spcPts val="0"/>
                        </a:spcAft>
                        <a:tabLst>
                          <a:tab pos="228600" algn="l"/>
                          <a:tab pos="457200" algn="l"/>
                          <a:tab pos="685800" algn="l"/>
                          <a:tab pos="914400" algn="l"/>
                        </a:tabLst>
                      </a:pPr>
                      <a:r>
                        <a:rPr lang="en-US" sz="1400" dirty="0">
                          <a:effectLst/>
                          <a:latin typeface="Arial" panose="020B0604020202020204" pitchFamily="34" charset="0"/>
                          <a:cs typeface="Arial" panose="020B0604020202020204" pitchFamily="34" charset="0"/>
                        </a:rPr>
                        <a:t>(H=1080)</a:t>
                      </a:r>
                      <a:endParaRPr lang="zh-TW" sz="14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45</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90</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900</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5:6</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1:2</a:t>
                      </a:r>
                      <a:endParaRPr lang="zh-TW" sz="1600">
                        <a:effectLst/>
                        <a:latin typeface="Arial" panose="020B0604020202020204" pitchFamily="34" charset="0"/>
                        <a:ea typeface="新細明體"/>
                        <a:cs typeface="Arial" panose="020B0604020202020204" pitchFamily="34" charset="0"/>
                      </a:endParaRPr>
                    </a:p>
                  </a:txBody>
                  <a:tcPr marL="68580" marR="68580" marT="0" marB="0"/>
                </a:tc>
              </a:tr>
              <a:tr h="311462">
                <a:tc vMerge="1">
                  <a:txBody>
                    <a:bodyPr/>
                    <a:lstStyle/>
                    <a:p>
                      <a:endParaRPr lang="zh-TW" altLang="en-US"/>
                    </a:p>
                  </a:txBody>
                  <a:tcPr/>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30</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60</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960</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8:9</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1:3</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r>
            </a:tbl>
          </a:graphicData>
        </a:graphic>
      </p:graphicFrame>
      <p:sp>
        <p:nvSpPr>
          <p:cNvPr id="22" name="文字方塊 21"/>
          <p:cNvSpPr txBox="1"/>
          <p:nvPr/>
        </p:nvSpPr>
        <p:spPr>
          <a:xfrm>
            <a:off x="539552" y="3958430"/>
            <a:ext cx="5814412" cy="369332"/>
          </a:xfrm>
          <a:prstGeom prst="rect">
            <a:avLst/>
          </a:prstGeom>
          <a:noFill/>
        </p:spPr>
        <p:txBody>
          <a:bodyPr wrap="none" rtlCol="0">
            <a:spAutoFit/>
          </a:bodyPr>
          <a:lstStyle/>
          <a:p>
            <a:r>
              <a:rPr lang="en-US" altLang="zh-TW" b="1" dirty="0" smtClean="0"/>
              <a:t>Possible Selections for UHD and HD video formats:</a:t>
            </a:r>
            <a:endParaRPr lang="zh-TW" altLang="en-US" b="1" dirty="0"/>
          </a:p>
        </p:txBody>
      </p:sp>
    </p:spTree>
    <p:extLst>
      <p:ext uri="{BB962C8B-B14F-4D97-AF65-F5344CB8AC3E}">
        <p14:creationId xmlns:p14="http://schemas.microsoft.com/office/powerpoint/2010/main" val="73906504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764704"/>
            <a:ext cx="8229600" cy="936104"/>
          </a:xfrm>
        </p:spPr>
        <p:txBody>
          <a:bodyPr>
            <a:normAutofit/>
          </a:bodyPr>
          <a:lstStyle/>
          <a:p>
            <a:r>
              <a:rPr lang="en-US" altLang="zh-TW" sz="3200" dirty="0">
                <a:latin typeface="Calibri" panose="020F0502020204030204" pitchFamily="34" charset="0"/>
              </a:rPr>
              <a:t> </a:t>
            </a:r>
            <a:r>
              <a:rPr lang="en-US" altLang="zh-TW" sz="3200" dirty="0" err="1">
                <a:latin typeface="Calibri" panose="020F0502020204030204" pitchFamily="34" charset="0"/>
              </a:rPr>
              <a:t>quarter_reduced_depth_line_number</a:t>
            </a:r>
            <a:endParaRPr lang="en-US" altLang="zh-TW" sz="3200" dirty="0">
              <a:latin typeface="Calibri" panose="020F0502020204030204" pitchFamily="34" charset="0"/>
            </a:endParaRPr>
          </a:p>
        </p:txBody>
      </p:sp>
      <p:sp>
        <p:nvSpPr>
          <p:cNvPr id="3" name="內容版面配置區 2"/>
          <p:cNvSpPr>
            <a:spLocks noGrp="1"/>
          </p:cNvSpPr>
          <p:nvPr>
            <p:ph idx="1"/>
          </p:nvPr>
        </p:nvSpPr>
        <p:spPr>
          <a:xfrm>
            <a:off x="467544" y="1412776"/>
            <a:ext cx="8363272" cy="4839816"/>
          </a:xfrm>
        </p:spPr>
        <p:txBody>
          <a:bodyPr/>
          <a:lstStyle/>
          <a:p>
            <a:r>
              <a:rPr lang="en-US" altLang="zh-TW" sz="1600" b="1" dirty="0" err="1">
                <a:latin typeface="Arial" panose="020B0604020202020204" pitchFamily="34" charset="0"/>
                <a:ea typeface="Arial Unicode MS" panose="020B0604020202020204" pitchFamily="34" charset="-120"/>
                <a:cs typeface="Arial" panose="020B0604020202020204" pitchFamily="34" charset="0"/>
              </a:rPr>
              <a:t>quarter_reduced_depth_line_number</a:t>
            </a:r>
            <a:r>
              <a:rPr lang="en-US" altLang="zh-TW" sz="1600" dirty="0">
                <a:latin typeface="Arial" panose="020B0604020202020204" pitchFamily="34" charset="0"/>
                <a:ea typeface="Arial Unicode MS" panose="020B0604020202020204" pitchFamily="34" charset="-120"/>
                <a:cs typeface="Arial" panose="020B0604020202020204" pitchFamily="34" charset="0"/>
              </a:rPr>
              <a:t> indicates the half number of horizontal lines of the reduced depth top and reduced depth bottom regions if </a:t>
            </a:r>
            <a:r>
              <a:rPr lang="en-US" altLang="zh-TW" sz="1600" dirty="0" err="1">
                <a:latin typeface="Arial" panose="020B0604020202020204" pitchFamily="34" charset="0"/>
                <a:ea typeface="Arial Unicode MS" panose="020B0604020202020204" pitchFamily="34" charset="-120"/>
                <a:cs typeface="Arial" panose="020B0604020202020204" pitchFamily="34" charset="0"/>
              </a:rPr>
              <a:t>centralized_texture-depth_packing_content_interpretation_type</a:t>
            </a:r>
            <a:r>
              <a:rPr lang="en-US" altLang="zh-TW" sz="1600" dirty="0">
                <a:latin typeface="Arial" panose="020B0604020202020204" pitchFamily="34" charset="0"/>
                <a:ea typeface="Arial Unicode MS" panose="020B0604020202020204" pitchFamily="34" charset="-120"/>
                <a:cs typeface="Arial" panose="020B0604020202020204" pitchFamily="34" charset="0"/>
              </a:rPr>
              <a:t> is equal to </a:t>
            </a:r>
            <a:r>
              <a:rPr lang="en-US" altLang="zh-TW" sz="1600" dirty="0" smtClean="0">
                <a:latin typeface="Arial" panose="020B0604020202020204" pitchFamily="34" charset="0"/>
                <a:ea typeface="Arial Unicode MS" panose="020B0604020202020204" pitchFamily="34" charset="-120"/>
                <a:cs typeface="Arial" panose="020B0604020202020204" pitchFamily="34" charset="0"/>
              </a:rPr>
              <a:t>1 </a:t>
            </a:r>
            <a:r>
              <a:rPr lang="en-US" altLang="zh-TW" sz="1600" dirty="0">
                <a:latin typeface="Arial" panose="020B0604020202020204" pitchFamily="34" charset="0"/>
                <a:ea typeface="Arial Unicode MS" panose="020B0604020202020204" pitchFamily="34" charset="-120"/>
                <a:cs typeface="Arial" panose="020B0604020202020204" pitchFamily="34" charset="0"/>
              </a:rPr>
              <a:t>or </a:t>
            </a:r>
            <a:r>
              <a:rPr lang="en-US" altLang="zh-TW" sz="1600" dirty="0" smtClean="0">
                <a:latin typeface="Arial" panose="020B0604020202020204" pitchFamily="34" charset="0"/>
                <a:ea typeface="Arial Unicode MS" panose="020B0604020202020204" pitchFamily="34" charset="-120"/>
                <a:cs typeface="Arial" panose="020B0604020202020204" pitchFamily="34" charset="0"/>
              </a:rPr>
              <a:t>3. </a:t>
            </a:r>
          </a:p>
          <a:p>
            <a:r>
              <a:rPr lang="en-US" altLang="zh-TW" sz="1600" dirty="0" smtClean="0">
                <a:latin typeface="Arial" panose="020B0604020202020204" pitchFamily="34" charset="0"/>
                <a:cs typeface="Arial" panose="020B0604020202020204" pitchFamily="34" charset="0"/>
              </a:rPr>
              <a:t>Guidelines </a:t>
            </a:r>
            <a:r>
              <a:rPr lang="en-US" altLang="zh-TW" sz="1600" dirty="0">
                <a:latin typeface="Arial" panose="020B0604020202020204" pitchFamily="34" charset="0"/>
                <a:cs typeface="Arial" panose="020B0604020202020204" pitchFamily="34" charset="0"/>
              </a:rPr>
              <a:t>for selecting </a:t>
            </a:r>
            <a:r>
              <a:rPr lang="en-US" altLang="zh-TW" sz="1600" dirty="0" err="1" smtClean="0">
                <a:latin typeface="Arial" panose="020B0604020202020204" pitchFamily="34" charset="0"/>
                <a:cs typeface="Arial" panose="020B0604020202020204" pitchFamily="34" charset="0"/>
              </a:rPr>
              <a:t>quarter_reduced_depth_line_number</a:t>
            </a:r>
            <a:r>
              <a:rPr lang="en-US" altLang="zh-TW" sz="1600" dirty="0" smtClean="0">
                <a:latin typeface="Arial" panose="020B0604020202020204" pitchFamily="34" charset="0"/>
                <a:cs typeface="Arial" panose="020B0604020202020204" pitchFamily="34" charset="0"/>
              </a:rPr>
              <a:t> </a:t>
            </a:r>
            <a:r>
              <a:rPr lang="en-US" altLang="zh-TW" sz="1600" dirty="0">
                <a:latin typeface="Arial" panose="020B0604020202020204" pitchFamily="34" charset="0"/>
                <a:cs typeface="Arial" panose="020B0604020202020204" pitchFamily="34" charset="0"/>
              </a:rPr>
              <a:t>for </a:t>
            </a:r>
            <a:r>
              <a:rPr lang="en-US" altLang="zh-TW" sz="1600" dirty="0" smtClean="0">
                <a:latin typeface="Arial" panose="020B0604020202020204" pitchFamily="34" charset="0"/>
                <a:cs typeface="Arial" panose="020B0604020202020204" pitchFamily="34" charset="0"/>
              </a:rPr>
              <a:t>CTDP-1LR </a:t>
            </a:r>
            <a:r>
              <a:rPr lang="en-US" altLang="zh-TW" sz="1600" dirty="0">
                <a:latin typeface="Arial" panose="020B0604020202020204" pitchFamily="34" charset="0"/>
                <a:cs typeface="Arial" panose="020B0604020202020204" pitchFamily="34" charset="0"/>
              </a:rPr>
              <a:t>and </a:t>
            </a:r>
            <a:r>
              <a:rPr lang="en-US" altLang="zh-TW" sz="1600" dirty="0" smtClean="0">
                <a:latin typeface="Arial" panose="020B0604020202020204" pitchFamily="34" charset="0"/>
                <a:cs typeface="Arial" panose="020B0604020202020204" pitchFamily="34" charset="0"/>
              </a:rPr>
              <a:t>CTDP-LR: </a:t>
            </a:r>
          </a:p>
          <a:p>
            <a:pPr lvl="1">
              <a:buSzPct val="100000"/>
              <a:buFont typeface="Wingdings" panose="05000000000000000000" pitchFamily="2" charset="2"/>
              <a:buChar char="n"/>
            </a:pPr>
            <a:r>
              <a:rPr lang="en-US" altLang="zh-TW" sz="1600" dirty="0" smtClean="0">
                <a:latin typeface="Arial" panose="020B0604020202020204" pitchFamily="34" charset="0"/>
                <a:cs typeface="Arial" panose="020B0604020202020204" pitchFamily="34" charset="0"/>
              </a:rPr>
              <a:t>to </a:t>
            </a:r>
            <a:r>
              <a:rPr lang="en-US" altLang="zh-TW" sz="1600" dirty="0">
                <a:latin typeface="Arial" panose="020B0604020202020204" pitchFamily="34" charset="0"/>
                <a:cs typeface="Arial" panose="020B0604020202020204" pitchFamily="34" charset="0"/>
              </a:rPr>
              <a:t>be a divisible factor of </a:t>
            </a:r>
            <a:r>
              <a:rPr lang="en-US" altLang="zh-TW" sz="1600" dirty="0" smtClean="0">
                <a:latin typeface="Arial" panose="020B0604020202020204" pitchFamily="34" charset="0"/>
                <a:cs typeface="Arial" panose="020B0604020202020204" pitchFamily="34" charset="0"/>
              </a:rPr>
              <a:t>W </a:t>
            </a:r>
            <a:r>
              <a:rPr lang="en-US" altLang="zh-TW" sz="1600" dirty="0">
                <a:latin typeface="Arial" panose="020B0604020202020204" pitchFamily="34" charset="0"/>
                <a:cs typeface="Arial" panose="020B0604020202020204" pitchFamily="34" charset="0"/>
              </a:rPr>
              <a:t>such that it will result in simple </a:t>
            </a:r>
            <a:r>
              <a:rPr lang="en-US" altLang="zh-TW" sz="1600" dirty="0" err="1">
                <a:latin typeface="Arial" panose="020B0604020202020204" pitchFamily="34" charset="0"/>
                <a:cs typeface="Arial" panose="020B0604020202020204" pitchFamily="34" charset="0"/>
              </a:rPr>
              <a:t>downsample</a:t>
            </a:r>
            <a:r>
              <a:rPr lang="en-US" altLang="zh-TW" sz="1600" dirty="0">
                <a:latin typeface="Arial" panose="020B0604020202020204" pitchFamily="34" charset="0"/>
                <a:cs typeface="Arial" panose="020B0604020202020204" pitchFamily="34" charset="0"/>
              </a:rPr>
              <a:t> and </a:t>
            </a:r>
            <a:r>
              <a:rPr lang="en-US" altLang="zh-TW" sz="1600" dirty="0" err="1" smtClean="0">
                <a:latin typeface="Arial" panose="020B0604020202020204" pitchFamily="34" charset="0"/>
                <a:cs typeface="Arial" panose="020B0604020202020204" pitchFamily="34" charset="0"/>
              </a:rPr>
              <a:t>upsampling</a:t>
            </a:r>
            <a:r>
              <a:rPr lang="en-US" altLang="zh-TW" sz="1600" dirty="0" smtClean="0">
                <a:latin typeface="Arial" panose="020B0604020202020204" pitchFamily="34" charset="0"/>
                <a:cs typeface="Arial" panose="020B0604020202020204" pitchFamily="34" charset="0"/>
              </a:rPr>
              <a:t> </a:t>
            </a:r>
            <a:r>
              <a:rPr lang="en-US" altLang="zh-TW" sz="1600" dirty="0">
                <a:latin typeface="Arial" panose="020B0604020202020204" pitchFamily="34" charset="0"/>
                <a:cs typeface="Arial" panose="020B0604020202020204" pitchFamily="34" charset="0"/>
              </a:rPr>
              <a:t>VLSI implementations; </a:t>
            </a:r>
            <a:endParaRPr lang="en-US" altLang="zh-TW" sz="1600" dirty="0" smtClean="0">
              <a:latin typeface="Arial" panose="020B0604020202020204" pitchFamily="34" charset="0"/>
              <a:cs typeface="Arial" panose="020B0604020202020204" pitchFamily="34" charset="0"/>
            </a:endParaRPr>
          </a:p>
          <a:p>
            <a:pPr lvl="1">
              <a:buSzPct val="100000"/>
              <a:buFont typeface="Wingdings" panose="05000000000000000000" pitchFamily="2" charset="2"/>
              <a:buChar char="n"/>
            </a:pPr>
            <a:r>
              <a:rPr lang="en-US" altLang="zh-TW" sz="1600" dirty="0" smtClean="0">
                <a:latin typeface="Arial" panose="020B0604020202020204" pitchFamily="34" charset="0"/>
                <a:cs typeface="Arial" panose="020B0604020202020204" pitchFamily="34" charset="0"/>
              </a:rPr>
              <a:t>to </a:t>
            </a:r>
            <a:r>
              <a:rPr lang="en-US" altLang="zh-TW" sz="1600" dirty="0">
                <a:latin typeface="Arial" panose="020B0604020202020204" pitchFamily="34" charset="0"/>
                <a:cs typeface="Arial" panose="020B0604020202020204" pitchFamily="34" charset="0"/>
              </a:rPr>
              <a:t>be less than </a:t>
            </a:r>
            <a:r>
              <a:rPr lang="en-US" altLang="zh-TW" sz="1600" dirty="0" smtClean="0">
                <a:latin typeface="Arial" panose="020B0604020202020204" pitchFamily="34" charset="0"/>
                <a:cs typeface="Arial" panose="020B0604020202020204" pitchFamily="34" charset="0"/>
              </a:rPr>
              <a:t>W/16 </a:t>
            </a:r>
            <a:r>
              <a:rPr lang="en-US" altLang="zh-TW" sz="1600" dirty="0">
                <a:latin typeface="Arial" panose="020B0604020202020204" pitchFamily="34" charset="0"/>
                <a:cs typeface="Arial" panose="020B0604020202020204" pitchFamily="34" charset="0"/>
              </a:rPr>
              <a:t>such that the </a:t>
            </a:r>
            <a:r>
              <a:rPr lang="en-US" altLang="zh-TW" sz="1600" dirty="0" err="1">
                <a:latin typeface="Arial" panose="020B0604020202020204" pitchFamily="34" charset="0"/>
                <a:cs typeface="Arial" panose="020B0604020202020204" pitchFamily="34" charset="0"/>
              </a:rPr>
              <a:t>downsampling</a:t>
            </a:r>
            <a:r>
              <a:rPr lang="en-US" altLang="zh-TW" sz="1600" dirty="0">
                <a:latin typeface="Arial" panose="020B0604020202020204" pitchFamily="34" charset="0"/>
                <a:cs typeface="Arial" panose="020B0604020202020204" pitchFamily="34" charset="0"/>
              </a:rPr>
              <a:t> factor of texture frame is less than that of depth map to achieve good packing quality.</a:t>
            </a:r>
            <a:endParaRPr lang="zh-TW" altLang="en-US" sz="1600" dirty="0">
              <a:latin typeface="Arial" panose="020B0604020202020204" pitchFamily="34" charset="0"/>
              <a:cs typeface="Arial" panose="020B0604020202020204" pitchFamily="34" charset="0"/>
            </a:endParaRPr>
          </a:p>
        </p:txBody>
      </p:sp>
      <p:sp>
        <p:nvSpPr>
          <p:cNvPr id="22" name="文字方塊 21"/>
          <p:cNvSpPr txBox="1"/>
          <p:nvPr/>
        </p:nvSpPr>
        <p:spPr>
          <a:xfrm>
            <a:off x="539552" y="3958430"/>
            <a:ext cx="5814412" cy="369332"/>
          </a:xfrm>
          <a:prstGeom prst="rect">
            <a:avLst/>
          </a:prstGeom>
          <a:noFill/>
        </p:spPr>
        <p:txBody>
          <a:bodyPr wrap="none" rtlCol="0">
            <a:spAutoFit/>
          </a:bodyPr>
          <a:lstStyle/>
          <a:p>
            <a:r>
              <a:rPr lang="en-US" altLang="zh-TW" b="1" dirty="0" smtClean="0"/>
              <a:t>Possible Selections for UHD and HD video formats:</a:t>
            </a:r>
            <a:endParaRPr lang="zh-TW" altLang="en-US" b="1" dirty="0"/>
          </a:p>
        </p:txBody>
      </p:sp>
      <p:graphicFrame>
        <p:nvGraphicFramePr>
          <p:cNvPr id="4" name="表格 3"/>
          <p:cNvGraphicFramePr>
            <a:graphicFrameLocks noGrp="1"/>
          </p:cNvGraphicFramePr>
          <p:nvPr>
            <p:extLst>
              <p:ext uri="{D42A27DB-BD31-4B8C-83A1-F6EECF244321}">
                <p14:modId xmlns:p14="http://schemas.microsoft.com/office/powerpoint/2010/main" val="2242996884"/>
              </p:ext>
            </p:extLst>
          </p:nvPr>
        </p:nvGraphicFramePr>
        <p:xfrm>
          <a:off x="724881" y="4437112"/>
          <a:ext cx="7879567" cy="2103120"/>
        </p:xfrm>
        <a:graphic>
          <a:graphicData uri="http://schemas.openxmlformats.org/drawingml/2006/table">
            <a:tbl>
              <a:tblPr firstRow="1" firstCol="1" bandRow="1">
                <a:tableStyleId>{5C22544A-7EE6-4342-B048-85BDC9FD1C3A}</a:tableStyleId>
              </a:tblPr>
              <a:tblGrid>
                <a:gridCol w="1080121"/>
                <a:gridCol w="1656184"/>
                <a:gridCol w="936104"/>
                <a:gridCol w="792088"/>
                <a:gridCol w="1800200"/>
                <a:gridCol w="1614870"/>
              </a:tblGrid>
              <a:tr h="0">
                <a:tc>
                  <a:txBody>
                    <a:bodyPr/>
                    <a:lstStyle/>
                    <a:p>
                      <a:pPr algn="ctr" hangingPunct="0">
                        <a:spcBef>
                          <a:spcPts val="0"/>
                        </a:spcBef>
                        <a:spcAft>
                          <a:spcPts val="0"/>
                        </a:spcAft>
                        <a:tabLst>
                          <a:tab pos="228600" algn="l"/>
                          <a:tab pos="457200" algn="l"/>
                          <a:tab pos="685800" algn="l"/>
                          <a:tab pos="914400" algn="l"/>
                        </a:tabLst>
                      </a:pPr>
                      <a:endParaRPr lang="en-US" sz="800" dirty="0" smtClean="0">
                        <a:effectLst/>
                        <a:latin typeface="Arial" panose="020B0604020202020204" pitchFamily="34" charset="0"/>
                        <a:cs typeface="Arial" panose="020B0604020202020204" pitchFamily="34" charset="0"/>
                      </a:endParaRPr>
                    </a:p>
                    <a:p>
                      <a:pPr algn="ctr" hangingPunct="0">
                        <a:spcBef>
                          <a:spcPts val="0"/>
                        </a:spcBef>
                        <a:spcAft>
                          <a:spcPts val="0"/>
                        </a:spcAft>
                        <a:tabLst>
                          <a:tab pos="228600" algn="l"/>
                          <a:tab pos="457200" algn="l"/>
                          <a:tab pos="685800" algn="l"/>
                          <a:tab pos="914400" algn="l"/>
                        </a:tabLst>
                      </a:pPr>
                      <a:r>
                        <a:rPr lang="en-US" sz="1400" dirty="0" smtClean="0">
                          <a:effectLst/>
                          <a:latin typeface="Arial" panose="020B0604020202020204" pitchFamily="34" charset="0"/>
                          <a:cs typeface="Arial" panose="020B0604020202020204" pitchFamily="34" charset="0"/>
                        </a:rPr>
                        <a:t>Video </a:t>
                      </a:r>
                      <a:endParaRPr lang="zh-TW" sz="1400" dirty="0">
                        <a:effectLst/>
                        <a:latin typeface="Arial" panose="020B0604020202020204" pitchFamily="34" charset="0"/>
                        <a:cs typeface="Arial" panose="020B0604020202020204" pitchFamily="34" charset="0"/>
                      </a:endParaRPr>
                    </a:p>
                    <a:p>
                      <a:pPr algn="ctr" hangingPunct="0">
                        <a:spcBef>
                          <a:spcPts val="0"/>
                        </a:spcBef>
                        <a:spcAft>
                          <a:spcPts val="0"/>
                        </a:spcAft>
                        <a:tabLst>
                          <a:tab pos="228600" algn="l"/>
                          <a:tab pos="457200" algn="l"/>
                          <a:tab pos="685800" algn="l"/>
                          <a:tab pos="914400" algn="l"/>
                        </a:tabLst>
                      </a:pPr>
                      <a:r>
                        <a:rPr lang="en-US" sz="1400" dirty="0">
                          <a:effectLst/>
                          <a:latin typeface="Arial" panose="020B0604020202020204" pitchFamily="34" charset="0"/>
                          <a:cs typeface="Arial" panose="020B0604020202020204" pitchFamily="34" charset="0"/>
                        </a:rPr>
                        <a:t>Formats</a:t>
                      </a:r>
                      <a:endParaRPr lang="zh-TW" sz="14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400">
                          <a:effectLst/>
                          <a:latin typeface="Arial" panose="020B0604020202020204" pitchFamily="34" charset="0"/>
                          <a:cs typeface="Arial" panose="020B0604020202020204" pitchFamily="34" charset="0"/>
                        </a:rPr>
                        <a:t>quarter_reduced_</a:t>
                      </a:r>
                      <a:endParaRPr lang="zh-TW" sz="1400">
                        <a:effectLst/>
                        <a:latin typeface="Arial" panose="020B0604020202020204" pitchFamily="34" charset="0"/>
                        <a:cs typeface="Arial" panose="020B0604020202020204" pitchFamily="34" charset="0"/>
                      </a:endParaRPr>
                    </a:p>
                    <a:p>
                      <a:pPr algn="ctr" hangingPunct="0">
                        <a:spcBef>
                          <a:spcPts val="0"/>
                        </a:spcBef>
                        <a:spcAft>
                          <a:spcPts val="0"/>
                        </a:spcAft>
                        <a:tabLst>
                          <a:tab pos="228600" algn="l"/>
                          <a:tab pos="457200" algn="l"/>
                          <a:tab pos="685800" algn="l"/>
                          <a:tab pos="914400" algn="l"/>
                        </a:tabLst>
                      </a:pPr>
                      <a:r>
                        <a:rPr lang="en-US" sz="1400">
                          <a:effectLst/>
                          <a:latin typeface="Arial" panose="020B0604020202020204" pitchFamily="34" charset="0"/>
                          <a:cs typeface="Arial" panose="020B0604020202020204" pitchFamily="34" charset="0"/>
                        </a:rPr>
                        <a:t>depth_ line_</a:t>
                      </a:r>
                      <a:endParaRPr lang="zh-TW" sz="1400">
                        <a:effectLst/>
                        <a:latin typeface="Arial" panose="020B0604020202020204" pitchFamily="34" charset="0"/>
                        <a:cs typeface="Arial" panose="020B0604020202020204" pitchFamily="34" charset="0"/>
                      </a:endParaRPr>
                    </a:p>
                    <a:p>
                      <a:pPr algn="ctr" hangingPunct="0">
                        <a:spcBef>
                          <a:spcPts val="0"/>
                        </a:spcBef>
                        <a:spcAft>
                          <a:spcPts val="0"/>
                        </a:spcAft>
                        <a:tabLst>
                          <a:tab pos="228600" algn="l"/>
                          <a:tab pos="457200" algn="l"/>
                          <a:tab pos="685800" algn="l"/>
                          <a:tab pos="914400" algn="l"/>
                        </a:tabLst>
                      </a:pPr>
                      <a:r>
                        <a:rPr lang="en-US" sz="1400">
                          <a:effectLst/>
                          <a:latin typeface="Arial" panose="020B0604020202020204" pitchFamily="34" charset="0"/>
                          <a:cs typeface="Arial" panose="020B0604020202020204" pitchFamily="34" charset="0"/>
                        </a:rPr>
                        <a:t>number</a:t>
                      </a:r>
                      <a:endParaRPr lang="zh-TW" sz="14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400">
                          <a:effectLst/>
                          <a:latin typeface="Arial" panose="020B0604020202020204" pitchFamily="34" charset="0"/>
                          <a:cs typeface="Arial" panose="020B0604020202020204" pitchFamily="34" charset="0"/>
                        </a:rPr>
                        <a:t> </a:t>
                      </a:r>
                      <a:endParaRPr lang="zh-TW" sz="1400">
                        <a:effectLst/>
                        <a:latin typeface="Arial" panose="020B0604020202020204" pitchFamily="34" charset="0"/>
                        <a:cs typeface="Arial" panose="020B0604020202020204" pitchFamily="34" charset="0"/>
                      </a:endParaRPr>
                    </a:p>
                    <a:p>
                      <a:pPr algn="ctr" hangingPunct="0">
                        <a:spcBef>
                          <a:spcPts val="0"/>
                        </a:spcBef>
                        <a:spcAft>
                          <a:spcPts val="0"/>
                        </a:spcAft>
                        <a:tabLst>
                          <a:tab pos="228600" algn="l"/>
                          <a:tab pos="457200" algn="l"/>
                          <a:tab pos="685800" algn="l"/>
                          <a:tab pos="914400" algn="l"/>
                        </a:tabLst>
                      </a:pPr>
                      <a:r>
                        <a:rPr lang="en-US" sz="1400">
                          <a:effectLst/>
                          <a:latin typeface="Arial" panose="020B0604020202020204" pitchFamily="34" charset="0"/>
                          <a:cs typeface="Arial" panose="020B0604020202020204" pitchFamily="34" charset="0"/>
                        </a:rPr>
                        <a:t>W</a:t>
                      </a:r>
                      <a:r>
                        <a:rPr lang="en-US" sz="1400" baseline="-25000">
                          <a:effectLst/>
                          <a:latin typeface="Arial" panose="020B0604020202020204" pitchFamily="34" charset="0"/>
                          <a:cs typeface="Arial" panose="020B0604020202020204" pitchFamily="34" charset="0"/>
                        </a:rPr>
                        <a:t>HD</a:t>
                      </a:r>
                      <a:endParaRPr lang="zh-TW" sz="14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400">
                          <a:effectLst/>
                          <a:latin typeface="Arial" panose="020B0604020202020204" pitchFamily="34" charset="0"/>
                          <a:cs typeface="Arial" panose="020B0604020202020204" pitchFamily="34" charset="0"/>
                        </a:rPr>
                        <a:t> </a:t>
                      </a:r>
                      <a:endParaRPr lang="zh-TW" sz="1400">
                        <a:effectLst/>
                        <a:latin typeface="Arial" panose="020B0604020202020204" pitchFamily="34" charset="0"/>
                        <a:cs typeface="Arial" panose="020B0604020202020204" pitchFamily="34" charset="0"/>
                      </a:endParaRPr>
                    </a:p>
                    <a:p>
                      <a:pPr algn="ctr" hangingPunct="0">
                        <a:spcBef>
                          <a:spcPts val="0"/>
                        </a:spcBef>
                        <a:spcAft>
                          <a:spcPts val="0"/>
                        </a:spcAft>
                        <a:tabLst>
                          <a:tab pos="228600" algn="l"/>
                          <a:tab pos="457200" algn="l"/>
                          <a:tab pos="685800" algn="l"/>
                          <a:tab pos="914400" algn="l"/>
                        </a:tabLst>
                      </a:pPr>
                      <a:r>
                        <a:rPr lang="en-US" sz="1400">
                          <a:effectLst/>
                          <a:latin typeface="Arial" panose="020B0604020202020204" pitchFamily="34" charset="0"/>
                          <a:cs typeface="Arial" panose="020B0604020202020204" pitchFamily="34" charset="0"/>
                        </a:rPr>
                        <a:t>W</a:t>
                      </a:r>
                      <a:r>
                        <a:rPr lang="en-US" sz="1400" baseline="-25000">
                          <a:effectLst/>
                          <a:latin typeface="Arial" panose="020B0604020202020204" pitchFamily="34" charset="0"/>
                          <a:cs typeface="Arial" panose="020B0604020202020204" pitchFamily="34" charset="0"/>
                        </a:rPr>
                        <a:t>RT</a:t>
                      </a:r>
                      <a:endParaRPr lang="zh-TW" sz="14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400">
                          <a:effectLst/>
                          <a:latin typeface="Arial" panose="020B0604020202020204" pitchFamily="34" charset="0"/>
                          <a:cs typeface="Arial" panose="020B0604020202020204" pitchFamily="34" charset="0"/>
                        </a:rPr>
                        <a:t>Texture Horizontal Downsampling factor</a:t>
                      </a:r>
                      <a:endParaRPr lang="zh-TW" sz="14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400">
                          <a:effectLst/>
                          <a:latin typeface="Arial" panose="020B0604020202020204" pitchFamily="34" charset="0"/>
                          <a:cs typeface="Arial" panose="020B0604020202020204" pitchFamily="34" charset="0"/>
                        </a:rPr>
                        <a:t>Depth Horizontal Downsampling factor</a:t>
                      </a:r>
                      <a:endParaRPr lang="zh-TW" sz="1400">
                        <a:effectLst/>
                        <a:latin typeface="Arial" panose="020B0604020202020204" pitchFamily="34" charset="0"/>
                        <a:ea typeface="新細明體"/>
                        <a:cs typeface="Arial" panose="020B0604020202020204" pitchFamily="34" charset="0"/>
                      </a:endParaRPr>
                    </a:p>
                  </a:txBody>
                  <a:tcPr marL="68580" marR="68580" marT="0" marB="0"/>
                </a:tc>
              </a:tr>
              <a:tr h="0">
                <a:tc rowSpan="3">
                  <a:txBody>
                    <a:bodyPr/>
                    <a:lstStyle/>
                    <a:p>
                      <a:pPr algn="ctr" hangingPunct="0">
                        <a:spcBef>
                          <a:spcPts val="0"/>
                        </a:spcBef>
                        <a:spcAft>
                          <a:spcPts val="0"/>
                        </a:spcAft>
                        <a:tabLst>
                          <a:tab pos="228600" algn="l"/>
                          <a:tab pos="457200" algn="l"/>
                          <a:tab pos="685800" algn="l"/>
                          <a:tab pos="914400" algn="l"/>
                        </a:tabLst>
                      </a:pPr>
                      <a:endParaRPr lang="en-US" sz="800" dirty="0" smtClean="0">
                        <a:effectLst/>
                        <a:latin typeface="Arial" panose="020B0604020202020204" pitchFamily="34" charset="0"/>
                        <a:cs typeface="Arial" panose="020B0604020202020204" pitchFamily="34" charset="0"/>
                      </a:endParaRPr>
                    </a:p>
                    <a:p>
                      <a:pPr algn="ctr" hangingPunct="0">
                        <a:spcBef>
                          <a:spcPts val="0"/>
                        </a:spcBef>
                        <a:spcAft>
                          <a:spcPts val="0"/>
                        </a:spcAft>
                        <a:tabLst>
                          <a:tab pos="228600" algn="l"/>
                          <a:tab pos="457200" algn="l"/>
                          <a:tab pos="685800" algn="l"/>
                          <a:tab pos="914400" algn="l"/>
                        </a:tabLst>
                      </a:pPr>
                      <a:r>
                        <a:rPr lang="en-US" sz="1400" dirty="0" smtClean="0">
                          <a:effectLst/>
                          <a:latin typeface="Arial" panose="020B0604020202020204" pitchFamily="34" charset="0"/>
                          <a:cs typeface="Arial" panose="020B0604020202020204" pitchFamily="34" charset="0"/>
                        </a:rPr>
                        <a:t>UHD</a:t>
                      </a:r>
                      <a:endParaRPr lang="zh-TW" sz="1400" dirty="0">
                        <a:effectLst/>
                        <a:latin typeface="Arial" panose="020B0604020202020204" pitchFamily="34" charset="0"/>
                        <a:cs typeface="Arial" panose="020B0604020202020204" pitchFamily="34" charset="0"/>
                      </a:endParaRPr>
                    </a:p>
                    <a:p>
                      <a:pPr algn="ctr" hangingPunct="0">
                        <a:spcBef>
                          <a:spcPts val="0"/>
                        </a:spcBef>
                        <a:spcAft>
                          <a:spcPts val="0"/>
                        </a:spcAft>
                        <a:tabLst>
                          <a:tab pos="228600" algn="l"/>
                          <a:tab pos="457200" algn="l"/>
                          <a:tab pos="685800" algn="l"/>
                          <a:tab pos="914400" algn="l"/>
                        </a:tabLst>
                      </a:pPr>
                      <a:r>
                        <a:rPr lang="en-US" sz="1400" dirty="0">
                          <a:effectLst/>
                          <a:latin typeface="Arial" panose="020B0604020202020204" pitchFamily="34" charset="0"/>
                          <a:cs typeface="Arial" panose="020B0604020202020204" pitchFamily="34" charset="0"/>
                        </a:rPr>
                        <a:t>(W=3840)</a:t>
                      </a:r>
                      <a:endParaRPr lang="zh-TW" sz="14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160</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320</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3200</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5:6</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1:2</a:t>
                      </a:r>
                      <a:endParaRPr lang="zh-TW" sz="1600">
                        <a:effectLst/>
                        <a:latin typeface="Arial" panose="020B0604020202020204" pitchFamily="34" charset="0"/>
                        <a:ea typeface="新細明體"/>
                        <a:cs typeface="Arial" panose="020B0604020202020204" pitchFamily="34" charset="0"/>
                      </a:endParaRPr>
                    </a:p>
                  </a:txBody>
                  <a:tcPr marL="68580" marR="68580" marT="0" marB="0"/>
                </a:tc>
              </a:tr>
              <a:tr h="0">
                <a:tc vMerge="1">
                  <a:txBody>
                    <a:bodyPr/>
                    <a:lstStyle/>
                    <a:p>
                      <a:endParaRPr lang="zh-TW" altLang="en-US"/>
                    </a:p>
                  </a:txBody>
                  <a:tcPr/>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120</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240</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3360</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8:9</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1:3</a:t>
                      </a:r>
                      <a:endParaRPr lang="zh-TW" sz="1600">
                        <a:effectLst/>
                        <a:latin typeface="Arial" panose="020B0604020202020204" pitchFamily="34" charset="0"/>
                        <a:ea typeface="新細明體"/>
                        <a:cs typeface="Arial" panose="020B0604020202020204" pitchFamily="34" charset="0"/>
                      </a:endParaRPr>
                    </a:p>
                  </a:txBody>
                  <a:tcPr marL="68580" marR="68580" marT="0" marB="0"/>
                </a:tc>
              </a:tr>
              <a:tr h="0">
                <a:tc vMerge="1">
                  <a:txBody>
                    <a:bodyPr/>
                    <a:lstStyle/>
                    <a:p>
                      <a:endParaRPr lang="zh-TW" altLang="en-US"/>
                    </a:p>
                  </a:txBody>
                  <a:tcPr/>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80</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160</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3520</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11:12</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1:4</a:t>
                      </a:r>
                      <a:endParaRPr lang="zh-TW" sz="1600">
                        <a:effectLst/>
                        <a:latin typeface="Arial" panose="020B0604020202020204" pitchFamily="34" charset="0"/>
                        <a:ea typeface="新細明體"/>
                        <a:cs typeface="Arial" panose="020B0604020202020204" pitchFamily="34" charset="0"/>
                      </a:endParaRPr>
                    </a:p>
                  </a:txBody>
                  <a:tcPr marL="68580" marR="68580" marT="0" marB="0"/>
                </a:tc>
              </a:tr>
              <a:tr h="0">
                <a:tc rowSpan="3">
                  <a:txBody>
                    <a:bodyPr/>
                    <a:lstStyle/>
                    <a:p>
                      <a:pPr algn="ctr" hangingPunct="0">
                        <a:spcBef>
                          <a:spcPts val="0"/>
                        </a:spcBef>
                        <a:spcAft>
                          <a:spcPts val="0"/>
                        </a:spcAft>
                        <a:tabLst>
                          <a:tab pos="228600" algn="l"/>
                          <a:tab pos="457200" algn="l"/>
                          <a:tab pos="685800" algn="l"/>
                          <a:tab pos="914400" algn="l"/>
                        </a:tabLst>
                      </a:pPr>
                      <a:endParaRPr lang="en-US" sz="800" dirty="0" smtClean="0">
                        <a:effectLst/>
                        <a:latin typeface="Arial" panose="020B0604020202020204" pitchFamily="34" charset="0"/>
                        <a:cs typeface="Arial" panose="020B0604020202020204" pitchFamily="34" charset="0"/>
                      </a:endParaRPr>
                    </a:p>
                    <a:p>
                      <a:pPr algn="ctr" hangingPunct="0">
                        <a:spcBef>
                          <a:spcPts val="0"/>
                        </a:spcBef>
                        <a:spcAft>
                          <a:spcPts val="0"/>
                        </a:spcAft>
                        <a:tabLst>
                          <a:tab pos="228600" algn="l"/>
                          <a:tab pos="457200" algn="l"/>
                          <a:tab pos="685800" algn="l"/>
                          <a:tab pos="914400" algn="l"/>
                        </a:tabLst>
                      </a:pPr>
                      <a:r>
                        <a:rPr lang="en-US" sz="1400" dirty="0" smtClean="0">
                          <a:effectLst/>
                          <a:latin typeface="Arial" panose="020B0604020202020204" pitchFamily="34" charset="0"/>
                          <a:cs typeface="Arial" panose="020B0604020202020204" pitchFamily="34" charset="0"/>
                        </a:rPr>
                        <a:t>HD </a:t>
                      </a:r>
                      <a:r>
                        <a:rPr lang="en-US" sz="1400" dirty="0">
                          <a:effectLst/>
                          <a:latin typeface="Arial" panose="020B0604020202020204" pitchFamily="34" charset="0"/>
                          <a:cs typeface="Arial" panose="020B0604020202020204" pitchFamily="34" charset="0"/>
                        </a:rPr>
                        <a:t>(W=1920)</a:t>
                      </a:r>
                      <a:endParaRPr lang="zh-TW" sz="14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80</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160</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1600</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5:6</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1:2</a:t>
                      </a:r>
                      <a:endParaRPr lang="zh-TW" sz="1600">
                        <a:effectLst/>
                        <a:latin typeface="Arial" panose="020B0604020202020204" pitchFamily="34" charset="0"/>
                        <a:ea typeface="新細明體"/>
                        <a:cs typeface="Arial" panose="020B0604020202020204" pitchFamily="34" charset="0"/>
                      </a:endParaRPr>
                    </a:p>
                  </a:txBody>
                  <a:tcPr marL="68580" marR="68580" marT="0" marB="0"/>
                </a:tc>
              </a:tr>
              <a:tr h="0">
                <a:tc vMerge="1">
                  <a:txBody>
                    <a:bodyPr/>
                    <a:lstStyle/>
                    <a:p>
                      <a:endParaRPr lang="zh-TW" altLang="en-US"/>
                    </a:p>
                  </a:txBody>
                  <a:tcPr/>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60</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120</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1680</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8:9</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1:3</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r>
              <a:tr h="0">
                <a:tc vMerge="1">
                  <a:txBody>
                    <a:bodyPr/>
                    <a:lstStyle/>
                    <a:p>
                      <a:endParaRPr lang="zh-TW" altLang="en-US"/>
                    </a:p>
                  </a:txBody>
                  <a:tcPr/>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40</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80</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1760</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11:12</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1:4</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r>
            </a:tbl>
          </a:graphicData>
        </a:graphic>
      </p:graphicFrame>
    </p:spTree>
    <p:extLst>
      <p:ext uri="{BB962C8B-B14F-4D97-AF65-F5344CB8AC3E}">
        <p14:creationId xmlns:p14="http://schemas.microsoft.com/office/powerpoint/2010/main" val="331228021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764704"/>
            <a:ext cx="8229600" cy="936104"/>
          </a:xfrm>
        </p:spPr>
        <p:txBody>
          <a:bodyPr>
            <a:normAutofit/>
          </a:bodyPr>
          <a:lstStyle/>
          <a:p>
            <a:r>
              <a:rPr lang="en-US" altLang="zh-TW" sz="3200" dirty="0">
                <a:latin typeface="Calibri" panose="020F0502020204030204" pitchFamily="34" charset="0"/>
              </a:rPr>
              <a:t> </a:t>
            </a:r>
            <a:r>
              <a:rPr lang="en-US" altLang="zh-TW" sz="3200" dirty="0" err="1">
                <a:latin typeface="Calibri" panose="020F0502020204030204" pitchFamily="34" charset="0"/>
              </a:rPr>
              <a:t>depth_spatial_flipping_flag</a:t>
            </a:r>
            <a:endParaRPr lang="en-US" altLang="zh-TW" sz="3200" dirty="0">
              <a:latin typeface="Calibri" panose="020F0502020204030204" pitchFamily="34" charset="0"/>
            </a:endParaRPr>
          </a:p>
        </p:txBody>
      </p:sp>
      <p:sp>
        <p:nvSpPr>
          <p:cNvPr id="3" name="內容版面配置區 2"/>
          <p:cNvSpPr>
            <a:spLocks noGrp="1"/>
          </p:cNvSpPr>
          <p:nvPr>
            <p:ph idx="1"/>
          </p:nvPr>
        </p:nvSpPr>
        <p:spPr/>
        <p:txBody>
          <a:bodyPr/>
          <a:lstStyle/>
          <a:p>
            <a:r>
              <a:rPr lang="en-US" altLang="zh-TW" sz="1600" dirty="0" err="1">
                <a:latin typeface="Arial" panose="020B0604020202020204" pitchFamily="34" charset="0"/>
                <a:ea typeface="Arial Unicode MS" panose="020B0604020202020204" pitchFamily="34" charset="-120"/>
                <a:cs typeface="Arial" panose="020B0604020202020204" pitchFamily="34" charset="0"/>
              </a:rPr>
              <a:t>depth_spatial_flipping_flag</a:t>
            </a:r>
            <a:r>
              <a:rPr lang="en-US" altLang="zh-TW" sz="1600" dirty="0">
                <a:latin typeface="Arial" panose="020B0604020202020204" pitchFamily="34" charset="0"/>
                <a:ea typeface="Arial Unicode MS" panose="020B0604020202020204" pitchFamily="34" charset="-120"/>
                <a:cs typeface="Arial" panose="020B0604020202020204" pitchFamily="34" charset="0"/>
              </a:rPr>
              <a:t> indicates that the reduced depth region are spatially flipped relative to its intended orientation for display or other such purposes</a:t>
            </a:r>
            <a:endParaRPr lang="zh-TW" altLang="en-US" sz="1600" dirty="0">
              <a:latin typeface="Arial" panose="020B0604020202020204" pitchFamily="34" charset="0"/>
              <a:ea typeface="Arial Unicode MS" panose="020B0604020202020204" pitchFamily="34" charset="-120"/>
              <a:cs typeface="Arial" panose="020B0604020202020204" pitchFamily="34" charset="0"/>
            </a:endParaRPr>
          </a:p>
          <a:p>
            <a:pPr marL="0" indent="0">
              <a:buNone/>
            </a:pPr>
            <a:endParaRPr lang="zh-TW" altLang="en-US" dirty="0"/>
          </a:p>
        </p:txBody>
      </p:sp>
      <p:graphicFrame>
        <p:nvGraphicFramePr>
          <p:cNvPr id="8" name="表格 7"/>
          <p:cNvGraphicFramePr>
            <a:graphicFrameLocks noGrp="1"/>
          </p:cNvGraphicFramePr>
          <p:nvPr>
            <p:extLst>
              <p:ext uri="{D42A27DB-BD31-4B8C-83A1-F6EECF244321}">
                <p14:modId xmlns:p14="http://schemas.microsoft.com/office/powerpoint/2010/main" val="1462807464"/>
              </p:ext>
            </p:extLst>
          </p:nvPr>
        </p:nvGraphicFramePr>
        <p:xfrm>
          <a:off x="611560" y="2348880"/>
          <a:ext cx="7848872" cy="731520"/>
        </p:xfrm>
        <a:graphic>
          <a:graphicData uri="http://schemas.openxmlformats.org/drawingml/2006/table">
            <a:tbl>
              <a:tblPr firstRow="1" firstCol="1" lastRow="1" lastCol="1" bandRow="1" bandCol="1"/>
              <a:tblGrid>
                <a:gridCol w="758987"/>
                <a:gridCol w="7089885"/>
              </a:tblGrid>
              <a:tr h="132015">
                <a:tc>
                  <a:txBody>
                    <a:bodyPr/>
                    <a:lstStyle/>
                    <a:p>
                      <a:pPr algn="ctr" hangingPunct="0">
                        <a:spcBef>
                          <a:spcPts val="680"/>
                        </a:spcBef>
                        <a:spcAft>
                          <a:spcPts val="0"/>
                        </a:spcAft>
                        <a:tabLst>
                          <a:tab pos="504190" algn="l"/>
                          <a:tab pos="756285" algn="l"/>
                          <a:tab pos="1008380" algn="l"/>
                          <a:tab pos="1260475" algn="l"/>
                        </a:tabLst>
                      </a:pPr>
                      <a:r>
                        <a:rPr kumimoji="1" lang="en-GB" sz="1600" kern="1200" dirty="0">
                          <a:solidFill>
                            <a:schemeClr val="tx1"/>
                          </a:solidFill>
                          <a:latin typeface="Arial" pitchFamily="34" charset="0"/>
                          <a:ea typeface="新細明體" pitchFamily="18" charset="-120"/>
                          <a:cs typeface="+mn-cs"/>
                        </a:rPr>
                        <a:t>Value</a:t>
                      </a:r>
                      <a:endParaRPr kumimoji="1" lang="zh-TW" sz="1600" kern="1200" dirty="0">
                        <a:solidFill>
                          <a:schemeClr val="tx1"/>
                        </a:solidFill>
                        <a:latin typeface="Arial" pitchFamily="34" charset="0"/>
                        <a:ea typeface="新細明體" pitchFamily="18" charset="-12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504190" algn="l"/>
                          <a:tab pos="756285" algn="l"/>
                          <a:tab pos="1008380" algn="l"/>
                          <a:tab pos="1260475" algn="l"/>
                        </a:tabLst>
                      </a:pPr>
                      <a:r>
                        <a:rPr kumimoji="1" lang="en-GB" sz="1600" kern="1200" dirty="0">
                          <a:solidFill>
                            <a:schemeClr val="tx1"/>
                          </a:solidFill>
                          <a:latin typeface="Arial" pitchFamily="34" charset="0"/>
                          <a:ea typeface="新細明體" pitchFamily="18" charset="-120"/>
                          <a:cs typeface="+mn-cs"/>
                        </a:rPr>
                        <a:t>Interpretation</a:t>
                      </a:r>
                      <a:endParaRPr kumimoji="1" lang="zh-TW" sz="1600" kern="1200" dirty="0">
                        <a:solidFill>
                          <a:schemeClr val="tx1"/>
                        </a:solidFill>
                        <a:latin typeface="Arial" pitchFamily="34" charset="0"/>
                        <a:ea typeface="新細明體" pitchFamily="18" charset="-12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2015">
                <a:tc>
                  <a:txBody>
                    <a:bodyPr/>
                    <a:lstStyle/>
                    <a:p>
                      <a:pPr marL="0" marR="0" indent="0" algn="ctr" defTabSz="914400" rtl="0" eaLnBrk="1" fontAlgn="auto" latinLnBrk="0" hangingPunct="0">
                        <a:lnSpc>
                          <a:spcPct val="100000"/>
                        </a:lnSpc>
                        <a:spcBef>
                          <a:spcPts val="680"/>
                        </a:spcBef>
                        <a:spcAft>
                          <a:spcPts val="0"/>
                        </a:spcAft>
                        <a:buClrTx/>
                        <a:buSzTx/>
                        <a:buFontTx/>
                        <a:buNone/>
                        <a:tabLst>
                          <a:tab pos="504190" algn="l"/>
                          <a:tab pos="756285" algn="l"/>
                          <a:tab pos="1008380" algn="l"/>
                          <a:tab pos="1260475" algn="l"/>
                        </a:tabLst>
                        <a:defRPr/>
                      </a:pPr>
                      <a:r>
                        <a:rPr kumimoji="1" lang="en-US" sz="1600" kern="1200" dirty="0" smtClean="0">
                          <a:solidFill>
                            <a:schemeClr val="tx1"/>
                          </a:solidFill>
                          <a:latin typeface="Arial" pitchFamily="34" charset="0"/>
                          <a:ea typeface="新細明體" pitchFamily="18" charset="-120"/>
                          <a:cs typeface="+mn-cs"/>
                        </a:rPr>
                        <a:t>0</a:t>
                      </a:r>
                      <a:endParaRPr kumimoji="1" lang="zh-TW" sz="1600" kern="1200" dirty="0">
                        <a:solidFill>
                          <a:schemeClr val="tx1"/>
                        </a:solidFill>
                        <a:latin typeface="Arial" pitchFamily="34" charset="0"/>
                        <a:ea typeface="新細明體" pitchFamily="18" charset="-12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indent="0" algn="just" defTabSz="914400" rtl="0" eaLnBrk="1" fontAlgn="auto" latinLnBrk="0" hangingPunct="0">
                        <a:lnSpc>
                          <a:spcPct val="100000"/>
                        </a:lnSpc>
                        <a:spcBef>
                          <a:spcPts val="680"/>
                        </a:spcBef>
                        <a:spcAft>
                          <a:spcPts val="0"/>
                        </a:spcAft>
                        <a:buClrTx/>
                        <a:buSzTx/>
                        <a:buFontTx/>
                        <a:buNone/>
                        <a:tabLst>
                          <a:tab pos="504190" algn="l"/>
                          <a:tab pos="756285" algn="l"/>
                          <a:tab pos="1008380" algn="l"/>
                          <a:tab pos="1260475" algn="l"/>
                        </a:tabLst>
                        <a:defRPr/>
                      </a:pPr>
                      <a:r>
                        <a:rPr kumimoji="1" lang="en-US" sz="1600" kern="1200" dirty="0" smtClean="0">
                          <a:solidFill>
                            <a:schemeClr val="tx1"/>
                          </a:solidFill>
                          <a:latin typeface="Arial" pitchFamily="34" charset="0"/>
                          <a:ea typeface="新細明體" pitchFamily="18" charset="-120"/>
                          <a:cs typeface="+mn-cs"/>
                        </a:rPr>
                        <a:t>No flipping</a:t>
                      </a:r>
                      <a:endParaRPr kumimoji="1" lang="zh-TW" sz="1600" kern="1200" dirty="0">
                        <a:solidFill>
                          <a:schemeClr val="tx1"/>
                        </a:solidFill>
                        <a:latin typeface="Arial" pitchFamily="34" charset="0"/>
                        <a:ea typeface="新細明體" pitchFamily="18" charset="-120"/>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32015">
                <a:tc>
                  <a:txBody>
                    <a:bodyPr/>
                    <a:lstStyle/>
                    <a:p>
                      <a:pPr marL="0" marR="0" indent="0" algn="ctr" defTabSz="914400" rtl="0" eaLnBrk="1" fontAlgn="auto" latinLnBrk="0" hangingPunct="0">
                        <a:lnSpc>
                          <a:spcPct val="100000"/>
                        </a:lnSpc>
                        <a:spcBef>
                          <a:spcPts val="680"/>
                        </a:spcBef>
                        <a:spcAft>
                          <a:spcPts val="0"/>
                        </a:spcAft>
                        <a:buClrTx/>
                        <a:buSzTx/>
                        <a:buFontTx/>
                        <a:buNone/>
                        <a:tabLst>
                          <a:tab pos="504190" algn="l"/>
                          <a:tab pos="756285" algn="l"/>
                          <a:tab pos="1008380" algn="l"/>
                          <a:tab pos="1260475" algn="l"/>
                        </a:tabLst>
                        <a:defRPr/>
                      </a:pPr>
                      <a:r>
                        <a:rPr kumimoji="1" lang="en-US" sz="1600" kern="1200" dirty="0" smtClean="0">
                          <a:solidFill>
                            <a:schemeClr val="tx1"/>
                          </a:solidFill>
                          <a:latin typeface="Arial" pitchFamily="34" charset="0"/>
                          <a:ea typeface="新細明體" pitchFamily="18" charset="-120"/>
                          <a:cs typeface="+mn-cs"/>
                        </a:rPr>
                        <a:t>1</a:t>
                      </a:r>
                      <a:endParaRPr kumimoji="1" lang="zh-TW" sz="1600" kern="1200" dirty="0">
                        <a:solidFill>
                          <a:schemeClr val="tx1"/>
                        </a:solidFill>
                        <a:latin typeface="Arial" pitchFamily="34" charset="0"/>
                        <a:ea typeface="新細明體" pitchFamily="18" charset="-12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indent="0" algn="just" defTabSz="914400" rtl="0" eaLnBrk="1" fontAlgn="auto" latinLnBrk="0" hangingPunct="0">
                        <a:lnSpc>
                          <a:spcPct val="100000"/>
                        </a:lnSpc>
                        <a:spcBef>
                          <a:spcPts val="680"/>
                        </a:spcBef>
                        <a:spcAft>
                          <a:spcPts val="0"/>
                        </a:spcAft>
                        <a:buClrTx/>
                        <a:buSzTx/>
                        <a:buFontTx/>
                        <a:buNone/>
                        <a:tabLst>
                          <a:tab pos="504190" algn="l"/>
                          <a:tab pos="756285" algn="l"/>
                          <a:tab pos="1008380" algn="l"/>
                          <a:tab pos="1260475" algn="l"/>
                        </a:tabLst>
                        <a:defRPr/>
                      </a:pPr>
                      <a:r>
                        <a:rPr kumimoji="1" lang="en-US" sz="1600" kern="1200" dirty="0" smtClean="0">
                          <a:solidFill>
                            <a:schemeClr val="tx1"/>
                          </a:solidFill>
                          <a:latin typeface="Arial" pitchFamily="34" charset="0"/>
                          <a:ea typeface="新細明體" pitchFamily="18" charset="-120"/>
                          <a:cs typeface="+mn-cs"/>
                        </a:rPr>
                        <a:t>Flipping</a:t>
                      </a:r>
                      <a:endParaRPr kumimoji="1" lang="zh-TW" sz="1600" kern="1200" dirty="0">
                        <a:solidFill>
                          <a:schemeClr val="tx1"/>
                        </a:solidFill>
                        <a:latin typeface="Arial" pitchFamily="34" charset="0"/>
                        <a:ea typeface="新細明體" pitchFamily="18" charset="-120"/>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grpSp>
        <p:nvGrpSpPr>
          <p:cNvPr id="4" name="群組 3"/>
          <p:cNvGrpSpPr/>
          <p:nvPr/>
        </p:nvGrpSpPr>
        <p:grpSpPr>
          <a:xfrm>
            <a:off x="4788024" y="3619342"/>
            <a:ext cx="3749287" cy="1288947"/>
            <a:chOff x="7092280" y="4395010"/>
            <a:chExt cx="1665296" cy="464402"/>
          </a:xfrm>
        </p:grpSpPr>
        <p:pic>
          <p:nvPicPr>
            <p:cNvPr id="5" name="圖片 4"/>
            <p:cNvPicPr>
              <a:picLocks/>
            </p:cNvPicPr>
            <p:nvPr/>
          </p:nvPicPr>
          <p:blipFill rotWithShape="1">
            <a:blip r:embed="rId2" cstate="screen">
              <a:extLst>
                <a:ext uri="{28A0092B-C50C-407E-A947-70E740481C1C}">
                  <a14:useLocalDpi xmlns:a14="http://schemas.microsoft.com/office/drawing/2010/main" val="0"/>
                </a:ext>
              </a:extLst>
            </a:blip>
            <a:srcRect/>
            <a:stretch/>
          </p:blipFill>
          <p:spPr>
            <a:xfrm>
              <a:off x="7092280" y="4751412"/>
              <a:ext cx="1440000" cy="108000"/>
            </a:xfrm>
            <a:prstGeom prst="rect">
              <a:avLst/>
            </a:prstGeom>
          </p:spPr>
        </p:pic>
        <p:pic>
          <p:nvPicPr>
            <p:cNvPr id="6" name="圖片 5"/>
            <p:cNvPicPr>
              <a:picLocks/>
            </p:cNvPicPr>
            <p:nvPr/>
          </p:nvPicPr>
          <p:blipFill rotWithShape="1">
            <a:blip r:embed="rId3" cstate="screen">
              <a:extLst>
                <a:ext uri="{28A0092B-C50C-407E-A947-70E740481C1C}">
                  <a14:useLocalDpi xmlns:a14="http://schemas.microsoft.com/office/drawing/2010/main" val="0"/>
                </a:ext>
              </a:extLst>
            </a:blip>
            <a:srcRect/>
            <a:stretch/>
          </p:blipFill>
          <p:spPr>
            <a:xfrm flipV="1">
              <a:off x="7092280" y="4500610"/>
              <a:ext cx="1440000" cy="108000"/>
            </a:xfrm>
            <a:prstGeom prst="rect">
              <a:avLst/>
            </a:prstGeom>
          </p:spPr>
        </p:pic>
        <p:sp>
          <p:nvSpPr>
            <p:cNvPr id="7" name="文字方塊 6"/>
            <p:cNvSpPr txBox="1"/>
            <p:nvPr/>
          </p:nvSpPr>
          <p:spPr>
            <a:xfrm>
              <a:off x="8518914" y="4739369"/>
              <a:ext cx="238661" cy="110891"/>
            </a:xfrm>
            <a:prstGeom prst="rect">
              <a:avLst/>
            </a:prstGeom>
            <a:noFill/>
          </p:spPr>
          <p:txBody>
            <a:bodyPr wrap="none" rtlCol="0">
              <a:spAutoFit/>
            </a:bodyPr>
            <a:lstStyle/>
            <a:p>
              <a:r>
                <a:rPr lang="en-US" altLang="zh-TW" sz="1400" dirty="0"/>
                <a:t>H</a:t>
              </a:r>
              <a:r>
                <a:rPr lang="en-US" altLang="zh-TW" sz="1400" baseline="-25000" dirty="0"/>
                <a:t>RD</a:t>
              </a:r>
              <a:r>
                <a:rPr lang="en-US" altLang="zh-TW" sz="1400" dirty="0" smtClean="0"/>
                <a:t> </a:t>
              </a:r>
              <a:endParaRPr lang="zh-TW" altLang="en-US" sz="1400" dirty="0"/>
            </a:p>
          </p:txBody>
        </p:sp>
        <p:sp>
          <p:nvSpPr>
            <p:cNvPr id="9" name="文字方塊 8"/>
            <p:cNvSpPr txBox="1"/>
            <p:nvPr/>
          </p:nvSpPr>
          <p:spPr>
            <a:xfrm>
              <a:off x="8518915" y="4488926"/>
              <a:ext cx="238661" cy="110891"/>
            </a:xfrm>
            <a:prstGeom prst="rect">
              <a:avLst/>
            </a:prstGeom>
            <a:noFill/>
          </p:spPr>
          <p:txBody>
            <a:bodyPr wrap="none" rtlCol="0">
              <a:spAutoFit/>
            </a:bodyPr>
            <a:lstStyle/>
            <a:p>
              <a:r>
                <a:rPr lang="en-US" altLang="zh-TW" sz="1400" dirty="0"/>
                <a:t>H</a:t>
              </a:r>
              <a:r>
                <a:rPr lang="en-US" altLang="zh-TW" sz="1400" baseline="-25000" dirty="0"/>
                <a:t>RD</a:t>
              </a:r>
              <a:r>
                <a:rPr lang="en-US" altLang="zh-TW" sz="1400" dirty="0" smtClean="0"/>
                <a:t> </a:t>
              </a:r>
              <a:endParaRPr lang="zh-TW" altLang="en-US" sz="1400" dirty="0"/>
            </a:p>
          </p:txBody>
        </p:sp>
        <p:sp>
          <p:nvSpPr>
            <p:cNvPr id="10" name="矩形 9"/>
            <p:cNvSpPr/>
            <p:nvPr/>
          </p:nvSpPr>
          <p:spPr>
            <a:xfrm>
              <a:off x="7720186" y="4395010"/>
              <a:ext cx="139694" cy="110891"/>
            </a:xfrm>
            <a:prstGeom prst="rect">
              <a:avLst/>
            </a:prstGeom>
          </p:spPr>
          <p:txBody>
            <a:bodyPr wrap="none">
              <a:spAutoFit/>
            </a:bodyPr>
            <a:lstStyle/>
            <a:p>
              <a:r>
                <a:rPr lang="en-US" altLang="zh-TW" sz="1400" dirty="0" smtClean="0"/>
                <a:t>w</a:t>
              </a:r>
              <a:endParaRPr lang="zh-TW" altLang="en-US" sz="1400" dirty="0"/>
            </a:p>
          </p:txBody>
        </p:sp>
        <p:sp>
          <p:nvSpPr>
            <p:cNvPr id="11" name="矩形 10"/>
            <p:cNvSpPr/>
            <p:nvPr/>
          </p:nvSpPr>
          <p:spPr>
            <a:xfrm>
              <a:off x="7713585" y="4656621"/>
              <a:ext cx="139694" cy="110891"/>
            </a:xfrm>
            <a:prstGeom prst="rect">
              <a:avLst/>
            </a:prstGeom>
          </p:spPr>
          <p:txBody>
            <a:bodyPr wrap="none">
              <a:spAutoFit/>
            </a:bodyPr>
            <a:lstStyle/>
            <a:p>
              <a:r>
                <a:rPr lang="en-US" altLang="zh-TW" sz="1400" dirty="0" smtClean="0"/>
                <a:t>w</a:t>
              </a:r>
              <a:endParaRPr lang="zh-TW" altLang="en-US" sz="1400" dirty="0"/>
            </a:p>
          </p:txBody>
        </p:sp>
      </p:grpSp>
      <p:grpSp>
        <p:nvGrpSpPr>
          <p:cNvPr id="12" name="群組 11"/>
          <p:cNvGrpSpPr/>
          <p:nvPr/>
        </p:nvGrpSpPr>
        <p:grpSpPr>
          <a:xfrm>
            <a:off x="691949" y="3645017"/>
            <a:ext cx="3749287" cy="1258002"/>
            <a:chOff x="7092280" y="4406159"/>
            <a:chExt cx="1665296" cy="453253"/>
          </a:xfrm>
        </p:grpSpPr>
        <p:pic>
          <p:nvPicPr>
            <p:cNvPr id="13" name="圖片 12"/>
            <p:cNvPicPr>
              <a:picLocks/>
            </p:cNvPicPr>
            <p:nvPr/>
          </p:nvPicPr>
          <p:blipFill rotWithShape="1">
            <a:blip r:embed="rId2" cstate="screen">
              <a:extLst>
                <a:ext uri="{28A0092B-C50C-407E-A947-70E740481C1C}">
                  <a14:useLocalDpi xmlns:a14="http://schemas.microsoft.com/office/drawing/2010/main" val="0"/>
                </a:ext>
              </a:extLst>
            </a:blip>
            <a:srcRect/>
            <a:stretch/>
          </p:blipFill>
          <p:spPr>
            <a:xfrm flipV="1">
              <a:off x="7092280" y="4751412"/>
              <a:ext cx="1440000" cy="108000"/>
            </a:xfrm>
            <a:prstGeom prst="rect">
              <a:avLst/>
            </a:prstGeom>
          </p:spPr>
        </p:pic>
        <p:pic>
          <p:nvPicPr>
            <p:cNvPr id="14" name="圖片 13"/>
            <p:cNvPicPr>
              <a:picLocks/>
            </p:cNvPicPr>
            <p:nvPr/>
          </p:nvPicPr>
          <p:blipFill rotWithShape="1">
            <a:blip r:embed="rId3" cstate="screen">
              <a:extLst>
                <a:ext uri="{28A0092B-C50C-407E-A947-70E740481C1C}">
                  <a14:useLocalDpi xmlns:a14="http://schemas.microsoft.com/office/drawing/2010/main" val="0"/>
                </a:ext>
              </a:extLst>
            </a:blip>
            <a:srcRect/>
            <a:stretch/>
          </p:blipFill>
          <p:spPr>
            <a:xfrm>
              <a:off x="7092280" y="4500610"/>
              <a:ext cx="1440000" cy="108000"/>
            </a:xfrm>
            <a:prstGeom prst="rect">
              <a:avLst/>
            </a:prstGeom>
          </p:spPr>
        </p:pic>
        <p:sp>
          <p:nvSpPr>
            <p:cNvPr id="15" name="文字方塊 14"/>
            <p:cNvSpPr txBox="1"/>
            <p:nvPr/>
          </p:nvSpPr>
          <p:spPr>
            <a:xfrm>
              <a:off x="8518914" y="4739369"/>
              <a:ext cx="238661" cy="110891"/>
            </a:xfrm>
            <a:prstGeom prst="rect">
              <a:avLst/>
            </a:prstGeom>
            <a:noFill/>
          </p:spPr>
          <p:txBody>
            <a:bodyPr wrap="none" rtlCol="0">
              <a:spAutoFit/>
            </a:bodyPr>
            <a:lstStyle/>
            <a:p>
              <a:r>
                <a:rPr lang="en-US" altLang="zh-TW" sz="1400" dirty="0"/>
                <a:t>H</a:t>
              </a:r>
              <a:r>
                <a:rPr lang="en-US" altLang="zh-TW" sz="1400" baseline="-25000" dirty="0"/>
                <a:t>RD</a:t>
              </a:r>
              <a:r>
                <a:rPr lang="en-US" altLang="zh-TW" sz="1400" dirty="0" smtClean="0"/>
                <a:t> </a:t>
              </a:r>
              <a:endParaRPr lang="zh-TW" altLang="en-US" sz="1400" dirty="0"/>
            </a:p>
          </p:txBody>
        </p:sp>
        <p:sp>
          <p:nvSpPr>
            <p:cNvPr id="16" name="文字方塊 15"/>
            <p:cNvSpPr txBox="1"/>
            <p:nvPr/>
          </p:nvSpPr>
          <p:spPr>
            <a:xfrm>
              <a:off x="8518915" y="4488926"/>
              <a:ext cx="238661" cy="110891"/>
            </a:xfrm>
            <a:prstGeom prst="rect">
              <a:avLst/>
            </a:prstGeom>
            <a:noFill/>
          </p:spPr>
          <p:txBody>
            <a:bodyPr wrap="none" rtlCol="0">
              <a:spAutoFit/>
            </a:bodyPr>
            <a:lstStyle/>
            <a:p>
              <a:r>
                <a:rPr lang="en-US" altLang="zh-TW" sz="1400" dirty="0"/>
                <a:t>H</a:t>
              </a:r>
              <a:r>
                <a:rPr lang="en-US" altLang="zh-TW" sz="1400" baseline="-25000" dirty="0"/>
                <a:t>RD</a:t>
              </a:r>
              <a:r>
                <a:rPr lang="en-US" altLang="zh-TW" sz="1400" dirty="0" smtClean="0"/>
                <a:t> </a:t>
              </a:r>
              <a:endParaRPr lang="zh-TW" altLang="en-US" sz="1400" dirty="0"/>
            </a:p>
          </p:txBody>
        </p:sp>
        <p:sp>
          <p:nvSpPr>
            <p:cNvPr id="17" name="矩形 16"/>
            <p:cNvSpPr/>
            <p:nvPr/>
          </p:nvSpPr>
          <p:spPr>
            <a:xfrm>
              <a:off x="7716463" y="4406159"/>
              <a:ext cx="139694" cy="110891"/>
            </a:xfrm>
            <a:prstGeom prst="rect">
              <a:avLst/>
            </a:prstGeom>
          </p:spPr>
          <p:txBody>
            <a:bodyPr wrap="none">
              <a:spAutoFit/>
            </a:bodyPr>
            <a:lstStyle/>
            <a:p>
              <a:r>
                <a:rPr lang="en-US" altLang="zh-TW" sz="1400" dirty="0" smtClean="0"/>
                <a:t>w</a:t>
              </a:r>
              <a:endParaRPr lang="zh-TW" altLang="en-US" sz="1400" dirty="0"/>
            </a:p>
          </p:txBody>
        </p:sp>
        <p:sp>
          <p:nvSpPr>
            <p:cNvPr id="18" name="矩形 17"/>
            <p:cNvSpPr/>
            <p:nvPr/>
          </p:nvSpPr>
          <p:spPr>
            <a:xfrm>
              <a:off x="7713585" y="4656621"/>
              <a:ext cx="139694" cy="110891"/>
            </a:xfrm>
            <a:prstGeom prst="rect">
              <a:avLst/>
            </a:prstGeom>
          </p:spPr>
          <p:txBody>
            <a:bodyPr wrap="none">
              <a:spAutoFit/>
            </a:bodyPr>
            <a:lstStyle/>
            <a:p>
              <a:r>
                <a:rPr lang="en-US" altLang="zh-TW" sz="1400" dirty="0" smtClean="0"/>
                <a:t>w</a:t>
              </a:r>
              <a:endParaRPr lang="zh-TW" altLang="en-US" sz="1400" dirty="0"/>
            </a:p>
          </p:txBody>
        </p:sp>
      </p:grpSp>
      <p:sp>
        <p:nvSpPr>
          <p:cNvPr id="20" name="文字方塊 19"/>
          <p:cNvSpPr txBox="1"/>
          <p:nvPr/>
        </p:nvSpPr>
        <p:spPr>
          <a:xfrm>
            <a:off x="467544" y="3401786"/>
            <a:ext cx="1390124" cy="646331"/>
          </a:xfrm>
          <a:prstGeom prst="rect">
            <a:avLst/>
          </a:prstGeom>
          <a:noFill/>
        </p:spPr>
        <p:txBody>
          <a:bodyPr wrap="none" rtlCol="0">
            <a:spAutoFit/>
          </a:bodyPr>
          <a:lstStyle/>
          <a:p>
            <a:r>
              <a:rPr lang="en-US" altLang="zh-TW" b="1" dirty="0"/>
              <a:t>No flipping</a:t>
            </a:r>
            <a:endParaRPr lang="zh-TW" altLang="zh-TW" b="1" dirty="0"/>
          </a:p>
          <a:p>
            <a:endParaRPr lang="zh-TW" altLang="en-US" b="1" dirty="0"/>
          </a:p>
        </p:txBody>
      </p:sp>
      <p:sp>
        <p:nvSpPr>
          <p:cNvPr id="21" name="文字方塊 20"/>
          <p:cNvSpPr txBox="1"/>
          <p:nvPr/>
        </p:nvSpPr>
        <p:spPr>
          <a:xfrm>
            <a:off x="4499992" y="3429000"/>
            <a:ext cx="1082348" cy="646331"/>
          </a:xfrm>
          <a:prstGeom prst="rect">
            <a:avLst/>
          </a:prstGeom>
          <a:noFill/>
        </p:spPr>
        <p:txBody>
          <a:bodyPr wrap="none" rtlCol="0">
            <a:spAutoFit/>
          </a:bodyPr>
          <a:lstStyle/>
          <a:p>
            <a:r>
              <a:rPr lang="en-US" altLang="zh-TW" b="1" dirty="0"/>
              <a:t>F</a:t>
            </a:r>
            <a:r>
              <a:rPr lang="en-US" altLang="zh-TW" b="1" dirty="0" smtClean="0"/>
              <a:t>lipping</a:t>
            </a:r>
            <a:endParaRPr lang="zh-TW" altLang="zh-TW" b="1" dirty="0"/>
          </a:p>
          <a:p>
            <a:endParaRPr lang="zh-TW" altLang="en-US" b="1" dirty="0"/>
          </a:p>
        </p:txBody>
      </p:sp>
    </p:spTree>
    <p:extLst>
      <p:ext uri="{BB962C8B-B14F-4D97-AF65-F5344CB8AC3E}">
        <p14:creationId xmlns:p14="http://schemas.microsoft.com/office/powerpoint/2010/main" val="41592712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457200" y="1628800"/>
            <a:ext cx="8229600" cy="4839816"/>
          </a:xfrm>
        </p:spPr>
        <p:txBody>
          <a:bodyPr/>
          <a:lstStyle/>
          <a:p>
            <a:r>
              <a:rPr lang="en-US" altLang="zh-TW" sz="1600" dirty="0" smtClean="0">
                <a:latin typeface="Arial" panose="020B0604020202020204" pitchFamily="34" charset="0"/>
                <a:ea typeface="Arial Unicode MS" panose="020B0604020202020204" pitchFamily="34" charset="-120"/>
                <a:cs typeface="Arial" panose="020B0604020202020204" pitchFamily="34" charset="0"/>
              </a:rPr>
              <a:t>depth-</a:t>
            </a:r>
            <a:r>
              <a:rPr lang="en-US" altLang="zh-TW" sz="1600" dirty="0" err="1" smtClean="0">
                <a:latin typeface="Arial" panose="020B0604020202020204" pitchFamily="34" charset="0"/>
                <a:ea typeface="Arial Unicode MS" panose="020B0604020202020204" pitchFamily="34" charset="-120"/>
                <a:cs typeface="Arial" panose="020B0604020202020204" pitchFamily="34" charset="0"/>
              </a:rPr>
              <a:t>chroma_sampling_type</a:t>
            </a:r>
            <a:r>
              <a:rPr lang="en-US" altLang="zh-TW" sz="1600" dirty="0" smtClean="0">
                <a:latin typeface="Arial" panose="020B0604020202020204" pitchFamily="34" charset="0"/>
                <a:ea typeface="Arial Unicode MS" panose="020B0604020202020204" pitchFamily="34" charset="-120"/>
                <a:cs typeface="Arial" panose="020B0604020202020204" pitchFamily="34" charset="0"/>
              </a:rPr>
              <a:t> indicates </a:t>
            </a:r>
            <a:r>
              <a:rPr lang="en-US" altLang="zh-TW" sz="1600" dirty="0">
                <a:latin typeface="Arial" panose="020B0604020202020204" pitchFamily="34" charset="0"/>
                <a:ea typeface="Arial Unicode MS" panose="020B0604020202020204" pitchFamily="34" charset="-120"/>
                <a:cs typeface="Arial" panose="020B0604020202020204" pitchFamily="34" charset="0"/>
              </a:rPr>
              <a:t>that the depth </a:t>
            </a:r>
            <a:r>
              <a:rPr lang="en-US" altLang="zh-TW" sz="1600" dirty="0" err="1">
                <a:latin typeface="Arial" panose="020B0604020202020204" pitchFamily="34" charset="0"/>
                <a:ea typeface="Arial Unicode MS" panose="020B0604020202020204" pitchFamily="34" charset="-120"/>
                <a:cs typeface="Arial" panose="020B0604020202020204" pitchFamily="34" charset="0"/>
              </a:rPr>
              <a:t>chroma</a:t>
            </a:r>
            <a:r>
              <a:rPr lang="en-US" altLang="zh-TW" sz="1600" dirty="0">
                <a:latin typeface="Arial" panose="020B0604020202020204" pitchFamily="34" charset="0"/>
                <a:ea typeface="Arial Unicode MS" panose="020B0604020202020204" pitchFamily="34" charset="-120"/>
                <a:cs typeface="Arial" panose="020B0604020202020204" pitchFamily="34" charset="0"/>
              </a:rPr>
              <a:t> sampling method from 444 to 422 or 420 format is used by </a:t>
            </a:r>
            <a:r>
              <a:rPr lang="en-US" altLang="zh-TW" sz="1600" dirty="0" smtClean="0">
                <a:latin typeface="Arial" panose="020B0604020202020204" pitchFamily="34" charset="0"/>
                <a:ea typeface="Arial Unicode MS" panose="020B0604020202020204" pitchFamily="34" charset="-120"/>
                <a:cs typeface="Arial" panose="020B0604020202020204" pitchFamily="34" charset="0"/>
              </a:rPr>
              <a:t>the CTDP packer as </a:t>
            </a:r>
            <a:r>
              <a:rPr lang="en-US" altLang="zh-TW" sz="1600" dirty="0">
                <a:latin typeface="Arial" panose="020B0604020202020204" pitchFamily="34" charset="0"/>
                <a:ea typeface="Arial Unicode MS" panose="020B0604020202020204" pitchFamily="34" charset="-120"/>
                <a:cs typeface="Arial" panose="020B0604020202020204" pitchFamily="34" charset="0"/>
              </a:rPr>
              <a:t>specified in Table </a:t>
            </a:r>
            <a:r>
              <a:rPr lang="en-US" altLang="zh-TW" sz="1600" dirty="0" smtClean="0">
                <a:latin typeface="Arial" panose="020B0604020202020204" pitchFamily="34" charset="0"/>
                <a:ea typeface="Arial Unicode MS" panose="020B0604020202020204" pitchFamily="34" charset="-120"/>
                <a:cs typeface="Arial" panose="020B0604020202020204" pitchFamily="34" charset="0"/>
              </a:rPr>
              <a:t>D-X2.</a:t>
            </a:r>
            <a:endParaRPr lang="zh-TW" altLang="en-US" dirty="0"/>
          </a:p>
        </p:txBody>
      </p:sp>
      <p:sp>
        <p:nvSpPr>
          <p:cNvPr id="6" name="標題 1"/>
          <p:cNvSpPr txBox="1">
            <a:spLocks/>
          </p:cNvSpPr>
          <p:nvPr/>
        </p:nvSpPr>
        <p:spPr bwMode="auto">
          <a:xfrm>
            <a:off x="457200" y="791127"/>
            <a:ext cx="8229600" cy="936104"/>
          </a:xfrm>
          <a:prstGeom prst="rect">
            <a:avLst/>
          </a:prstGeom>
          <a:noFill/>
          <a:ln w="9525">
            <a:noFill/>
            <a:miter lim="800000"/>
            <a:headEnd/>
            <a:tailEnd/>
          </a:ln>
        </p:spPr>
        <p:txBody>
          <a:bodyPr vert="horz" wrap="square" lIns="0" tIns="45720" rIns="0" bIns="0" numCol="1" anchor="t" anchorCtr="0" compatLnSpc="1">
            <a:prstTxWarp prst="textNoShape">
              <a:avLst/>
            </a:prstTxWarp>
            <a:normAutofit/>
          </a:bodyPr>
          <a:lstStyle>
            <a:lvl1pPr algn="ctr" rtl="0" eaLnBrk="0" fontAlgn="base" hangingPunct="0">
              <a:spcBef>
                <a:spcPct val="0"/>
              </a:spcBef>
              <a:spcAft>
                <a:spcPct val="0"/>
              </a:spcAft>
              <a:defRPr sz="4000" b="1" kern="1200">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Constantia" pitchFamily="18" charset="0"/>
                <a:ea typeface="標楷體" pitchFamily="65" charset="-120"/>
              </a:defRPr>
            </a:lvl2pPr>
            <a:lvl3pPr algn="ctr" rtl="0" eaLnBrk="0" fontAlgn="base" hangingPunct="0">
              <a:spcBef>
                <a:spcPct val="0"/>
              </a:spcBef>
              <a:spcAft>
                <a:spcPct val="0"/>
              </a:spcAft>
              <a:defRPr sz="3600" b="1">
                <a:solidFill>
                  <a:schemeClr val="tx2"/>
                </a:solidFill>
                <a:latin typeface="Constantia" pitchFamily="18" charset="0"/>
                <a:ea typeface="標楷體" pitchFamily="65" charset="-120"/>
              </a:defRPr>
            </a:lvl3pPr>
            <a:lvl4pPr algn="ctr" rtl="0" eaLnBrk="0" fontAlgn="base" hangingPunct="0">
              <a:spcBef>
                <a:spcPct val="0"/>
              </a:spcBef>
              <a:spcAft>
                <a:spcPct val="0"/>
              </a:spcAft>
              <a:defRPr sz="3600" b="1">
                <a:solidFill>
                  <a:schemeClr val="tx2"/>
                </a:solidFill>
                <a:latin typeface="Constantia" pitchFamily="18" charset="0"/>
                <a:ea typeface="標楷體" pitchFamily="65" charset="-120"/>
              </a:defRPr>
            </a:lvl4pPr>
            <a:lvl5pPr algn="ctr" rtl="0" eaLnBrk="0" fontAlgn="base" hangingPunct="0">
              <a:spcBef>
                <a:spcPct val="0"/>
              </a:spcBef>
              <a:spcAft>
                <a:spcPct val="0"/>
              </a:spcAft>
              <a:defRPr sz="3600" b="1">
                <a:solidFill>
                  <a:schemeClr val="tx2"/>
                </a:solidFill>
                <a:latin typeface="Constantia" pitchFamily="18" charset="0"/>
                <a:ea typeface="標楷體" pitchFamily="65" charset="-120"/>
              </a:defRPr>
            </a:lvl5pPr>
            <a:lvl6pPr marL="457200" algn="l" rtl="0" fontAlgn="base">
              <a:spcBef>
                <a:spcPct val="0"/>
              </a:spcBef>
              <a:spcAft>
                <a:spcPct val="0"/>
              </a:spcAft>
              <a:defRPr sz="5000">
                <a:solidFill>
                  <a:schemeClr val="tx2"/>
                </a:solidFill>
                <a:latin typeface="Constantia" pitchFamily="18" charset="0"/>
                <a:ea typeface="標楷體" pitchFamily="65" charset="-120"/>
              </a:defRPr>
            </a:lvl6pPr>
            <a:lvl7pPr marL="914400" algn="l" rtl="0" fontAlgn="base">
              <a:spcBef>
                <a:spcPct val="0"/>
              </a:spcBef>
              <a:spcAft>
                <a:spcPct val="0"/>
              </a:spcAft>
              <a:defRPr sz="5000">
                <a:solidFill>
                  <a:schemeClr val="tx2"/>
                </a:solidFill>
                <a:latin typeface="Constantia" pitchFamily="18" charset="0"/>
                <a:ea typeface="標楷體" pitchFamily="65" charset="-120"/>
              </a:defRPr>
            </a:lvl7pPr>
            <a:lvl8pPr marL="1371600" algn="l" rtl="0" fontAlgn="base">
              <a:spcBef>
                <a:spcPct val="0"/>
              </a:spcBef>
              <a:spcAft>
                <a:spcPct val="0"/>
              </a:spcAft>
              <a:defRPr sz="5000">
                <a:solidFill>
                  <a:schemeClr val="tx2"/>
                </a:solidFill>
                <a:latin typeface="Constantia" pitchFamily="18" charset="0"/>
                <a:ea typeface="標楷體" pitchFamily="65" charset="-120"/>
              </a:defRPr>
            </a:lvl8pPr>
            <a:lvl9pPr marL="1828800" algn="l" rtl="0" fontAlgn="base">
              <a:spcBef>
                <a:spcPct val="0"/>
              </a:spcBef>
              <a:spcAft>
                <a:spcPct val="0"/>
              </a:spcAft>
              <a:defRPr sz="5000">
                <a:solidFill>
                  <a:schemeClr val="tx2"/>
                </a:solidFill>
                <a:latin typeface="Constantia" pitchFamily="18" charset="0"/>
                <a:ea typeface="標楷體" pitchFamily="65" charset="-120"/>
              </a:defRPr>
            </a:lvl9pPr>
          </a:lstStyle>
          <a:p>
            <a:r>
              <a:rPr lang="en-GB" altLang="zh-TW" sz="3200" dirty="0" err="1" smtClean="0">
                <a:latin typeface="Calibri" panose="020F0502020204030204" pitchFamily="34" charset="0"/>
              </a:rPr>
              <a:t>depth_chroma_sampling_type</a:t>
            </a:r>
            <a:endParaRPr kumimoji="0" lang="zh-TW" altLang="en-US" sz="3200" dirty="0">
              <a:latin typeface="Calibri" panose="020F0502020204030204" pitchFamily="34" charset="0"/>
            </a:endParaRPr>
          </a:p>
        </p:txBody>
      </p:sp>
      <p:graphicFrame>
        <p:nvGraphicFramePr>
          <p:cNvPr id="8" name="表格 7"/>
          <p:cNvGraphicFramePr>
            <a:graphicFrameLocks noGrp="1"/>
          </p:cNvGraphicFramePr>
          <p:nvPr>
            <p:extLst>
              <p:ext uri="{D42A27DB-BD31-4B8C-83A1-F6EECF244321}">
                <p14:modId xmlns:p14="http://schemas.microsoft.com/office/powerpoint/2010/main" val="2919982847"/>
              </p:ext>
            </p:extLst>
          </p:nvPr>
        </p:nvGraphicFramePr>
        <p:xfrm>
          <a:off x="647564" y="2708920"/>
          <a:ext cx="7848872" cy="1700376"/>
        </p:xfrm>
        <a:graphic>
          <a:graphicData uri="http://schemas.openxmlformats.org/drawingml/2006/table">
            <a:tbl>
              <a:tblPr firstRow="1" firstCol="1" lastRow="1" lastCol="1" bandRow="1" bandCol="1"/>
              <a:tblGrid>
                <a:gridCol w="758987"/>
                <a:gridCol w="7089885"/>
              </a:tblGrid>
              <a:tr h="288032">
                <a:tc>
                  <a:txBody>
                    <a:bodyPr/>
                    <a:lstStyle/>
                    <a:p>
                      <a:pPr algn="ctr" hangingPunct="0">
                        <a:spcBef>
                          <a:spcPts val="680"/>
                        </a:spcBef>
                        <a:spcAft>
                          <a:spcPts val="0"/>
                        </a:spcAft>
                        <a:tabLst>
                          <a:tab pos="504190" algn="l"/>
                          <a:tab pos="756285" algn="l"/>
                          <a:tab pos="1008380" algn="l"/>
                          <a:tab pos="1260475" algn="l"/>
                        </a:tabLst>
                      </a:pPr>
                      <a:r>
                        <a:rPr kumimoji="1" lang="en-GB" sz="1600" kern="1200" dirty="0">
                          <a:solidFill>
                            <a:schemeClr val="tx1"/>
                          </a:solidFill>
                          <a:latin typeface="Arial" pitchFamily="34" charset="0"/>
                          <a:ea typeface="新細明體" pitchFamily="18" charset="-120"/>
                          <a:cs typeface="+mn-cs"/>
                        </a:rPr>
                        <a:t>Value</a:t>
                      </a:r>
                      <a:endParaRPr kumimoji="1" lang="zh-TW" sz="1600" kern="1200" dirty="0">
                        <a:solidFill>
                          <a:schemeClr val="tx1"/>
                        </a:solidFill>
                        <a:latin typeface="Arial" pitchFamily="34" charset="0"/>
                        <a:ea typeface="新細明體" pitchFamily="18" charset="-12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504190" algn="l"/>
                          <a:tab pos="756285" algn="l"/>
                          <a:tab pos="1008380" algn="l"/>
                          <a:tab pos="1260475" algn="l"/>
                        </a:tabLst>
                      </a:pPr>
                      <a:r>
                        <a:rPr kumimoji="1" lang="en-GB" sz="1600" kern="1200" dirty="0">
                          <a:solidFill>
                            <a:schemeClr val="tx1"/>
                          </a:solidFill>
                          <a:latin typeface="Arial" pitchFamily="34" charset="0"/>
                          <a:ea typeface="新細明體" pitchFamily="18" charset="-120"/>
                          <a:cs typeface="+mn-cs"/>
                        </a:rPr>
                        <a:t>Interpretation</a:t>
                      </a:r>
                      <a:endParaRPr kumimoji="1" lang="zh-TW" sz="1600" kern="1200" dirty="0">
                        <a:solidFill>
                          <a:schemeClr val="tx1"/>
                        </a:solidFill>
                        <a:latin typeface="Arial" pitchFamily="34" charset="0"/>
                        <a:ea typeface="新細明體" pitchFamily="18" charset="-12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64272">
                <a:tc>
                  <a:txBody>
                    <a:bodyPr/>
                    <a:lstStyle/>
                    <a:p>
                      <a:pPr marL="0" marR="0" indent="0" algn="ctr" defTabSz="914400" rtl="0" eaLnBrk="1" fontAlgn="auto" latinLnBrk="0" hangingPunct="0">
                        <a:lnSpc>
                          <a:spcPct val="150000"/>
                        </a:lnSpc>
                        <a:spcBef>
                          <a:spcPts val="680"/>
                        </a:spcBef>
                        <a:spcAft>
                          <a:spcPts val="0"/>
                        </a:spcAft>
                        <a:buClrTx/>
                        <a:buSzTx/>
                        <a:buFontTx/>
                        <a:buNone/>
                        <a:tabLst>
                          <a:tab pos="504190" algn="l"/>
                          <a:tab pos="756285" algn="l"/>
                          <a:tab pos="1008380" algn="l"/>
                          <a:tab pos="1260475" algn="l"/>
                        </a:tabLst>
                        <a:defRPr/>
                      </a:pPr>
                      <a:r>
                        <a:rPr kumimoji="1" lang="en-US" sz="1600" kern="1200" dirty="0">
                          <a:solidFill>
                            <a:schemeClr val="tx1"/>
                          </a:solidFill>
                          <a:latin typeface="Arial" pitchFamily="34" charset="0"/>
                          <a:ea typeface="新細明體" pitchFamily="18" charset="-120"/>
                          <a:cs typeface="+mn-cs"/>
                        </a:rPr>
                        <a:t>1</a:t>
                      </a:r>
                      <a:endParaRPr kumimoji="1" lang="zh-TW" sz="1600" kern="1200" dirty="0">
                        <a:solidFill>
                          <a:schemeClr val="tx1"/>
                        </a:solidFill>
                        <a:latin typeface="Arial" pitchFamily="34" charset="0"/>
                        <a:ea typeface="新細明體" pitchFamily="18" charset="-12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indent="0" algn="just" defTabSz="914400" rtl="0" eaLnBrk="1" fontAlgn="auto" latinLnBrk="0" hangingPunct="0">
                        <a:lnSpc>
                          <a:spcPct val="100000"/>
                        </a:lnSpc>
                        <a:spcBef>
                          <a:spcPts val="680"/>
                        </a:spcBef>
                        <a:spcAft>
                          <a:spcPts val="0"/>
                        </a:spcAft>
                        <a:buClrTx/>
                        <a:buSzTx/>
                        <a:buFontTx/>
                        <a:buNone/>
                        <a:tabLst>
                          <a:tab pos="504190" algn="l"/>
                          <a:tab pos="756285" algn="l"/>
                          <a:tab pos="1008380" algn="l"/>
                          <a:tab pos="1260475" algn="l"/>
                        </a:tabLst>
                        <a:defRPr/>
                      </a:pPr>
                      <a:r>
                        <a:rPr kumimoji="1" lang="en-US" altLang="zh-TW" sz="1600" kern="1200" dirty="0" smtClean="0">
                          <a:solidFill>
                            <a:schemeClr val="tx1"/>
                          </a:solidFill>
                          <a:latin typeface="Arial" pitchFamily="34" charset="0"/>
                          <a:ea typeface="新細明體" pitchFamily="18" charset="-120"/>
                          <a:cs typeface="+mn-cs"/>
                        </a:rPr>
                        <a:t>CTDP</a:t>
                      </a:r>
                      <a:r>
                        <a:rPr kumimoji="1" lang="en-US" altLang="zh-TW" sz="1600" kern="1200" baseline="0" dirty="0" smtClean="0">
                          <a:solidFill>
                            <a:schemeClr val="tx1"/>
                          </a:solidFill>
                          <a:latin typeface="Arial" pitchFamily="34" charset="0"/>
                          <a:ea typeface="新細明體" pitchFamily="18" charset="-120"/>
                          <a:cs typeface="+mn-cs"/>
                        </a:rPr>
                        <a:t> </a:t>
                      </a:r>
                      <a:r>
                        <a:rPr kumimoji="1" lang="en-US" altLang="zh-TW" sz="1600" kern="1200" baseline="0" dirty="0" err="1" smtClean="0">
                          <a:solidFill>
                            <a:schemeClr val="tx1"/>
                          </a:solidFill>
                          <a:latin typeface="Arial" pitchFamily="34" charset="0"/>
                          <a:ea typeface="新細明體" pitchFamily="18" charset="-120"/>
                          <a:cs typeface="+mn-cs"/>
                        </a:rPr>
                        <a:t>depacker</a:t>
                      </a:r>
                      <a:r>
                        <a:rPr kumimoji="1" lang="en-US" altLang="zh-TW" sz="1600" kern="1200" baseline="0" dirty="0" smtClean="0">
                          <a:solidFill>
                            <a:schemeClr val="tx1"/>
                          </a:solidFill>
                          <a:latin typeface="Arial" pitchFamily="34" charset="0"/>
                          <a:ea typeface="新細明體" pitchFamily="18" charset="-120"/>
                          <a:cs typeface="+mn-cs"/>
                        </a:rPr>
                        <a:t> is informed </a:t>
                      </a:r>
                      <a:r>
                        <a:rPr kumimoji="1" lang="en-US" altLang="zh-TW" sz="1600" kern="1200" dirty="0" smtClean="0">
                          <a:solidFill>
                            <a:schemeClr val="tx1"/>
                          </a:solidFill>
                          <a:latin typeface="Arial" pitchFamily="34" charset="0"/>
                          <a:ea typeface="新細明體" pitchFamily="18" charset="-120"/>
                          <a:cs typeface="+mn-cs"/>
                        </a:rPr>
                        <a:t>that the direct sample is used to convert the </a:t>
                      </a:r>
                      <a:r>
                        <a:rPr kumimoji="1" lang="en-US" altLang="zh-TW" sz="1600" kern="1200" dirty="0" err="1" smtClean="0">
                          <a:solidFill>
                            <a:schemeClr val="tx1"/>
                          </a:solidFill>
                          <a:latin typeface="Arial" pitchFamily="34" charset="0"/>
                          <a:ea typeface="新細明體" pitchFamily="18" charset="-120"/>
                          <a:cs typeface="+mn-cs"/>
                        </a:rPr>
                        <a:t>chroma</a:t>
                      </a:r>
                      <a:r>
                        <a:rPr kumimoji="1" lang="en-US" altLang="zh-TW" sz="1600" kern="1200" dirty="0" smtClean="0">
                          <a:solidFill>
                            <a:schemeClr val="tx1"/>
                          </a:solidFill>
                          <a:latin typeface="Arial" pitchFamily="34" charset="0"/>
                          <a:ea typeface="新細明體" pitchFamily="18" charset="-120"/>
                          <a:cs typeface="+mn-cs"/>
                        </a:rPr>
                        <a:t> sample from 444 to 422 or 420 format according to marked </a:t>
                      </a:r>
                      <a:r>
                        <a:rPr kumimoji="1" lang="en-US" altLang="zh-TW" sz="1600" kern="1200" dirty="0" err="1" smtClean="0">
                          <a:solidFill>
                            <a:schemeClr val="tx1"/>
                          </a:solidFill>
                          <a:latin typeface="Arial" pitchFamily="34" charset="0"/>
                          <a:ea typeface="新細明體" pitchFamily="18" charset="-120"/>
                          <a:cs typeface="+mn-cs"/>
                        </a:rPr>
                        <a:t>chroma</a:t>
                      </a:r>
                      <a:r>
                        <a:rPr kumimoji="1" lang="en-US" altLang="zh-TW" sz="1600" kern="1200" dirty="0" smtClean="0">
                          <a:solidFill>
                            <a:schemeClr val="tx1"/>
                          </a:solidFill>
                          <a:latin typeface="Arial" pitchFamily="34" charset="0"/>
                          <a:ea typeface="新細明體" pitchFamily="18" charset="-120"/>
                          <a:cs typeface="+mn-cs"/>
                        </a:rPr>
                        <a:t> sample location.</a:t>
                      </a:r>
                      <a:endParaRPr kumimoji="1" lang="zh-TW" sz="1600" kern="1200" dirty="0">
                        <a:solidFill>
                          <a:schemeClr val="tx1"/>
                        </a:solidFill>
                        <a:latin typeface="Arial" pitchFamily="34" charset="0"/>
                        <a:ea typeface="新細明體" pitchFamily="18" charset="-120"/>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648072">
                <a:tc>
                  <a:txBody>
                    <a:bodyPr/>
                    <a:lstStyle/>
                    <a:p>
                      <a:pPr marL="0" marR="0" indent="0" algn="ctr" defTabSz="914400" rtl="0" eaLnBrk="1" fontAlgn="auto" latinLnBrk="0" hangingPunct="0">
                        <a:lnSpc>
                          <a:spcPct val="100000"/>
                        </a:lnSpc>
                        <a:spcBef>
                          <a:spcPts val="680"/>
                        </a:spcBef>
                        <a:spcAft>
                          <a:spcPts val="600"/>
                        </a:spcAft>
                        <a:buClrTx/>
                        <a:buSzTx/>
                        <a:buFontTx/>
                        <a:buNone/>
                        <a:tabLst>
                          <a:tab pos="504190" algn="l"/>
                          <a:tab pos="756285" algn="l"/>
                          <a:tab pos="1008380" algn="l"/>
                          <a:tab pos="1260475" algn="l"/>
                        </a:tabLst>
                        <a:defRPr/>
                      </a:pPr>
                      <a:r>
                        <a:rPr kumimoji="1" lang="en-US" sz="1600" kern="1200" dirty="0">
                          <a:solidFill>
                            <a:schemeClr val="tx1"/>
                          </a:solidFill>
                          <a:latin typeface="Arial" pitchFamily="34" charset="0"/>
                          <a:ea typeface="新細明體" pitchFamily="18" charset="-120"/>
                          <a:cs typeface="+mn-cs"/>
                        </a:rPr>
                        <a:t>2</a:t>
                      </a:r>
                      <a:endParaRPr kumimoji="1" lang="zh-TW" sz="1600" kern="1200" dirty="0">
                        <a:solidFill>
                          <a:schemeClr val="tx1"/>
                        </a:solidFill>
                        <a:latin typeface="Arial" pitchFamily="34" charset="0"/>
                        <a:ea typeface="新細明體" pitchFamily="18" charset="-12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indent="0" algn="just" defTabSz="914400" rtl="0" eaLnBrk="1" fontAlgn="auto" latinLnBrk="0" hangingPunct="0">
                        <a:lnSpc>
                          <a:spcPct val="100000"/>
                        </a:lnSpc>
                        <a:spcBef>
                          <a:spcPts val="1200"/>
                        </a:spcBef>
                        <a:spcAft>
                          <a:spcPts val="600"/>
                        </a:spcAft>
                        <a:buClrTx/>
                        <a:buSzTx/>
                        <a:buFontTx/>
                        <a:buNone/>
                        <a:tabLst>
                          <a:tab pos="504190" algn="l"/>
                          <a:tab pos="756285" algn="l"/>
                          <a:tab pos="1008380" algn="l"/>
                          <a:tab pos="1260475" algn="l"/>
                        </a:tabLst>
                        <a:defRPr/>
                      </a:pPr>
                      <a:r>
                        <a:rPr kumimoji="1" lang="en-US" altLang="zh-TW" sz="1600" kern="1200" dirty="0" smtClean="0">
                          <a:solidFill>
                            <a:schemeClr val="tx1"/>
                          </a:solidFill>
                          <a:latin typeface="Arial" pitchFamily="34" charset="0"/>
                          <a:ea typeface="新細明體" pitchFamily="18" charset="-120"/>
                          <a:cs typeface="+mn-cs"/>
                        </a:rPr>
                        <a:t>CTDP </a:t>
                      </a:r>
                      <a:r>
                        <a:rPr kumimoji="1" lang="en-US" altLang="zh-TW" sz="1600" kern="1200" dirty="0" err="1" smtClean="0">
                          <a:solidFill>
                            <a:schemeClr val="tx1"/>
                          </a:solidFill>
                          <a:latin typeface="Arial" pitchFamily="34" charset="0"/>
                          <a:ea typeface="新細明體" pitchFamily="18" charset="-120"/>
                          <a:cs typeface="+mn-cs"/>
                        </a:rPr>
                        <a:t>depacker</a:t>
                      </a:r>
                      <a:r>
                        <a:rPr kumimoji="1" lang="en-US" altLang="zh-TW" sz="1600" kern="1200" dirty="0" smtClean="0">
                          <a:solidFill>
                            <a:schemeClr val="tx1"/>
                          </a:solidFill>
                          <a:latin typeface="Arial" pitchFamily="34" charset="0"/>
                          <a:ea typeface="新細明體" pitchFamily="18" charset="-120"/>
                          <a:cs typeface="+mn-cs"/>
                        </a:rPr>
                        <a:t> is informed that the mean of two (four) samples is used to convert the </a:t>
                      </a:r>
                      <a:r>
                        <a:rPr kumimoji="1" lang="en-US" altLang="zh-TW" sz="1600" kern="1200" dirty="0" err="1" smtClean="0">
                          <a:solidFill>
                            <a:schemeClr val="tx1"/>
                          </a:solidFill>
                          <a:latin typeface="Arial" pitchFamily="34" charset="0"/>
                          <a:ea typeface="新細明體" pitchFamily="18" charset="-120"/>
                          <a:cs typeface="+mn-cs"/>
                        </a:rPr>
                        <a:t>chroma</a:t>
                      </a:r>
                      <a:r>
                        <a:rPr kumimoji="1" lang="en-US" altLang="zh-TW" sz="1600" kern="1200" dirty="0" smtClean="0">
                          <a:solidFill>
                            <a:schemeClr val="tx1"/>
                          </a:solidFill>
                          <a:latin typeface="Arial" pitchFamily="34" charset="0"/>
                          <a:ea typeface="新細明體" pitchFamily="18" charset="-120"/>
                          <a:cs typeface="+mn-cs"/>
                        </a:rPr>
                        <a:t> sample from 444 to 422 (420) format.</a:t>
                      </a:r>
                      <a:endParaRPr kumimoji="1" lang="zh-TW" sz="1600" kern="1200" dirty="0">
                        <a:solidFill>
                          <a:schemeClr val="tx1"/>
                        </a:solidFill>
                        <a:latin typeface="Arial" pitchFamily="34" charset="0"/>
                        <a:ea typeface="新細明體" pitchFamily="18" charset="-120"/>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4256754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764704"/>
            <a:ext cx="8229600" cy="936104"/>
          </a:xfrm>
        </p:spPr>
        <p:txBody>
          <a:bodyPr>
            <a:normAutofit/>
          </a:bodyPr>
          <a:lstStyle/>
          <a:p>
            <a:r>
              <a:rPr lang="en-US" altLang="zh-TW" sz="3200" dirty="0">
                <a:latin typeface="Calibri" panose="020F0502020204030204" pitchFamily="34" charset="0"/>
              </a:rPr>
              <a:t> </a:t>
            </a:r>
            <a:r>
              <a:rPr lang="en-US" altLang="zh-TW" sz="3200" dirty="0" err="1" smtClean="0">
                <a:latin typeface="Calibri" panose="020F0502020204030204" pitchFamily="34" charset="0"/>
              </a:rPr>
              <a:t>depth_subpixel_arrangement_type</a:t>
            </a:r>
            <a:r>
              <a:rPr lang="en-US" altLang="zh-TW" sz="3200" dirty="0" smtClean="0">
                <a:latin typeface="Calibri" panose="020F0502020204030204" pitchFamily="34" charset="0"/>
              </a:rPr>
              <a:t> = 0</a:t>
            </a:r>
            <a:endParaRPr lang="zh-TW" altLang="en-US" sz="3200" dirty="0">
              <a:latin typeface="Calibri" panose="020F0502020204030204" pitchFamily="34" charset="0"/>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6" name="物件 5"/>
          <p:cNvGraphicFramePr>
            <a:graphicFrameLocks noChangeAspect="1"/>
          </p:cNvGraphicFramePr>
          <p:nvPr>
            <p:extLst>
              <p:ext uri="{D42A27DB-BD31-4B8C-83A1-F6EECF244321}">
                <p14:modId xmlns:p14="http://schemas.microsoft.com/office/powerpoint/2010/main" val="3148695948"/>
              </p:ext>
            </p:extLst>
          </p:nvPr>
        </p:nvGraphicFramePr>
        <p:xfrm>
          <a:off x="2051150" y="1412776"/>
          <a:ext cx="5257154" cy="5144758"/>
        </p:xfrm>
        <a:graphic>
          <a:graphicData uri="http://schemas.openxmlformats.org/presentationml/2006/ole">
            <mc:AlternateContent xmlns:mc="http://schemas.openxmlformats.org/markup-compatibility/2006">
              <mc:Choice xmlns:v="urn:schemas-microsoft-com:vml" Requires="v">
                <p:oleObj spid="_x0000_s16466" name="投影片" r:id="rId4" imgW="4494397" imgH="3370977" progId="PowerPoint.Slide.12">
                  <p:embed/>
                </p:oleObj>
              </mc:Choice>
              <mc:Fallback>
                <p:oleObj name="投影片" r:id="rId4" imgW="4494397" imgH="3370977" progId="PowerPoint.Slide.12">
                  <p:embed/>
                  <p:pic>
                    <p:nvPicPr>
                      <p:cNvPr id="0" name="Picture 40"/>
                      <p:cNvPicPr>
                        <a:picLocks noChangeAspect="1" noChangeArrowheads="1"/>
                      </p:cNvPicPr>
                      <p:nvPr/>
                    </p:nvPicPr>
                    <p:blipFill>
                      <a:blip r:embed="rId5">
                        <a:extLst>
                          <a:ext uri="{28A0092B-C50C-407E-A947-70E740481C1C}">
                            <a14:useLocalDpi xmlns:a14="http://schemas.microsoft.com/office/drawing/2010/main" val="0"/>
                          </a:ext>
                        </a:extLst>
                      </a:blip>
                      <a:srcRect l="8949" r="17819"/>
                      <a:stretch>
                        <a:fillRect/>
                      </a:stretch>
                    </p:blipFill>
                    <p:spPr bwMode="auto">
                      <a:xfrm>
                        <a:off x="2051150" y="1412776"/>
                        <a:ext cx="5257154" cy="514475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1592712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764704"/>
            <a:ext cx="8229600" cy="936104"/>
          </a:xfrm>
        </p:spPr>
        <p:txBody>
          <a:bodyPr>
            <a:normAutofit/>
          </a:bodyPr>
          <a:lstStyle/>
          <a:p>
            <a:r>
              <a:rPr lang="en-US" altLang="zh-TW" sz="3200" dirty="0">
                <a:latin typeface="Calibri" panose="020F0502020204030204" pitchFamily="34" charset="0"/>
              </a:rPr>
              <a:t> </a:t>
            </a:r>
            <a:r>
              <a:rPr lang="en-US" altLang="zh-TW" sz="3200" dirty="0" err="1" smtClean="0">
                <a:latin typeface="Calibri" panose="020F0502020204030204" pitchFamily="34" charset="0"/>
              </a:rPr>
              <a:t>depth_subpixel_arrangement_type</a:t>
            </a:r>
            <a:r>
              <a:rPr lang="en-US" altLang="zh-TW" sz="3200" dirty="0" smtClean="0">
                <a:latin typeface="Calibri" panose="020F0502020204030204" pitchFamily="34" charset="0"/>
              </a:rPr>
              <a:t> = 1</a:t>
            </a:r>
            <a:endParaRPr lang="zh-TW" altLang="en-US" sz="3200" dirty="0">
              <a:latin typeface="Calibri" panose="020F0502020204030204" pitchFamily="34" charset="0"/>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4" name="物件 3"/>
          <p:cNvGraphicFramePr>
            <a:graphicFrameLocks noChangeAspect="1"/>
          </p:cNvGraphicFramePr>
          <p:nvPr>
            <p:extLst>
              <p:ext uri="{D42A27DB-BD31-4B8C-83A1-F6EECF244321}">
                <p14:modId xmlns:p14="http://schemas.microsoft.com/office/powerpoint/2010/main" val="2875652693"/>
              </p:ext>
            </p:extLst>
          </p:nvPr>
        </p:nvGraphicFramePr>
        <p:xfrm>
          <a:off x="1979712" y="1481160"/>
          <a:ext cx="5400600" cy="5188200"/>
        </p:xfrm>
        <a:graphic>
          <a:graphicData uri="http://schemas.openxmlformats.org/presentationml/2006/ole">
            <mc:AlternateContent xmlns:mc="http://schemas.openxmlformats.org/markup-compatibility/2006">
              <mc:Choice xmlns:v="urn:schemas-microsoft-com:vml" Requires="v">
                <p:oleObj spid="_x0000_s18515" name="投影片" r:id="rId4" imgW="4556884" imgH="3416978" progId="PowerPoint.Slide.12">
                  <p:embed/>
                </p:oleObj>
              </mc:Choice>
              <mc:Fallback>
                <p:oleObj name="投影片" r:id="rId4" imgW="4556884" imgH="3416978" progId="PowerPoint.Slide.12">
                  <p:embed/>
                  <p:pic>
                    <p:nvPicPr>
                      <p:cNvPr id="0" name="Picture 41"/>
                      <p:cNvPicPr>
                        <a:picLocks noChangeAspect="1" noChangeArrowheads="1"/>
                      </p:cNvPicPr>
                      <p:nvPr/>
                    </p:nvPicPr>
                    <p:blipFill>
                      <a:blip r:embed="rId5">
                        <a:extLst>
                          <a:ext uri="{28A0092B-C50C-407E-A947-70E740481C1C}">
                            <a14:useLocalDpi xmlns:a14="http://schemas.microsoft.com/office/drawing/2010/main" val="0"/>
                          </a:ext>
                        </a:extLst>
                      </a:blip>
                      <a:srcRect l="9036" r="18230"/>
                      <a:stretch>
                        <a:fillRect/>
                      </a:stretch>
                    </p:blipFill>
                    <p:spPr bwMode="auto">
                      <a:xfrm>
                        <a:off x="1979712" y="1481160"/>
                        <a:ext cx="5400600" cy="5188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54286332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692696"/>
            <a:ext cx="8229600" cy="926976"/>
          </a:xfrm>
        </p:spPr>
        <p:txBody>
          <a:bodyPr>
            <a:normAutofit/>
          </a:bodyPr>
          <a:lstStyle/>
          <a:p>
            <a:pPr>
              <a:spcBef>
                <a:spcPts val="0"/>
              </a:spcBef>
              <a:spcAft>
                <a:spcPts val="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GB" altLang="zh-TW" sz="3200" dirty="0" err="1" smtClean="0">
                <a:latin typeface="Calibri" panose="020F0502020204030204" pitchFamily="34" charset="0"/>
              </a:rPr>
              <a:t>depth_representation_type</a:t>
            </a:r>
            <a:endParaRPr lang="zh-TW" altLang="zh-TW" sz="3200" dirty="0">
              <a:latin typeface="Calibri" panose="020F050202020403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3971330199"/>
              </p:ext>
            </p:extLst>
          </p:nvPr>
        </p:nvGraphicFramePr>
        <p:xfrm>
          <a:off x="468052" y="2060848"/>
          <a:ext cx="8388424" cy="4038159"/>
        </p:xfrm>
        <a:graphic>
          <a:graphicData uri="http://schemas.openxmlformats.org/drawingml/2006/table">
            <a:tbl>
              <a:tblPr firstRow="1" firstCol="1" lastRow="1" lastCol="1" bandRow="1" bandCol="1"/>
              <a:tblGrid>
                <a:gridCol w="899592"/>
                <a:gridCol w="7488832"/>
              </a:tblGrid>
              <a:tr h="441911">
                <a:tc>
                  <a:txBody>
                    <a:bodyPr/>
                    <a:lstStyle/>
                    <a:p>
                      <a:pPr algn="ctr" hangingPunct="0">
                        <a:spcBef>
                          <a:spcPts val="680"/>
                        </a:spcBef>
                        <a:spcAft>
                          <a:spcPts val="0"/>
                        </a:spcAft>
                        <a:tabLst>
                          <a:tab pos="504190" algn="l"/>
                          <a:tab pos="756285" algn="l"/>
                          <a:tab pos="1008380" algn="l"/>
                          <a:tab pos="1260475" algn="l"/>
                        </a:tabLst>
                      </a:pPr>
                      <a:r>
                        <a:rPr kumimoji="1" lang="en-GB" sz="1600" kern="1200" dirty="0">
                          <a:solidFill>
                            <a:schemeClr val="tx1"/>
                          </a:solidFill>
                          <a:latin typeface="Arial" pitchFamily="34" charset="0"/>
                          <a:ea typeface="新細明體" pitchFamily="18" charset="-120"/>
                          <a:cs typeface="+mn-cs"/>
                        </a:rPr>
                        <a:t>Value</a:t>
                      </a:r>
                      <a:endParaRPr kumimoji="1" lang="zh-TW" sz="1600" kern="1200" dirty="0">
                        <a:solidFill>
                          <a:schemeClr val="tx1"/>
                        </a:solidFill>
                        <a:latin typeface="Arial" pitchFamily="34" charset="0"/>
                        <a:ea typeface="新細明體" pitchFamily="18" charset="-120"/>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504190" algn="l"/>
                          <a:tab pos="756285" algn="l"/>
                          <a:tab pos="1008380" algn="l"/>
                          <a:tab pos="1260475" algn="l"/>
                        </a:tabLst>
                      </a:pPr>
                      <a:r>
                        <a:rPr kumimoji="1" lang="en-GB" sz="1600" kern="1200" dirty="0">
                          <a:solidFill>
                            <a:schemeClr val="tx1"/>
                          </a:solidFill>
                          <a:latin typeface="Arial" pitchFamily="34" charset="0"/>
                          <a:ea typeface="新細明體" pitchFamily="18" charset="-120"/>
                          <a:cs typeface="+mn-cs"/>
                        </a:rPr>
                        <a:t>Interpretation</a:t>
                      </a:r>
                      <a:endParaRPr kumimoji="1" lang="zh-TW" sz="1600" kern="1200" dirty="0">
                        <a:solidFill>
                          <a:schemeClr val="tx1"/>
                        </a:solidFill>
                        <a:latin typeface="Arial" pitchFamily="34" charset="0"/>
                        <a:ea typeface="新細明體" pitchFamily="18" charset="-120"/>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2088">
                <a:tc>
                  <a:txBody>
                    <a:bodyPr/>
                    <a:lstStyle/>
                    <a:p>
                      <a:pPr algn="ctr">
                        <a:spcAft>
                          <a:spcPts val="0"/>
                        </a:spcAft>
                      </a:pPr>
                      <a:r>
                        <a:rPr lang="en-US" sz="1400" kern="100" dirty="0">
                          <a:solidFill>
                            <a:srgbClr val="000000"/>
                          </a:solidFill>
                          <a:latin typeface="Arial" pitchFamily="34" charset="0"/>
                          <a:ea typeface="新細明體"/>
                          <a:cs typeface="Arial" pitchFamily="34" charset="0"/>
                        </a:rPr>
                        <a:t>0 </a:t>
                      </a:r>
                      <a:endParaRPr lang="zh-TW" sz="14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n-US" sz="1200" kern="100" dirty="0">
                          <a:solidFill>
                            <a:srgbClr val="000000"/>
                          </a:solidFill>
                          <a:latin typeface="Arial" pitchFamily="34" charset="0"/>
                          <a:ea typeface="新細明體"/>
                          <a:cs typeface="Arial" pitchFamily="34" charset="0"/>
                        </a:rPr>
                        <a:t>Each decoded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of an auxiliary picture represents an inverse of Z value that is uniformly quantized into the range of 0 to </a:t>
                      </a:r>
                      <a:r>
                        <a:rPr lang="en-US" sz="1200" kern="100" dirty="0" err="1">
                          <a:solidFill>
                            <a:srgbClr val="000000"/>
                          </a:solidFill>
                          <a:latin typeface="Arial" pitchFamily="34" charset="0"/>
                          <a:ea typeface="新細明體"/>
                          <a:cs typeface="Arial" pitchFamily="34" charset="0"/>
                        </a:rPr>
                        <a:t>maxVal</a:t>
                      </a:r>
                      <a:r>
                        <a:rPr lang="en-US" sz="1200" kern="100" dirty="0">
                          <a:solidFill>
                            <a:srgbClr val="000000"/>
                          </a:solidFill>
                          <a:latin typeface="Arial" pitchFamily="34" charset="0"/>
                          <a:ea typeface="新細明體"/>
                          <a:cs typeface="Arial" pitchFamily="34" charset="0"/>
                        </a:rPr>
                        <a:t>, inclusive. </a:t>
                      </a:r>
                      <a:r>
                        <a:rPr lang="en-US" sz="1200" kern="100" dirty="0" smtClean="0">
                          <a:solidFill>
                            <a:srgbClr val="000000"/>
                          </a:solidFill>
                          <a:latin typeface="Arial" pitchFamily="34" charset="0"/>
                          <a:ea typeface="新細明體"/>
                          <a:cs typeface="Arial" pitchFamily="34" charset="0"/>
                        </a:rPr>
                        <a:t>When </a:t>
                      </a:r>
                      <a:r>
                        <a:rPr lang="en-US" sz="1200" kern="100" dirty="0" err="1">
                          <a:solidFill>
                            <a:srgbClr val="000000"/>
                          </a:solidFill>
                          <a:latin typeface="Arial" pitchFamily="34" charset="0"/>
                          <a:ea typeface="新細明體"/>
                          <a:cs typeface="Arial" pitchFamily="34" charset="0"/>
                        </a:rPr>
                        <a:t>z_far_flag</a:t>
                      </a:r>
                      <a:r>
                        <a:rPr lang="en-US" sz="1200" kern="100" dirty="0">
                          <a:solidFill>
                            <a:srgbClr val="000000"/>
                          </a:solidFill>
                          <a:latin typeface="Arial" pitchFamily="34" charset="0"/>
                          <a:ea typeface="新細明體"/>
                          <a:cs typeface="Arial" pitchFamily="34" charset="0"/>
                        </a:rPr>
                        <a:t> is equal to 1, the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equal to 0 represents the inverse of </a:t>
                      </a:r>
                      <a:r>
                        <a:rPr lang="en-US" sz="1200" kern="100" dirty="0" err="1">
                          <a:solidFill>
                            <a:srgbClr val="000000"/>
                          </a:solidFill>
                          <a:latin typeface="Arial" pitchFamily="34" charset="0"/>
                          <a:ea typeface="新細明體"/>
                          <a:cs typeface="Arial" pitchFamily="34" charset="0"/>
                        </a:rPr>
                        <a:t>ZFar</a:t>
                      </a:r>
                      <a:r>
                        <a:rPr lang="en-US" sz="1200" kern="100" dirty="0">
                          <a:solidFill>
                            <a:srgbClr val="000000"/>
                          </a:solidFill>
                          <a:latin typeface="Arial" pitchFamily="34" charset="0"/>
                          <a:ea typeface="新細明體"/>
                          <a:cs typeface="Arial" pitchFamily="34" charset="0"/>
                        </a:rPr>
                        <a:t> (specified below). </a:t>
                      </a:r>
                      <a:r>
                        <a:rPr lang="en-US" sz="1200" kern="100" dirty="0" smtClean="0">
                          <a:solidFill>
                            <a:srgbClr val="000000"/>
                          </a:solidFill>
                          <a:latin typeface="Arial" pitchFamily="34" charset="0"/>
                          <a:ea typeface="新細明體"/>
                          <a:cs typeface="Arial" pitchFamily="34" charset="0"/>
                        </a:rPr>
                        <a:t>When </a:t>
                      </a:r>
                      <a:r>
                        <a:rPr lang="en-US" sz="1200" kern="100" dirty="0" err="1" smtClean="0">
                          <a:solidFill>
                            <a:srgbClr val="000000"/>
                          </a:solidFill>
                          <a:latin typeface="Arial" pitchFamily="34" charset="0"/>
                          <a:ea typeface="新細明體"/>
                          <a:cs typeface="Arial" pitchFamily="34" charset="0"/>
                        </a:rPr>
                        <a:t>z_near_flag</a:t>
                      </a:r>
                      <a:r>
                        <a:rPr lang="en-US" sz="1200" kern="100" dirty="0" smtClean="0">
                          <a:solidFill>
                            <a:srgbClr val="000000"/>
                          </a:solidFill>
                          <a:latin typeface="Arial" pitchFamily="34" charset="0"/>
                          <a:ea typeface="新細明體"/>
                          <a:cs typeface="Arial" pitchFamily="34" charset="0"/>
                        </a:rPr>
                        <a:t> </a:t>
                      </a:r>
                      <a:r>
                        <a:rPr lang="en-US" sz="1200" kern="100" dirty="0">
                          <a:solidFill>
                            <a:srgbClr val="000000"/>
                          </a:solidFill>
                          <a:latin typeface="Arial" pitchFamily="34" charset="0"/>
                          <a:ea typeface="新細明體"/>
                          <a:cs typeface="Arial" pitchFamily="34" charset="0"/>
                        </a:rPr>
                        <a:t>is equal to 1, the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equal to </a:t>
                      </a:r>
                      <a:r>
                        <a:rPr lang="en-US" sz="1200" kern="100" dirty="0" err="1">
                          <a:solidFill>
                            <a:srgbClr val="000000"/>
                          </a:solidFill>
                          <a:latin typeface="Arial" pitchFamily="34" charset="0"/>
                          <a:ea typeface="新細明體"/>
                          <a:cs typeface="Arial" pitchFamily="34" charset="0"/>
                        </a:rPr>
                        <a:t>maxVal</a:t>
                      </a:r>
                      <a:r>
                        <a:rPr lang="en-US" sz="1200" kern="100" dirty="0">
                          <a:solidFill>
                            <a:srgbClr val="000000"/>
                          </a:solidFill>
                          <a:latin typeface="Arial" pitchFamily="34" charset="0"/>
                          <a:ea typeface="新細明體"/>
                          <a:cs typeface="Arial" pitchFamily="34" charset="0"/>
                        </a:rPr>
                        <a:t> represents the inverse of </a:t>
                      </a:r>
                      <a:r>
                        <a:rPr lang="en-US" sz="1200" kern="100" dirty="0" err="1">
                          <a:solidFill>
                            <a:srgbClr val="000000"/>
                          </a:solidFill>
                          <a:latin typeface="Arial" pitchFamily="34" charset="0"/>
                          <a:ea typeface="新細明體"/>
                          <a:cs typeface="Arial" pitchFamily="34" charset="0"/>
                        </a:rPr>
                        <a:t>ZNear</a:t>
                      </a:r>
                      <a:r>
                        <a:rPr lang="en-US" sz="1200" kern="100" dirty="0">
                          <a:solidFill>
                            <a:srgbClr val="000000"/>
                          </a:solidFill>
                          <a:latin typeface="Arial" pitchFamily="34" charset="0"/>
                          <a:ea typeface="新細明體"/>
                          <a:cs typeface="Arial" pitchFamily="34" charset="0"/>
                        </a:rPr>
                        <a:t> (specified below). </a:t>
                      </a:r>
                      <a:endParaRPr lang="zh-TW" sz="12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667037">
                <a:tc>
                  <a:txBody>
                    <a:bodyPr/>
                    <a:lstStyle/>
                    <a:p>
                      <a:pPr algn="ctr">
                        <a:spcAft>
                          <a:spcPts val="0"/>
                        </a:spcAft>
                      </a:pPr>
                      <a:r>
                        <a:rPr lang="en-US" sz="1400" kern="100" dirty="0">
                          <a:solidFill>
                            <a:srgbClr val="000000"/>
                          </a:solidFill>
                          <a:latin typeface="Arial" pitchFamily="34" charset="0"/>
                          <a:ea typeface="新細明體"/>
                          <a:cs typeface="Arial" pitchFamily="34" charset="0"/>
                        </a:rPr>
                        <a:t>1 </a:t>
                      </a:r>
                      <a:endParaRPr lang="zh-TW" sz="14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n-US" sz="1200" kern="100" dirty="0">
                          <a:solidFill>
                            <a:srgbClr val="000000"/>
                          </a:solidFill>
                          <a:latin typeface="Arial" pitchFamily="34" charset="0"/>
                          <a:ea typeface="新細明體"/>
                          <a:cs typeface="Arial" pitchFamily="34" charset="0"/>
                        </a:rPr>
                        <a:t>Each decoded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of an auxiliary picture represents disparity that is uniformly quantized into the range of 0 to </a:t>
                      </a:r>
                      <a:r>
                        <a:rPr lang="en-US" sz="1200" kern="100" dirty="0" err="1">
                          <a:solidFill>
                            <a:srgbClr val="000000"/>
                          </a:solidFill>
                          <a:latin typeface="Arial" pitchFamily="34" charset="0"/>
                          <a:ea typeface="新細明體"/>
                          <a:cs typeface="Arial" pitchFamily="34" charset="0"/>
                        </a:rPr>
                        <a:t>maxVal</a:t>
                      </a:r>
                      <a:r>
                        <a:rPr lang="en-US" sz="1200" kern="100" dirty="0">
                          <a:solidFill>
                            <a:srgbClr val="000000"/>
                          </a:solidFill>
                          <a:latin typeface="Arial" pitchFamily="34" charset="0"/>
                          <a:ea typeface="新細明體"/>
                          <a:cs typeface="Arial" pitchFamily="34" charset="0"/>
                        </a:rPr>
                        <a:t>, inclusive. </a:t>
                      </a:r>
                      <a:r>
                        <a:rPr lang="en-US" sz="1200" kern="100" dirty="0" smtClean="0">
                          <a:solidFill>
                            <a:srgbClr val="000000"/>
                          </a:solidFill>
                          <a:latin typeface="Arial" pitchFamily="34" charset="0"/>
                          <a:ea typeface="新細明體"/>
                          <a:cs typeface="Arial" pitchFamily="34" charset="0"/>
                        </a:rPr>
                        <a:t>When </a:t>
                      </a:r>
                      <a:r>
                        <a:rPr lang="en-US" sz="1200" kern="100" dirty="0" err="1">
                          <a:solidFill>
                            <a:srgbClr val="000000"/>
                          </a:solidFill>
                          <a:latin typeface="Arial" pitchFamily="34" charset="0"/>
                          <a:ea typeface="新細明體"/>
                          <a:cs typeface="Arial" pitchFamily="34" charset="0"/>
                        </a:rPr>
                        <a:t>d_min_flag</a:t>
                      </a:r>
                      <a:r>
                        <a:rPr lang="en-US" sz="1200" kern="100" dirty="0">
                          <a:solidFill>
                            <a:srgbClr val="000000"/>
                          </a:solidFill>
                          <a:latin typeface="Arial" pitchFamily="34" charset="0"/>
                          <a:ea typeface="新細明體"/>
                          <a:cs typeface="Arial" pitchFamily="34" charset="0"/>
                        </a:rPr>
                        <a:t> is equal to 1, the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equal to 0 represents </a:t>
                      </a:r>
                      <a:r>
                        <a:rPr lang="en-US" sz="1200" kern="100" dirty="0" err="1">
                          <a:solidFill>
                            <a:srgbClr val="000000"/>
                          </a:solidFill>
                          <a:latin typeface="Arial" pitchFamily="34" charset="0"/>
                          <a:ea typeface="新細明體"/>
                          <a:cs typeface="Arial" pitchFamily="34" charset="0"/>
                        </a:rPr>
                        <a:t>DMin</a:t>
                      </a:r>
                      <a:r>
                        <a:rPr lang="en-US" sz="1200" kern="100" dirty="0">
                          <a:solidFill>
                            <a:srgbClr val="000000"/>
                          </a:solidFill>
                          <a:latin typeface="Arial" pitchFamily="34" charset="0"/>
                          <a:ea typeface="新細明體"/>
                          <a:cs typeface="Arial" pitchFamily="34" charset="0"/>
                        </a:rPr>
                        <a:t> (specified below). When </a:t>
                      </a:r>
                      <a:r>
                        <a:rPr lang="en-US" sz="1200" kern="100" dirty="0" err="1">
                          <a:solidFill>
                            <a:srgbClr val="000000"/>
                          </a:solidFill>
                          <a:latin typeface="Arial" pitchFamily="34" charset="0"/>
                          <a:ea typeface="新細明體"/>
                          <a:cs typeface="Arial" pitchFamily="34" charset="0"/>
                        </a:rPr>
                        <a:t>d_max_flag</a:t>
                      </a:r>
                      <a:r>
                        <a:rPr lang="en-US" sz="1200" kern="100" dirty="0">
                          <a:solidFill>
                            <a:srgbClr val="000000"/>
                          </a:solidFill>
                          <a:latin typeface="Arial" pitchFamily="34" charset="0"/>
                          <a:ea typeface="新細明體"/>
                          <a:cs typeface="Arial" pitchFamily="34" charset="0"/>
                        </a:rPr>
                        <a:t> is equal to 1, the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equal to </a:t>
                      </a:r>
                      <a:r>
                        <a:rPr lang="en-US" sz="1200" kern="100" dirty="0" err="1">
                          <a:solidFill>
                            <a:srgbClr val="000000"/>
                          </a:solidFill>
                          <a:latin typeface="Arial" pitchFamily="34" charset="0"/>
                          <a:ea typeface="新細明體"/>
                          <a:cs typeface="Arial" pitchFamily="34" charset="0"/>
                        </a:rPr>
                        <a:t>maxVal</a:t>
                      </a:r>
                      <a:r>
                        <a:rPr lang="en-US" sz="1200" kern="100" dirty="0">
                          <a:solidFill>
                            <a:srgbClr val="000000"/>
                          </a:solidFill>
                          <a:latin typeface="Arial" pitchFamily="34" charset="0"/>
                          <a:ea typeface="新細明體"/>
                          <a:cs typeface="Arial" pitchFamily="34" charset="0"/>
                        </a:rPr>
                        <a:t> represents </a:t>
                      </a:r>
                      <a:r>
                        <a:rPr lang="en-US" sz="1200" kern="100" dirty="0" err="1">
                          <a:solidFill>
                            <a:srgbClr val="000000"/>
                          </a:solidFill>
                          <a:latin typeface="Arial" pitchFamily="34" charset="0"/>
                          <a:ea typeface="新細明體"/>
                          <a:cs typeface="Arial" pitchFamily="34" charset="0"/>
                        </a:rPr>
                        <a:t>DMax</a:t>
                      </a:r>
                      <a:r>
                        <a:rPr lang="en-US" sz="1200" kern="100" dirty="0">
                          <a:solidFill>
                            <a:srgbClr val="000000"/>
                          </a:solidFill>
                          <a:latin typeface="Arial" pitchFamily="34" charset="0"/>
                          <a:ea typeface="新細明體"/>
                          <a:cs typeface="Arial" pitchFamily="34" charset="0"/>
                        </a:rPr>
                        <a:t> (specified below). </a:t>
                      </a:r>
                      <a:endParaRPr lang="zh-TW" sz="12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622453">
                <a:tc>
                  <a:txBody>
                    <a:bodyPr/>
                    <a:lstStyle/>
                    <a:p>
                      <a:pPr algn="ctr">
                        <a:spcAft>
                          <a:spcPts val="0"/>
                        </a:spcAft>
                      </a:pPr>
                      <a:r>
                        <a:rPr lang="en-US" sz="1400" kern="100">
                          <a:solidFill>
                            <a:srgbClr val="000000"/>
                          </a:solidFill>
                          <a:latin typeface="Arial" pitchFamily="34" charset="0"/>
                          <a:ea typeface="新細明體"/>
                          <a:cs typeface="Arial" pitchFamily="34" charset="0"/>
                        </a:rPr>
                        <a:t>2 </a:t>
                      </a:r>
                      <a:endParaRPr lang="zh-TW" sz="14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n-US" sz="1200" kern="100" dirty="0">
                          <a:solidFill>
                            <a:srgbClr val="000000"/>
                          </a:solidFill>
                          <a:latin typeface="Arial" pitchFamily="34" charset="0"/>
                          <a:ea typeface="新細明體"/>
                          <a:cs typeface="Arial" pitchFamily="34" charset="0"/>
                        </a:rPr>
                        <a:t>Each decoded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of an auxiliary picture represents a Z value uniformly quantized into the range of 0 to </a:t>
                      </a:r>
                      <a:r>
                        <a:rPr lang="en-US" sz="1200" kern="100" dirty="0" err="1">
                          <a:solidFill>
                            <a:srgbClr val="000000"/>
                          </a:solidFill>
                          <a:latin typeface="Arial" pitchFamily="34" charset="0"/>
                          <a:ea typeface="新細明體"/>
                          <a:cs typeface="Arial" pitchFamily="34" charset="0"/>
                        </a:rPr>
                        <a:t>maxVal</a:t>
                      </a:r>
                      <a:r>
                        <a:rPr lang="en-US" sz="1200" kern="100" dirty="0">
                          <a:solidFill>
                            <a:srgbClr val="000000"/>
                          </a:solidFill>
                          <a:latin typeface="Arial" pitchFamily="34" charset="0"/>
                          <a:ea typeface="新細明體"/>
                          <a:cs typeface="Arial" pitchFamily="34" charset="0"/>
                        </a:rPr>
                        <a:t>, inclusive. </a:t>
                      </a:r>
                      <a:r>
                        <a:rPr lang="en-US" sz="1200" kern="100" dirty="0" smtClean="0">
                          <a:solidFill>
                            <a:srgbClr val="000000"/>
                          </a:solidFill>
                          <a:latin typeface="Arial" pitchFamily="34" charset="0"/>
                          <a:ea typeface="新細明體"/>
                          <a:cs typeface="Arial" pitchFamily="34" charset="0"/>
                        </a:rPr>
                        <a:t>When </a:t>
                      </a:r>
                      <a:r>
                        <a:rPr lang="en-US" sz="1200" kern="100" dirty="0" err="1">
                          <a:solidFill>
                            <a:srgbClr val="000000"/>
                          </a:solidFill>
                          <a:latin typeface="Arial" pitchFamily="34" charset="0"/>
                          <a:ea typeface="新細明體"/>
                          <a:cs typeface="Arial" pitchFamily="34" charset="0"/>
                        </a:rPr>
                        <a:t>z_far_flag</a:t>
                      </a:r>
                      <a:r>
                        <a:rPr lang="en-US" sz="1200" kern="100" dirty="0">
                          <a:solidFill>
                            <a:srgbClr val="000000"/>
                          </a:solidFill>
                          <a:latin typeface="Arial" pitchFamily="34" charset="0"/>
                          <a:ea typeface="新細明體"/>
                          <a:cs typeface="Arial" pitchFamily="34" charset="0"/>
                        </a:rPr>
                        <a:t> is equal to 1, the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equal to 0 corresponds to </a:t>
                      </a:r>
                      <a:r>
                        <a:rPr lang="en-US" sz="1200" kern="100" dirty="0" err="1">
                          <a:solidFill>
                            <a:srgbClr val="000000"/>
                          </a:solidFill>
                          <a:latin typeface="Arial" pitchFamily="34" charset="0"/>
                          <a:ea typeface="新細明體"/>
                          <a:cs typeface="Arial" pitchFamily="34" charset="0"/>
                        </a:rPr>
                        <a:t>ZFar</a:t>
                      </a:r>
                      <a:r>
                        <a:rPr lang="en-US" sz="1200" kern="100" dirty="0">
                          <a:solidFill>
                            <a:srgbClr val="000000"/>
                          </a:solidFill>
                          <a:latin typeface="Arial" pitchFamily="34" charset="0"/>
                          <a:ea typeface="新細明體"/>
                          <a:cs typeface="Arial" pitchFamily="34" charset="0"/>
                        </a:rPr>
                        <a:t> (specified below). When </a:t>
                      </a:r>
                      <a:r>
                        <a:rPr lang="en-US" sz="1200" kern="100" dirty="0" err="1">
                          <a:solidFill>
                            <a:srgbClr val="000000"/>
                          </a:solidFill>
                          <a:latin typeface="Arial" pitchFamily="34" charset="0"/>
                          <a:ea typeface="新細明體"/>
                          <a:cs typeface="Arial" pitchFamily="34" charset="0"/>
                        </a:rPr>
                        <a:t>z_near_flag</a:t>
                      </a:r>
                      <a:r>
                        <a:rPr lang="en-US" sz="1200" kern="100" dirty="0">
                          <a:solidFill>
                            <a:srgbClr val="000000"/>
                          </a:solidFill>
                          <a:latin typeface="Arial" pitchFamily="34" charset="0"/>
                          <a:ea typeface="新細明體"/>
                          <a:cs typeface="Arial" pitchFamily="34" charset="0"/>
                        </a:rPr>
                        <a:t> is equal to 1, the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equal to </a:t>
                      </a:r>
                      <a:r>
                        <a:rPr lang="en-US" sz="1200" kern="100" dirty="0" err="1">
                          <a:solidFill>
                            <a:srgbClr val="000000"/>
                          </a:solidFill>
                          <a:latin typeface="Arial" pitchFamily="34" charset="0"/>
                          <a:ea typeface="新細明體"/>
                          <a:cs typeface="Arial" pitchFamily="34" charset="0"/>
                        </a:rPr>
                        <a:t>maxVal</a:t>
                      </a:r>
                      <a:r>
                        <a:rPr lang="en-US" sz="1200" kern="100" dirty="0">
                          <a:solidFill>
                            <a:srgbClr val="000000"/>
                          </a:solidFill>
                          <a:latin typeface="Arial" pitchFamily="34" charset="0"/>
                          <a:ea typeface="新細明體"/>
                          <a:cs typeface="Arial" pitchFamily="34" charset="0"/>
                        </a:rPr>
                        <a:t> represents </a:t>
                      </a:r>
                      <a:r>
                        <a:rPr lang="en-US" sz="1200" kern="100" dirty="0" err="1">
                          <a:solidFill>
                            <a:srgbClr val="000000"/>
                          </a:solidFill>
                          <a:latin typeface="Arial" pitchFamily="34" charset="0"/>
                          <a:ea typeface="新細明體"/>
                          <a:cs typeface="Arial" pitchFamily="34" charset="0"/>
                        </a:rPr>
                        <a:t>ZNear</a:t>
                      </a:r>
                      <a:r>
                        <a:rPr lang="en-US" sz="1200" kern="100" dirty="0">
                          <a:solidFill>
                            <a:srgbClr val="000000"/>
                          </a:solidFill>
                          <a:latin typeface="Arial" pitchFamily="34" charset="0"/>
                          <a:ea typeface="新細明體"/>
                          <a:cs typeface="Arial" pitchFamily="34" charset="0"/>
                        </a:rPr>
                        <a:t> (specified below). </a:t>
                      </a:r>
                      <a:endParaRPr lang="zh-TW" sz="12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521845">
                <a:tc>
                  <a:txBody>
                    <a:bodyPr/>
                    <a:lstStyle/>
                    <a:p>
                      <a:pPr algn="ctr">
                        <a:spcAft>
                          <a:spcPts val="0"/>
                        </a:spcAft>
                      </a:pPr>
                      <a:r>
                        <a:rPr lang="en-US" sz="1400" kern="100">
                          <a:solidFill>
                            <a:srgbClr val="000000"/>
                          </a:solidFill>
                          <a:latin typeface="Arial" pitchFamily="34" charset="0"/>
                          <a:ea typeface="新細明體"/>
                          <a:cs typeface="Arial" pitchFamily="34" charset="0"/>
                        </a:rPr>
                        <a:t>3 </a:t>
                      </a:r>
                      <a:endParaRPr lang="zh-TW" sz="14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n-US" sz="1200" kern="100" dirty="0">
                          <a:solidFill>
                            <a:srgbClr val="000000"/>
                          </a:solidFill>
                          <a:latin typeface="Arial" pitchFamily="34" charset="0"/>
                          <a:ea typeface="新細明體"/>
                          <a:cs typeface="Arial" pitchFamily="34" charset="0"/>
                        </a:rPr>
                        <a:t>Each decoded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of an auxiliary picture represents a nonlinearly mapped disparity, normalized in range from 0 to </a:t>
                      </a:r>
                      <a:r>
                        <a:rPr lang="en-US" sz="1200" kern="100" dirty="0" err="1">
                          <a:solidFill>
                            <a:srgbClr val="000000"/>
                          </a:solidFill>
                          <a:latin typeface="Arial" pitchFamily="34" charset="0"/>
                          <a:ea typeface="新細明體"/>
                          <a:cs typeface="Arial" pitchFamily="34" charset="0"/>
                        </a:rPr>
                        <a:t>maxVal</a:t>
                      </a:r>
                      <a:r>
                        <a:rPr lang="en-US" sz="1200" kern="100" dirty="0">
                          <a:solidFill>
                            <a:srgbClr val="000000"/>
                          </a:solidFill>
                          <a:latin typeface="Arial" pitchFamily="34" charset="0"/>
                          <a:ea typeface="新細明體"/>
                          <a:cs typeface="Arial" pitchFamily="34" charset="0"/>
                        </a:rPr>
                        <a:t>, as specified by depth_nonlinear_representation_num_minus1 and </a:t>
                      </a:r>
                      <a:r>
                        <a:rPr lang="en-US" sz="1200" kern="100" dirty="0" err="1">
                          <a:solidFill>
                            <a:srgbClr val="000000"/>
                          </a:solidFill>
                          <a:latin typeface="Arial" pitchFamily="34" charset="0"/>
                          <a:ea typeface="新細明體"/>
                          <a:cs typeface="Arial" pitchFamily="34" charset="0"/>
                        </a:rPr>
                        <a:t>depth_nonlinear_representation_model</a:t>
                      </a:r>
                      <a:r>
                        <a:rPr lang="en-US" sz="1200" kern="100" dirty="0">
                          <a:solidFill>
                            <a:srgbClr val="000000"/>
                          </a:solidFill>
                          <a:latin typeface="Arial" pitchFamily="34" charset="0"/>
                          <a:ea typeface="新細明體"/>
                          <a:cs typeface="Arial" pitchFamily="34" charset="0"/>
                        </a:rPr>
                        <a:t>[</a:t>
                      </a:r>
                      <a:r>
                        <a:rPr lang="en-US" sz="1200" kern="100" dirty="0" err="1">
                          <a:solidFill>
                            <a:srgbClr val="000000"/>
                          </a:solidFill>
                          <a:latin typeface="Arial" pitchFamily="34" charset="0"/>
                          <a:ea typeface="新細明體"/>
                          <a:cs typeface="Arial" pitchFamily="34" charset="0"/>
                        </a:rPr>
                        <a:t>i</a:t>
                      </a:r>
                      <a:r>
                        <a:rPr lang="en-US" sz="1200" kern="100" dirty="0" smtClean="0">
                          <a:solidFill>
                            <a:srgbClr val="000000"/>
                          </a:solidFill>
                          <a:latin typeface="Arial" pitchFamily="34" charset="0"/>
                          <a:ea typeface="新細明體"/>
                          <a:cs typeface="Arial" pitchFamily="34" charset="0"/>
                        </a:rPr>
                        <a:t>].When </a:t>
                      </a:r>
                      <a:r>
                        <a:rPr lang="en-US" sz="1200" kern="100" dirty="0" err="1">
                          <a:solidFill>
                            <a:srgbClr val="000000"/>
                          </a:solidFill>
                          <a:latin typeface="Arial" pitchFamily="34" charset="0"/>
                          <a:ea typeface="新細明體"/>
                          <a:cs typeface="Arial" pitchFamily="34" charset="0"/>
                        </a:rPr>
                        <a:t>d_min_flag</a:t>
                      </a:r>
                      <a:r>
                        <a:rPr lang="en-US" sz="1200" kern="100" dirty="0">
                          <a:solidFill>
                            <a:srgbClr val="000000"/>
                          </a:solidFill>
                          <a:latin typeface="Arial" pitchFamily="34" charset="0"/>
                          <a:ea typeface="新細明體"/>
                          <a:cs typeface="Arial" pitchFamily="34" charset="0"/>
                        </a:rPr>
                        <a:t> is equal to 1, the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equal to 0 represents </a:t>
                      </a:r>
                      <a:r>
                        <a:rPr lang="en-US" sz="1200" kern="100" dirty="0" err="1">
                          <a:solidFill>
                            <a:srgbClr val="000000"/>
                          </a:solidFill>
                          <a:latin typeface="Arial" pitchFamily="34" charset="0"/>
                          <a:ea typeface="新細明體"/>
                          <a:cs typeface="Arial" pitchFamily="34" charset="0"/>
                        </a:rPr>
                        <a:t>DMin</a:t>
                      </a:r>
                      <a:r>
                        <a:rPr lang="en-US" sz="1200" kern="100" dirty="0">
                          <a:solidFill>
                            <a:srgbClr val="000000"/>
                          </a:solidFill>
                          <a:latin typeface="Arial" pitchFamily="34" charset="0"/>
                          <a:ea typeface="新細明體"/>
                          <a:cs typeface="Arial" pitchFamily="34" charset="0"/>
                        </a:rPr>
                        <a:t> (specified below). When </a:t>
                      </a:r>
                      <a:r>
                        <a:rPr lang="en-US" sz="1200" kern="100" dirty="0" err="1">
                          <a:solidFill>
                            <a:srgbClr val="000000"/>
                          </a:solidFill>
                          <a:latin typeface="Arial" pitchFamily="34" charset="0"/>
                          <a:ea typeface="新細明體"/>
                          <a:cs typeface="Arial" pitchFamily="34" charset="0"/>
                        </a:rPr>
                        <a:t>d_max_flag</a:t>
                      </a:r>
                      <a:r>
                        <a:rPr lang="en-US" sz="1200" kern="100" dirty="0">
                          <a:solidFill>
                            <a:srgbClr val="000000"/>
                          </a:solidFill>
                          <a:latin typeface="Arial" pitchFamily="34" charset="0"/>
                          <a:ea typeface="新細明體"/>
                          <a:cs typeface="Arial" pitchFamily="34" charset="0"/>
                        </a:rPr>
                        <a:t> is equal to 1, the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equal to </a:t>
                      </a:r>
                      <a:r>
                        <a:rPr lang="en-US" sz="1200" kern="100" dirty="0" err="1">
                          <a:solidFill>
                            <a:srgbClr val="000000"/>
                          </a:solidFill>
                          <a:latin typeface="Arial" pitchFamily="34" charset="0"/>
                          <a:ea typeface="新細明體"/>
                          <a:cs typeface="Arial" pitchFamily="34" charset="0"/>
                        </a:rPr>
                        <a:t>maxVal</a:t>
                      </a:r>
                      <a:r>
                        <a:rPr lang="en-US" sz="1200" kern="100" dirty="0">
                          <a:solidFill>
                            <a:srgbClr val="000000"/>
                          </a:solidFill>
                          <a:latin typeface="Arial" pitchFamily="34" charset="0"/>
                          <a:ea typeface="新細明體"/>
                          <a:cs typeface="Arial" pitchFamily="34" charset="0"/>
                        </a:rPr>
                        <a:t> represents </a:t>
                      </a:r>
                      <a:r>
                        <a:rPr lang="en-US" sz="1200" kern="100" dirty="0" err="1">
                          <a:solidFill>
                            <a:srgbClr val="000000"/>
                          </a:solidFill>
                          <a:latin typeface="Arial" pitchFamily="34" charset="0"/>
                          <a:ea typeface="新細明體"/>
                          <a:cs typeface="Arial" pitchFamily="34" charset="0"/>
                        </a:rPr>
                        <a:t>DMax</a:t>
                      </a:r>
                      <a:r>
                        <a:rPr lang="en-US" sz="1200" kern="100" dirty="0">
                          <a:solidFill>
                            <a:srgbClr val="000000"/>
                          </a:solidFill>
                          <a:latin typeface="Arial" pitchFamily="34" charset="0"/>
                          <a:ea typeface="新細明體"/>
                          <a:cs typeface="Arial" pitchFamily="34" charset="0"/>
                        </a:rPr>
                        <a:t> (specified below). </a:t>
                      </a:r>
                      <a:endParaRPr lang="zh-TW" sz="12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311541">
                <a:tc>
                  <a:txBody>
                    <a:bodyPr/>
                    <a:lstStyle/>
                    <a:p>
                      <a:pPr algn="ctr">
                        <a:spcAft>
                          <a:spcPts val="0"/>
                        </a:spcAft>
                      </a:pPr>
                      <a:r>
                        <a:rPr lang="en-US" sz="1400" kern="100" dirty="0">
                          <a:solidFill>
                            <a:srgbClr val="000000"/>
                          </a:solidFill>
                          <a:latin typeface="Arial" pitchFamily="34" charset="0"/>
                          <a:ea typeface="新細明體"/>
                          <a:cs typeface="Arial" pitchFamily="34" charset="0"/>
                        </a:rPr>
                        <a:t>Other values </a:t>
                      </a:r>
                      <a:endParaRPr lang="zh-TW" sz="14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n-US" sz="1200" kern="100" dirty="0">
                          <a:solidFill>
                            <a:srgbClr val="000000"/>
                          </a:solidFill>
                          <a:latin typeface="Arial" pitchFamily="34" charset="0"/>
                          <a:ea typeface="新細明體"/>
                          <a:cs typeface="Arial" pitchFamily="34" charset="0"/>
                        </a:rPr>
                        <a:t>Reserved for future use </a:t>
                      </a:r>
                      <a:endParaRPr lang="zh-TW" sz="12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
        <p:nvSpPr>
          <p:cNvPr id="73729" name="Rectangle 1"/>
          <p:cNvSpPr>
            <a:spLocks noChangeArrowheads="1"/>
          </p:cNvSpPr>
          <p:nvPr/>
        </p:nvSpPr>
        <p:spPr bwMode="auto">
          <a:xfrm>
            <a:off x="216024" y="6165304"/>
            <a:ext cx="8892480"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TW" sz="1400" b="0" i="0" u="none" strike="noStrike" cap="none" normalizeH="0" baseline="0" dirty="0" smtClean="0">
                <a:ln>
                  <a:noFill/>
                </a:ln>
                <a:solidFill>
                  <a:srgbClr val="000000"/>
                </a:solidFill>
                <a:effectLst/>
                <a:cs typeface="Arial" pitchFamily="34" charset="0"/>
              </a:rPr>
              <a:t>The variable </a:t>
            </a:r>
            <a:r>
              <a:rPr kumimoji="1" lang="en-US" altLang="zh-TW" sz="1400" b="0" i="0" u="none" strike="noStrike" cap="none" normalizeH="0" baseline="0" dirty="0" err="1" smtClean="0">
                <a:ln>
                  <a:noFill/>
                </a:ln>
                <a:solidFill>
                  <a:srgbClr val="000000"/>
                </a:solidFill>
                <a:effectLst/>
                <a:cs typeface="Arial" pitchFamily="34" charset="0"/>
              </a:rPr>
              <a:t>maxVal</a:t>
            </a:r>
            <a:r>
              <a:rPr kumimoji="1" lang="en-US" altLang="zh-TW" sz="1400" b="0" i="0" u="none" strike="noStrike" cap="none" normalizeH="0" baseline="0" dirty="0" smtClean="0">
                <a:ln>
                  <a:noFill/>
                </a:ln>
                <a:solidFill>
                  <a:srgbClr val="000000"/>
                </a:solidFill>
                <a:effectLst/>
                <a:cs typeface="Arial" pitchFamily="34" charset="0"/>
              </a:rPr>
              <a:t> is set equal to ( 1 &lt;&lt; ( 8 + bit_depth_luma_minus8 ) ) − 1, where bit_depth_luma_minus8 is the value included in or inferred for the active SPS of the layer with </a:t>
            </a:r>
            <a:r>
              <a:rPr kumimoji="1" lang="en-US" altLang="zh-TW" sz="1400" b="0" i="0" u="none" strike="noStrike" cap="none" normalizeH="0" baseline="0" dirty="0" err="1" smtClean="0">
                <a:ln>
                  <a:noFill/>
                </a:ln>
                <a:solidFill>
                  <a:srgbClr val="000000"/>
                </a:solidFill>
                <a:effectLst/>
                <a:cs typeface="Arial" pitchFamily="34" charset="0"/>
              </a:rPr>
              <a:t>nuh_layer_id</a:t>
            </a:r>
            <a:r>
              <a:rPr kumimoji="1" lang="en-US" altLang="zh-TW" sz="1400" b="0" i="0" u="none" strike="noStrike" cap="none" normalizeH="0" baseline="0" dirty="0" smtClean="0">
                <a:ln>
                  <a:noFill/>
                </a:ln>
                <a:solidFill>
                  <a:srgbClr val="000000"/>
                </a:solidFill>
                <a:effectLst/>
                <a:cs typeface="Arial" pitchFamily="34" charset="0"/>
              </a:rPr>
              <a:t> equal to </a:t>
            </a:r>
            <a:r>
              <a:rPr kumimoji="1" lang="en-US" altLang="zh-TW" sz="1400" b="0" i="0" u="none" strike="noStrike" cap="none" normalizeH="0" baseline="0" dirty="0" err="1" smtClean="0">
                <a:ln>
                  <a:noFill/>
                </a:ln>
                <a:solidFill>
                  <a:srgbClr val="000000"/>
                </a:solidFill>
                <a:effectLst/>
                <a:cs typeface="Arial" pitchFamily="34" charset="0"/>
              </a:rPr>
              <a:t>targetLayerId</a:t>
            </a:r>
            <a:r>
              <a:rPr kumimoji="1" lang="en-US" altLang="zh-TW" sz="1400" b="0" i="0" u="none" strike="noStrike" cap="none" normalizeH="0" baseline="0" dirty="0" smtClean="0">
                <a:ln>
                  <a:noFill/>
                </a:ln>
                <a:solidFill>
                  <a:srgbClr val="000000"/>
                </a:solidFill>
                <a:effectLst/>
                <a:cs typeface="Arial" pitchFamily="34" charset="0"/>
              </a:rPr>
              <a:t>.</a:t>
            </a:r>
            <a:endParaRPr kumimoji="1" lang="en-US" altLang="zh-TW" sz="1400" b="0" i="0" u="none" strike="noStrike" cap="none" normalizeH="0" baseline="0" dirty="0" smtClean="0">
              <a:ln>
                <a:noFill/>
              </a:ln>
              <a:solidFill>
                <a:schemeClr val="tx1"/>
              </a:solidFill>
              <a:effectLst/>
              <a:cs typeface="Arial" pitchFamily="34" charset="0"/>
            </a:endParaRPr>
          </a:p>
        </p:txBody>
      </p:sp>
      <p:sp>
        <p:nvSpPr>
          <p:cNvPr id="5" name="內容版面配置區 2"/>
          <p:cNvSpPr>
            <a:spLocks noGrp="1"/>
          </p:cNvSpPr>
          <p:nvPr>
            <p:ph idx="1"/>
          </p:nvPr>
        </p:nvSpPr>
        <p:spPr>
          <a:xfrm>
            <a:off x="35496" y="1268760"/>
            <a:ext cx="8964488" cy="1152128"/>
          </a:xfrm>
        </p:spPr>
        <p:txBody>
          <a:bodyPr/>
          <a:lstStyle/>
          <a:p>
            <a:r>
              <a:rPr lang="en-US" altLang="zh-TW" sz="1400" dirty="0" err="1" smtClean="0">
                <a:latin typeface="Arial" panose="020B0604020202020204" pitchFamily="34" charset="0"/>
                <a:ea typeface="Arial Unicode MS" panose="020B0604020202020204" pitchFamily="34" charset="-120"/>
                <a:cs typeface="Arial" panose="020B0604020202020204" pitchFamily="34" charset="0"/>
              </a:rPr>
              <a:t>depth_representation_type</a:t>
            </a:r>
            <a:r>
              <a:rPr lang="en-US" altLang="zh-TW" sz="1400" dirty="0" smtClean="0">
                <a:latin typeface="Arial" panose="020B0604020202020204" pitchFamily="34" charset="0"/>
                <a:ea typeface="Arial Unicode MS" panose="020B0604020202020204" pitchFamily="34" charset="-120"/>
                <a:cs typeface="Arial" panose="020B0604020202020204" pitchFamily="34" charset="0"/>
              </a:rPr>
              <a:t> specifies the representation definition of decoded </a:t>
            </a:r>
            <a:r>
              <a:rPr lang="en-US" altLang="zh-TW" sz="1400" dirty="0" err="1" smtClean="0">
                <a:latin typeface="Arial" panose="020B0604020202020204" pitchFamily="34" charset="0"/>
                <a:ea typeface="Arial Unicode MS" panose="020B0604020202020204" pitchFamily="34" charset="-120"/>
                <a:cs typeface="Arial" panose="020B0604020202020204" pitchFamily="34" charset="0"/>
              </a:rPr>
              <a:t>luma</a:t>
            </a:r>
            <a:r>
              <a:rPr lang="en-US" altLang="zh-TW" sz="1400" dirty="0" smtClean="0">
                <a:latin typeface="Arial" panose="020B0604020202020204" pitchFamily="34" charset="0"/>
                <a:ea typeface="Arial Unicode MS" panose="020B0604020202020204" pitchFamily="34" charset="-120"/>
                <a:cs typeface="Arial" panose="020B0604020202020204" pitchFamily="34" charset="0"/>
              </a:rPr>
              <a:t> samples of auxiliary pictures. In the table, disparity specifies the horizontal displacement between two texture views and Z value specifies the distance from a camera. </a:t>
            </a:r>
          </a:p>
        </p:txBody>
      </p:sp>
    </p:spTree>
    <p:extLst>
      <p:ext uri="{BB962C8B-B14F-4D97-AF65-F5344CB8AC3E}">
        <p14:creationId xmlns:p14="http://schemas.microsoft.com/office/powerpoint/2010/main" val="113609570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1"/>
          <p:cNvSpPr>
            <a:spLocks noChangeArrowheads="1"/>
          </p:cNvSpPr>
          <p:nvPr/>
        </p:nvSpPr>
        <p:spPr bwMode="auto">
          <a:xfrm>
            <a:off x="395536" y="1247854"/>
            <a:ext cx="8501974" cy="527836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ts val="6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baseline_dist_flag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 baseline distance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baseline_dist_flag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baseline distance value are present in the syntax structure. </a:t>
            </a:r>
            <a:endParaRPr kumimoji="1" lang="en-US" altLang="zh-TW" sz="1200" b="0" i="0" u="none" strike="noStrike" cap="none" normalizeH="0" baseline="0" dirty="0" smtClean="0">
              <a:ln>
                <a:noFill/>
              </a:ln>
              <a:solidFill>
                <a:schemeClr val="tx1"/>
              </a:solidFill>
              <a:effectLst/>
              <a:ea typeface="Arial Unicode MS" pitchFamily="34" charset="-120"/>
              <a:cs typeface="Arial" pitchFamily="34" charset="0"/>
            </a:endParaRPr>
          </a:p>
          <a:p>
            <a:pPr marL="0" marR="0" lvl="0" indent="0" algn="l" defTabSz="914400" rtl="0" eaLnBrk="0" fontAlgn="base" latinLnBrk="0" hangingPunct="0">
              <a:lnSpc>
                <a:spcPct val="100000"/>
              </a:lnSpc>
              <a:spcBef>
                <a:spcPts val="6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focal_length_flag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a:t>
            </a:r>
            <a:r>
              <a:rPr kumimoji="1" lang="en-US" altLang="zh-TW" sz="2400" b="0"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focal length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focal_length_pixel_flag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focal length value are present in the syntax structure. </a:t>
            </a:r>
            <a:endParaRPr kumimoji="1" lang="en-US" altLang="zh-TW" sz="1200" b="0" i="0" u="none" strike="noStrike" cap="none" normalizeH="0" baseline="0" dirty="0" smtClean="0">
              <a:ln>
                <a:noFill/>
              </a:ln>
              <a:solidFill>
                <a:schemeClr val="tx1"/>
              </a:solidFill>
              <a:effectLst/>
              <a:ea typeface="Arial Unicode MS" pitchFamily="34" charset="-120"/>
              <a:cs typeface="Arial" pitchFamily="34" charset="0"/>
            </a:endParaRPr>
          </a:p>
          <a:p>
            <a:pPr marL="0" marR="0" lvl="0" indent="0" algn="l" defTabSz="914400" rtl="0" eaLnBrk="0" fontAlgn="base" latinLnBrk="0" hangingPunct="0">
              <a:lnSpc>
                <a:spcPct val="100000"/>
              </a:lnSpc>
              <a:spcBef>
                <a:spcPts val="6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z_near_flag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 nearest depth value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z_near_flag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nearest depth value are present in the syntax structure. </a:t>
            </a:r>
            <a:endParaRPr kumimoji="1" lang="en-US" altLang="zh-TW" sz="1200" b="0" i="0" u="none" strike="noStrike" cap="none" normalizeH="0" baseline="0" dirty="0" smtClean="0">
              <a:ln>
                <a:noFill/>
              </a:ln>
              <a:solidFill>
                <a:schemeClr val="tx1"/>
              </a:solidFill>
              <a:effectLst/>
              <a:ea typeface="Arial Unicode MS" pitchFamily="34" charset="-120"/>
              <a:cs typeface="Arial" pitchFamily="34" charset="0"/>
            </a:endParaRPr>
          </a:p>
          <a:p>
            <a:pPr marL="0" marR="0" lvl="0" indent="0" algn="l" defTabSz="914400" rtl="0" eaLnBrk="0" fontAlgn="base" latinLnBrk="0" hangingPunct="0">
              <a:lnSpc>
                <a:spcPct val="100000"/>
              </a:lnSpc>
              <a:spcBef>
                <a:spcPts val="6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z_far_flag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 farthest depth value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z_far_flag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farthest depth value are present in the syntax structure. </a:t>
            </a:r>
            <a:endParaRPr kumimoji="1" lang="en-US" altLang="zh-TW" sz="1200" b="0" i="0" u="none" strike="noStrike" cap="none" normalizeH="0" baseline="0" dirty="0" smtClean="0">
              <a:ln>
                <a:noFill/>
              </a:ln>
              <a:solidFill>
                <a:schemeClr val="tx1"/>
              </a:solidFill>
              <a:effectLst/>
              <a:ea typeface="Arial Unicode MS" pitchFamily="34" charset="-120"/>
              <a:cs typeface="Arial" pitchFamily="34" charset="0"/>
            </a:endParaRPr>
          </a:p>
          <a:p>
            <a:pPr marL="0" marR="0" lvl="0" indent="0" algn="l" defTabSz="914400" rtl="0" eaLnBrk="0" fontAlgn="base" latinLnBrk="0" hangingPunct="0">
              <a:lnSpc>
                <a:spcPct val="100000"/>
              </a:lnSpc>
              <a:spcBef>
                <a:spcPts val="6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d_min_flag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 minimum disparity value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d_min_flag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minimum disparity value are present in the syntax structure. </a:t>
            </a:r>
            <a:endParaRPr kumimoji="1" lang="en-US" altLang="zh-TW" sz="1200" b="0" i="0" u="none" strike="noStrike" cap="none" normalizeH="0" baseline="0" dirty="0" smtClean="0">
              <a:ln>
                <a:noFill/>
              </a:ln>
              <a:solidFill>
                <a:schemeClr val="tx1"/>
              </a:solidFill>
              <a:effectLst/>
              <a:ea typeface="Arial Unicode MS" pitchFamily="34" charset="-120"/>
              <a:cs typeface="Arial" pitchFamily="34" charset="0"/>
            </a:endParaRPr>
          </a:p>
          <a:p>
            <a:pPr marL="0" marR="0" lvl="0" indent="0" algn="l" defTabSz="914400" rtl="0" eaLnBrk="0" fontAlgn="base" latinLnBrk="0" hangingPunct="0">
              <a:lnSpc>
                <a:spcPct val="100000"/>
              </a:lnSpc>
              <a:spcBef>
                <a:spcPts val="6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d_max_flag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 maximum disparity value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d_max_flag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maximum disparity value are present in the syntax structure.</a:t>
            </a:r>
            <a:endParaRPr kumimoji="1" lang="en-US" altLang="zh-TW" sz="3600" b="0" i="0" u="none" strike="noStrike" cap="none" normalizeH="0" baseline="0" dirty="0" smtClean="0">
              <a:ln>
                <a:noFill/>
              </a:ln>
              <a:solidFill>
                <a:schemeClr val="tx1"/>
              </a:solidFill>
              <a:effectLst/>
              <a:ea typeface="Arial Unicode MS" pitchFamily="34" charset="-120"/>
              <a:cs typeface="Arial" pitchFamily="34" charset="0"/>
            </a:endParaRPr>
          </a:p>
        </p:txBody>
      </p:sp>
      <p:sp>
        <p:nvSpPr>
          <p:cNvPr id="3" name="標題 1"/>
          <p:cNvSpPr>
            <a:spLocks noGrp="1"/>
          </p:cNvSpPr>
          <p:nvPr>
            <p:ph type="title"/>
          </p:nvPr>
        </p:nvSpPr>
        <p:spPr>
          <a:xfrm>
            <a:off x="457200" y="692696"/>
            <a:ext cx="8229600" cy="926976"/>
          </a:xfrm>
        </p:spPr>
        <p:txBody>
          <a:bodyPr>
            <a:normAutofit/>
          </a:bodyPr>
          <a:lstStyle/>
          <a:p>
            <a:pPr>
              <a:spcBef>
                <a:spcPts val="0"/>
              </a:spcBef>
              <a:spcAft>
                <a:spcPts val="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GB" altLang="zh-TW" sz="3200" dirty="0" smtClean="0">
                <a:latin typeface="Calibri" panose="020F0502020204030204" pitchFamily="34" charset="0"/>
              </a:rPr>
              <a:t>Depth Parameter Related Flags</a:t>
            </a:r>
            <a:endParaRPr lang="zh-TW" altLang="zh-TW" sz="3200" dirty="0">
              <a:latin typeface="Calibri" panose="020F0502020204030204"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1"/>
          <p:cNvSpPr>
            <a:spLocks noGrp="1"/>
          </p:cNvSpPr>
          <p:nvPr>
            <p:ph type="title"/>
          </p:nvPr>
        </p:nvSpPr>
        <p:spPr>
          <a:xfrm>
            <a:off x="216024" y="764704"/>
            <a:ext cx="8820472" cy="1143000"/>
          </a:xfrm>
        </p:spPr>
        <p:txBody>
          <a:bodyPr>
            <a:normAutofit/>
          </a:bodyPr>
          <a:lstStyle/>
          <a:p>
            <a:r>
              <a:rPr lang="en-US" altLang="zh-TW" sz="2800" dirty="0" smtClean="0">
                <a:latin typeface="Calibri" panose="020F0502020204030204" pitchFamily="34" charset="0"/>
              </a:rPr>
              <a:t>View synthesis representation information element syntax</a:t>
            </a:r>
            <a:endParaRPr lang="zh-TW" altLang="en-US" sz="2800" dirty="0" smtClean="0">
              <a:latin typeface="Calibri" panose="020F0502020204030204" pitchFamily="34" charset="0"/>
            </a:endParaRPr>
          </a:p>
        </p:txBody>
      </p:sp>
      <p:sp>
        <p:nvSpPr>
          <p:cNvPr id="5" name="文字方塊 4"/>
          <p:cNvSpPr txBox="1"/>
          <p:nvPr/>
        </p:nvSpPr>
        <p:spPr>
          <a:xfrm>
            <a:off x="467544" y="3092105"/>
            <a:ext cx="8280920" cy="3600986"/>
          </a:xfrm>
          <a:prstGeom prst="rect">
            <a:avLst/>
          </a:prstGeom>
          <a:noFill/>
        </p:spPr>
        <p:txBody>
          <a:bodyPr wrap="square" rtlCol="0">
            <a:spAutoFit/>
          </a:bodyPr>
          <a:lstStyle/>
          <a:p>
            <a:r>
              <a:rPr lang="en-US" altLang="zh-TW" sz="1200" dirty="0" smtClean="0"/>
              <a:t>The syntax structure specifies the value of an element in the view synthesis representation information SEI message. </a:t>
            </a:r>
            <a:endParaRPr lang="zh-TW" altLang="zh-TW" sz="1200" dirty="0" smtClean="0"/>
          </a:p>
          <a:p>
            <a:r>
              <a:rPr lang="en-US" altLang="zh-TW" sz="1200" dirty="0" smtClean="0"/>
              <a:t> </a:t>
            </a:r>
            <a:endParaRPr lang="zh-TW" altLang="zh-TW" sz="1200" dirty="0" smtClean="0"/>
          </a:p>
          <a:p>
            <a:r>
              <a:rPr lang="en-US" altLang="zh-TW" sz="1200" dirty="0" smtClean="0"/>
              <a:t>The syntax structure sets the values of the </a:t>
            </a:r>
            <a:r>
              <a:rPr lang="en-US" altLang="zh-TW" sz="1200" dirty="0" err="1" smtClean="0"/>
              <a:t>OutSign</a:t>
            </a:r>
            <a:r>
              <a:rPr lang="en-US" altLang="zh-TW" sz="1200" dirty="0" smtClean="0"/>
              <a:t>, </a:t>
            </a:r>
            <a:r>
              <a:rPr lang="en-US" altLang="zh-TW" sz="1200" dirty="0" err="1" smtClean="0"/>
              <a:t>OutExp</a:t>
            </a:r>
            <a:r>
              <a:rPr lang="en-US" altLang="zh-TW" sz="1200" dirty="0" smtClean="0"/>
              <a:t>, </a:t>
            </a:r>
            <a:r>
              <a:rPr lang="en-US" altLang="zh-TW" sz="1200" dirty="0" err="1" smtClean="0"/>
              <a:t>OutMantissa</a:t>
            </a:r>
            <a:r>
              <a:rPr lang="en-US" altLang="zh-TW" sz="1200" dirty="0" smtClean="0"/>
              <a:t> and </a:t>
            </a:r>
            <a:r>
              <a:rPr lang="en-US" altLang="zh-TW" sz="1200" dirty="0" err="1" smtClean="0"/>
              <a:t>OutManLen</a:t>
            </a:r>
            <a:r>
              <a:rPr lang="en-US" altLang="zh-TW" sz="1200" dirty="0" smtClean="0"/>
              <a:t> variables that represent a floating-point value. When the syntax structure is included in another syntax structure, the variable names </a:t>
            </a:r>
            <a:r>
              <a:rPr lang="en-US" altLang="zh-TW" sz="1200" dirty="0" err="1" smtClean="0"/>
              <a:t>OutSign</a:t>
            </a:r>
            <a:r>
              <a:rPr lang="en-US" altLang="zh-TW" sz="1200" dirty="0" smtClean="0"/>
              <a:t>, </a:t>
            </a:r>
            <a:r>
              <a:rPr lang="en-US" altLang="zh-TW" sz="1200" dirty="0" err="1" smtClean="0"/>
              <a:t>OutExp</a:t>
            </a:r>
            <a:r>
              <a:rPr lang="en-US" altLang="zh-TW" sz="1200" dirty="0" smtClean="0"/>
              <a:t>, </a:t>
            </a:r>
            <a:r>
              <a:rPr lang="en-US" altLang="zh-TW" sz="1200" dirty="0" err="1" smtClean="0"/>
              <a:t>OutMantissa</a:t>
            </a:r>
            <a:r>
              <a:rPr lang="en-US" altLang="zh-TW" sz="1200" dirty="0" smtClean="0"/>
              <a:t> and </a:t>
            </a:r>
            <a:r>
              <a:rPr lang="en-US" altLang="zh-TW" sz="1200" dirty="0" err="1" smtClean="0"/>
              <a:t>OutManLen</a:t>
            </a:r>
            <a:r>
              <a:rPr lang="en-US" altLang="zh-TW" sz="1200" dirty="0" smtClean="0"/>
              <a:t> are to be interpreted as being replaced by the variable names used when the syntax structure is included. </a:t>
            </a:r>
          </a:p>
          <a:p>
            <a:endParaRPr lang="zh-TW" altLang="zh-TW" sz="800" dirty="0" smtClean="0"/>
          </a:p>
          <a:p>
            <a:r>
              <a:rPr lang="en-US" altLang="zh-TW" sz="1200" b="1" dirty="0" err="1" smtClean="0"/>
              <a:t>da_sign_flag</a:t>
            </a:r>
            <a:r>
              <a:rPr lang="en-US" altLang="zh-TW" sz="1200" b="1" dirty="0" smtClean="0"/>
              <a:t> </a:t>
            </a:r>
            <a:r>
              <a:rPr lang="en-US" altLang="zh-TW" sz="1200" dirty="0" smtClean="0"/>
              <a:t>equal to 0 indicates that the sign of the floating-point value is positive. </a:t>
            </a:r>
            <a:r>
              <a:rPr lang="en-US" altLang="zh-TW" sz="1200" dirty="0" err="1" smtClean="0"/>
              <a:t>da_sign_flag</a:t>
            </a:r>
            <a:r>
              <a:rPr lang="en-US" altLang="zh-TW" sz="1200" dirty="0" smtClean="0"/>
              <a:t> equal to 1 indicates that the sign is negative. The variable </a:t>
            </a:r>
            <a:r>
              <a:rPr lang="en-US" altLang="zh-TW" sz="1200" dirty="0" err="1" smtClean="0"/>
              <a:t>OutSign</a:t>
            </a:r>
            <a:r>
              <a:rPr lang="en-US" altLang="zh-TW" sz="1200" dirty="0" smtClean="0"/>
              <a:t> is set equal to </a:t>
            </a:r>
            <a:r>
              <a:rPr lang="en-US" altLang="zh-TW" sz="1200" dirty="0" err="1" smtClean="0"/>
              <a:t>da_sign_flag</a:t>
            </a:r>
            <a:r>
              <a:rPr lang="en-US" altLang="zh-TW" sz="1200" dirty="0" smtClean="0"/>
              <a:t>. </a:t>
            </a:r>
            <a:endParaRPr lang="zh-TW" altLang="zh-TW" sz="1200" dirty="0" smtClean="0"/>
          </a:p>
          <a:p>
            <a:r>
              <a:rPr lang="en-US" altLang="zh-TW" sz="800" dirty="0" smtClean="0"/>
              <a:t> </a:t>
            </a:r>
            <a:endParaRPr lang="zh-TW" altLang="zh-TW" sz="800" dirty="0" smtClean="0"/>
          </a:p>
          <a:p>
            <a:r>
              <a:rPr lang="en-US" altLang="zh-TW" sz="1200" b="1" dirty="0" err="1" smtClean="0"/>
              <a:t>da_exponent</a:t>
            </a:r>
            <a:r>
              <a:rPr lang="en-US" altLang="zh-TW" sz="1200" b="1" dirty="0" smtClean="0"/>
              <a:t> </a:t>
            </a:r>
            <a:r>
              <a:rPr lang="en-US" altLang="zh-TW" sz="1200" dirty="0" smtClean="0"/>
              <a:t>specifies the exponent of the floating-point value. The value of </a:t>
            </a:r>
            <a:r>
              <a:rPr lang="en-US" altLang="zh-TW" sz="1200" dirty="0" err="1" smtClean="0"/>
              <a:t>da_exponent</a:t>
            </a:r>
            <a:r>
              <a:rPr lang="en-US" altLang="zh-TW" sz="1200" dirty="0" smtClean="0"/>
              <a:t> shall be in the range of 0 to 2</a:t>
            </a:r>
            <a:r>
              <a:rPr lang="en-US" altLang="zh-TW" sz="1200" baseline="30000" dirty="0" smtClean="0"/>
              <a:t>7</a:t>
            </a:r>
            <a:r>
              <a:rPr lang="en-US" altLang="zh-TW" sz="1200" dirty="0" smtClean="0"/>
              <a:t> − 2, inclusive. The value 2</a:t>
            </a:r>
            <a:r>
              <a:rPr lang="en-US" altLang="zh-TW" sz="1200" baseline="30000" dirty="0" smtClean="0"/>
              <a:t>7</a:t>
            </a:r>
            <a:r>
              <a:rPr lang="en-US" altLang="zh-TW" sz="1200" dirty="0" smtClean="0"/>
              <a:t> − 1 is reserved for future use by ITU-T | ISO/IEC. Decoders shall treat the value 2</a:t>
            </a:r>
            <a:r>
              <a:rPr lang="en-US" altLang="zh-TW" sz="1200" baseline="30000" dirty="0" smtClean="0"/>
              <a:t>7</a:t>
            </a:r>
            <a:r>
              <a:rPr lang="en-US" altLang="zh-TW" sz="1200" dirty="0" smtClean="0"/>
              <a:t> − 1 as indicating an unspecified value. The variable </a:t>
            </a:r>
            <a:r>
              <a:rPr lang="en-US" altLang="zh-TW" sz="1200" dirty="0" err="1" smtClean="0"/>
              <a:t>OutExp</a:t>
            </a:r>
            <a:r>
              <a:rPr lang="en-US" altLang="zh-TW" sz="1200" dirty="0" smtClean="0"/>
              <a:t> is set equal to </a:t>
            </a:r>
            <a:r>
              <a:rPr lang="en-US" altLang="zh-TW" sz="1200" dirty="0" err="1" smtClean="0"/>
              <a:t>da_exponent</a:t>
            </a:r>
            <a:r>
              <a:rPr lang="en-US" altLang="zh-TW" sz="1200" dirty="0" smtClean="0"/>
              <a:t>. </a:t>
            </a:r>
            <a:endParaRPr lang="zh-TW" altLang="zh-TW" sz="1200" dirty="0" smtClean="0"/>
          </a:p>
          <a:p>
            <a:r>
              <a:rPr lang="en-US" altLang="zh-TW" sz="800" dirty="0" smtClean="0"/>
              <a:t> </a:t>
            </a:r>
            <a:endParaRPr lang="zh-TW" altLang="zh-TW" sz="800" dirty="0" smtClean="0"/>
          </a:p>
          <a:p>
            <a:r>
              <a:rPr lang="en-US" altLang="zh-TW" sz="1200" b="1" dirty="0" smtClean="0"/>
              <a:t>da_mantissa_len_minus1 </a:t>
            </a:r>
            <a:r>
              <a:rPr lang="en-US" altLang="zh-TW" sz="1200" dirty="0" smtClean="0"/>
              <a:t>plus 1 specifies the number of bits in the </a:t>
            </a:r>
            <a:r>
              <a:rPr lang="en-US" altLang="zh-TW" sz="1200" dirty="0" err="1" smtClean="0"/>
              <a:t>da_mantissa</a:t>
            </a:r>
            <a:r>
              <a:rPr lang="en-US" altLang="zh-TW" sz="1200" dirty="0" smtClean="0"/>
              <a:t> syntax element. The value of da_mantissa_len_minus1 shall be in the range of 0 to 31, inclusive. The variable </a:t>
            </a:r>
            <a:r>
              <a:rPr lang="en-US" altLang="zh-TW" sz="1200" dirty="0" err="1" smtClean="0"/>
              <a:t>OutManLen</a:t>
            </a:r>
            <a:r>
              <a:rPr lang="en-US" altLang="zh-TW" sz="1200" dirty="0" smtClean="0"/>
              <a:t> is set equal to da_mantissa_len_minus1 + 1. </a:t>
            </a:r>
            <a:endParaRPr lang="zh-TW" altLang="zh-TW" sz="1200" dirty="0" smtClean="0"/>
          </a:p>
          <a:p>
            <a:r>
              <a:rPr lang="en-US" altLang="zh-TW" sz="800" dirty="0" smtClean="0"/>
              <a:t> </a:t>
            </a:r>
            <a:endParaRPr lang="zh-TW" altLang="zh-TW" sz="800" dirty="0" smtClean="0"/>
          </a:p>
          <a:p>
            <a:pPr hangingPunct="0"/>
            <a:r>
              <a:rPr lang="en-US" altLang="zh-TW" sz="1200" b="1" dirty="0" err="1" smtClean="0"/>
              <a:t>da_mantissa</a:t>
            </a:r>
            <a:r>
              <a:rPr lang="en-US" altLang="zh-TW" sz="1200" b="1" dirty="0" smtClean="0"/>
              <a:t> </a:t>
            </a:r>
            <a:r>
              <a:rPr lang="en-US" altLang="zh-TW" sz="1200" dirty="0" smtClean="0"/>
              <a:t>specifies the mantissa of the floating-point value. The variable </a:t>
            </a:r>
            <a:r>
              <a:rPr lang="en-US" altLang="zh-TW" sz="1200" dirty="0" err="1" smtClean="0"/>
              <a:t>OutMantissa</a:t>
            </a:r>
            <a:r>
              <a:rPr lang="en-US" altLang="zh-TW" sz="1200" dirty="0" smtClean="0"/>
              <a:t> is set equal to </a:t>
            </a:r>
            <a:r>
              <a:rPr lang="en-US" altLang="zh-TW" sz="1200" dirty="0" err="1" smtClean="0"/>
              <a:t>da_mantissa</a:t>
            </a:r>
            <a:r>
              <a:rPr lang="en-US" altLang="zh-TW" sz="1200" dirty="0" smtClean="0"/>
              <a:t>.</a:t>
            </a:r>
            <a:endParaRPr lang="zh-TW" altLang="zh-TW" sz="1200" dirty="0" smtClean="0"/>
          </a:p>
          <a:p>
            <a:endParaRPr lang="zh-TW" altLang="en-US" sz="1200" dirty="0"/>
          </a:p>
        </p:txBody>
      </p:sp>
      <p:graphicFrame>
        <p:nvGraphicFramePr>
          <p:cNvPr id="6" name="表格 5"/>
          <p:cNvGraphicFramePr>
            <a:graphicFrameLocks noGrp="1"/>
          </p:cNvGraphicFramePr>
          <p:nvPr/>
        </p:nvGraphicFramePr>
        <p:xfrm>
          <a:off x="539552" y="1393134"/>
          <a:ext cx="8064896" cy="1682372"/>
        </p:xfrm>
        <a:graphic>
          <a:graphicData uri="http://schemas.openxmlformats.org/drawingml/2006/table">
            <a:tbl>
              <a:tblPr/>
              <a:tblGrid>
                <a:gridCol w="6891477"/>
                <a:gridCol w="1173419"/>
              </a:tblGrid>
              <a:tr h="360040">
                <a:tc>
                  <a:txBody>
                    <a:bodyPr/>
                    <a:lstStyle/>
                    <a:p>
                      <a:pPr>
                        <a:spcAft>
                          <a:spcPts val="0"/>
                        </a:spcAft>
                      </a:pPr>
                      <a:r>
                        <a:rPr lang="en-US" sz="1200" kern="100" dirty="0" err="1">
                          <a:solidFill>
                            <a:srgbClr val="000000"/>
                          </a:solidFill>
                          <a:latin typeface="Arial" pitchFamily="34" charset="0"/>
                          <a:ea typeface="新細明體"/>
                          <a:cs typeface="Arial" pitchFamily="34" charset="0"/>
                        </a:rPr>
                        <a:t>view_syn_rep_info_element</a:t>
                      </a:r>
                      <a:r>
                        <a:rPr lang="en-US" sz="1200" kern="100" dirty="0">
                          <a:solidFill>
                            <a:srgbClr val="000000"/>
                          </a:solidFill>
                          <a:latin typeface="Arial" pitchFamily="34" charset="0"/>
                          <a:ea typeface="新細明體"/>
                          <a:cs typeface="Arial" pitchFamily="34" charset="0"/>
                        </a:rPr>
                        <a:t>( </a:t>
                      </a:r>
                      <a:r>
                        <a:rPr lang="en-US" sz="1200" kern="100" dirty="0" err="1">
                          <a:solidFill>
                            <a:srgbClr val="000000"/>
                          </a:solidFill>
                          <a:latin typeface="Arial" pitchFamily="34" charset="0"/>
                          <a:ea typeface="新細明體"/>
                          <a:cs typeface="Arial" pitchFamily="34" charset="0"/>
                        </a:rPr>
                        <a:t>OutSign</a:t>
                      </a:r>
                      <a:r>
                        <a:rPr lang="en-US" sz="1200" kern="100" dirty="0">
                          <a:solidFill>
                            <a:srgbClr val="000000"/>
                          </a:solidFill>
                          <a:latin typeface="Arial" pitchFamily="34" charset="0"/>
                          <a:ea typeface="新細明體"/>
                          <a:cs typeface="Arial" pitchFamily="34" charset="0"/>
                        </a:rPr>
                        <a:t>, </a:t>
                      </a:r>
                      <a:r>
                        <a:rPr lang="en-US" sz="1200" kern="100" dirty="0" err="1">
                          <a:solidFill>
                            <a:srgbClr val="000000"/>
                          </a:solidFill>
                          <a:latin typeface="Arial" pitchFamily="34" charset="0"/>
                          <a:ea typeface="新細明體"/>
                          <a:cs typeface="Arial" pitchFamily="34" charset="0"/>
                        </a:rPr>
                        <a:t>OutExp</a:t>
                      </a:r>
                      <a:r>
                        <a:rPr lang="en-US" sz="1200" kern="100" dirty="0">
                          <a:solidFill>
                            <a:srgbClr val="000000"/>
                          </a:solidFill>
                          <a:latin typeface="Arial" pitchFamily="34" charset="0"/>
                          <a:ea typeface="新細明體"/>
                          <a:cs typeface="Arial" pitchFamily="34" charset="0"/>
                        </a:rPr>
                        <a:t>, </a:t>
                      </a:r>
                      <a:r>
                        <a:rPr lang="en-US" sz="1200" kern="100" dirty="0" err="1">
                          <a:solidFill>
                            <a:srgbClr val="000000"/>
                          </a:solidFill>
                          <a:latin typeface="Arial" pitchFamily="34" charset="0"/>
                          <a:ea typeface="新細明體"/>
                          <a:cs typeface="Arial" pitchFamily="34" charset="0"/>
                        </a:rPr>
                        <a:t>OutMantissa</a:t>
                      </a:r>
                      <a:r>
                        <a:rPr lang="en-US" sz="1200" kern="100" dirty="0">
                          <a:solidFill>
                            <a:srgbClr val="000000"/>
                          </a:solidFill>
                          <a:latin typeface="Arial" pitchFamily="34" charset="0"/>
                          <a:ea typeface="新細明體"/>
                          <a:cs typeface="Arial" pitchFamily="34" charset="0"/>
                        </a:rPr>
                        <a:t>, </a:t>
                      </a:r>
                      <a:r>
                        <a:rPr lang="en-US" sz="1200" kern="100" dirty="0" err="1">
                          <a:solidFill>
                            <a:srgbClr val="000000"/>
                          </a:solidFill>
                          <a:latin typeface="Arial" pitchFamily="34" charset="0"/>
                          <a:ea typeface="新細明體"/>
                          <a:cs typeface="Arial" pitchFamily="34" charset="0"/>
                        </a:rPr>
                        <a:t>OutManLen</a:t>
                      </a:r>
                      <a:r>
                        <a:rPr lang="en-US" sz="1200" kern="100" dirty="0">
                          <a:solidFill>
                            <a:srgbClr val="000000"/>
                          </a:solidFill>
                          <a:latin typeface="Arial" pitchFamily="34" charset="0"/>
                          <a:ea typeface="新細明體"/>
                          <a:cs typeface="Arial" pitchFamily="34" charset="0"/>
                        </a:rPr>
                        <a:t> ) { </a:t>
                      </a:r>
                      <a:endParaRPr lang="zh-TW" sz="18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b="1" kern="100">
                          <a:solidFill>
                            <a:srgbClr val="000000"/>
                          </a:solidFill>
                          <a:latin typeface="Arial" pitchFamily="34" charset="0"/>
                          <a:ea typeface="新細明體"/>
                          <a:cs typeface="Arial" pitchFamily="34" charset="0"/>
                        </a:rPr>
                        <a:t>Descriptor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5666">
                <a:tc>
                  <a:txBody>
                    <a:bodyPr/>
                    <a:lstStyle/>
                    <a:p>
                      <a:pPr indent="127000">
                        <a:spcAft>
                          <a:spcPts val="0"/>
                        </a:spcAft>
                      </a:pPr>
                      <a:r>
                        <a:rPr lang="en-US" sz="1200" b="1" kern="100">
                          <a:solidFill>
                            <a:srgbClr val="000000"/>
                          </a:solidFill>
                          <a:latin typeface="Arial" pitchFamily="34" charset="0"/>
                          <a:ea typeface="新細明體"/>
                          <a:cs typeface="Arial" pitchFamily="34" charset="0"/>
                        </a:rPr>
                        <a:t>da_sign_flag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kern="100">
                          <a:solidFill>
                            <a:srgbClr val="000000"/>
                          </a:solidFill>
                          <a:latin typeface="Arial" pitchFamily="34" charset="0"/>
                          <a:ea typeface="新細明體"/>
                          <a:cs typeface="Arial" pitchFamily="34" charset="0"/>
                        </a:rPr>
                        <a:t>u(1)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32">
                <a:tc>
                  <a:txBody>
                    <a:bodyPr/>
                    <a:lstStyle/>
                    <a:p>
                      <a:pPr indent="127000">
                        <a:spcAft>
                          <a:spcPts val="0"/>
                        </a:spcAft>
                      </a:pPr>
                      <a:r>
                        <a:rPr lang="en-US" sz="1200" b="1" kern="100">
                          <a:solidFill>
                            <a:srgbClr val="000000"/>
                          </a:solidFill>
                          <a:latin typeface="Arial" pitchFamily="34" charset="0"/>
                          <a:ea typeface="新細明體"/>
                          <a:cs typeface="Arial" pitchFamily="34" charset="0"/>
                        </a:rPr>
                        <a:t>da_exponent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kern="100">
                          <a:solidFill>
                            <a:srgbClr val="000000"/>
                          </a:solidFill>
                          <a:latin typeface="Arial" pitchFamily="34" charset="0"/>
                          <a:ea typeface="新細明體"/>
                          <a:cs typeface="Arial" pitchFamily="34" charset="0"/>
                        </a:rPr>
                        <a:t>u(7)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32">
                <a:tc>
                  <a:txBody>
                    <a:bodyPr/>
                    <a:lstStyle/>
                    <a:p>
                      <a:pPr indent="127000">
                        <a:spcAft>
                          <a:spcPts val="0"/>
                        </a:spcAft>
                      </a:pPr>
                      <a:r>
                        <a:rPr lang="en-US" sz="1200" b="1" kern="100">
                          <a:solidFill>
                            <a:srgbClr val="000000"/>
                          </a:solidFill>
                          <a:latin typeface="Arial" pitchFamily="34" charset="0"/>
                          <a:ea typeface="新細明體"/>
                          <a:cs typeface="Arial" pitchFamily="34" charset="0"/>
                        </a:rPr>
                        <a:t>da_mantissa_len_minus1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kern="100">
                          <a:solidFill>
                            <a:srgbClr val="000000"/>
                          </a:solidFill>
                          <a:latin typeface="Arial" pitchFamily="34" charset="0"/>
                          <a:ea typeface="新細明體"/>
                          <a:cs typeface="Arial" pitchFamily="34" charset="0"/>
                        </a:rPr>
                        <a:t>u(5)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a:txBody>
                    <a:bodyPr/>
                    <a:lstStyle/>
                    <a:p>
                      <a:pPr indent="127000">
                        <a:spcAft>
                          <a:spcPts val="0"/>
                        </a:spcAft>
                      </a:pPr>
                      <a:r>
                        <a:rPr lang="en-US" sz="1200" b="1" kern="100" dirty="0" err="1">
                          <a:solidFill>
                            <a:srgbClr val="000000"/>
                          </a:solidFill>
                          <a:latin typeface="Arial" pitchFamily="34" charset="0"/>
                          <a:ea typeface="新細明體"/>
                          <a:cs typeface="Arial" pitchFamily="34" charset="0"/>
                        </a:rPr>
                        <a:t>da_mantissa</a:t>
                      </a:r>
                      <a:r>
                        <a:rPr lang="en-US" sz="1200" b="1" kern="100" dirty="0">
                          <a:solidFill>
                            <a:srgbClr val="000000"/>
                          </a:solidFill>
                          <a:latin typeface="Arial" pitchFamily="34" charset="0"/>
                          <a:ea typeface="新細明體"/>
                          <a:cs typeface="Arial" pitchFamily="34" charset="0"/>
                        </a:rPr>
                        <a:t> </a:t>
                      </a:r>
                      <a:endParaRPr lang="zh-TW" sz="18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kern="100">
                          <a:solidFill>
                            <a:srgbClr val="000000"/>
                          </a:solidFill>
                          <a:latin typeface="Arial" pitchFamily="34" charset="0"/>
                          <a:ea typeface="新細明體"/>
                          <a:cs typeface="Arial" pitchFamily="34" charset="0"/>
                        </a:rPr>
                        <a:t>u(v)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4578">
                <a:tc>
                  <a:txBody>
                    <a:bodyPr/>
                    <a:lstStyle/>
                    <a:p>
                      <a:pPr indent="127000">
                        <a:spcAft>
                          <a:spcPts val="0"/>
                        </a:spcAft>
                      </a:pPr>
                      <a:r>
                        <a:rPr lang="en-US" sz="1200" kern="100" dirty="0">
                          <a:solidFill>
                            <a:srgbClr val="000000"/>
                          </a:solidFill>
                          <a:latin typeface="Arial" pitchFamily="34" charset="0"/>
                          <a:ea typeface="新細明體"/>
                          <a:cs typeface="Arial" pitchFamily="34" charset="0"/>
                        </a:rPr>
                        <a:t>} </a:t>
                      </a:r>
                      <a:endParaRPr lang="zh-TW" sz="18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hangingPunct="0">
                        <a:spcBef>
                          <a:spcPts val="680"/>
                        </a:spcBef>
                        <a:spcAft>
                          <a:spcPts val="0"/>
                        </a:spcAft>
                        <a:tabLst>
                          <a:tab pos="228600" algn="l"/>
                          <a:tab pos="457200" algn="l"/>
                          <a:tab pos="685800" algn="l"/>
                          <a:tab pos="914400" algn="l"/>
                        </a:tabLst>
                      </a:pPr>
                      <a:endParaRPr lang="zh-TW" sz="1600" kern="100" dirty="0">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620688"/>
            <a:ext cx="8229600" cy="926976"/>
          </a:xfrm>
        </p:spPr>
        <p:txBody>
          <a:bodyPr>
            <a:normAutofit/>
          </a:bodyPr>
          <a:lstStyle/>
          <a:p>
            <a:pPr>
              <a:lnSpc>
                <a:spcPct val="90000"/>
              </a:lnSpc>
              <a:spcBef>
                <a:spcPts val="0"/>
              </a:spcBef>
              <a:spcAft>
                <a:spcPts val="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US" altLang="zh-TW" sz="2800" dirty="0" smtClean="0">
                <a:latin typeface="Calibri" panose="020F0502020204030204" pitchFamily="34" charset="0"/>
              </a:rPr>
              <a:t>Association between depth parameter variables </a:t>
            </a:r>
            <a:br>
              <a:rPr lang="en-US" altLang="zh-TW" sz="2800" dirty="0" smtClean="0">
                <a:latin typeface="Calibri" panose="020F0502020204030204" pitchFamily="34" charset="0"/>
              </a:rPr>
            </a:br>
            <a:r>
              <a:rPr lang="en-US" altLang="zh-TW" sz="2800" dirty="0" smtClean="0">
                <a:latin typeface="Calibri" panose="020F0502020204030204" pitchFamily="34" charset="0"/>
              </a:rPr>
              <a:t>and syntax elements</a:t>
            </a:r>
            <a:endParaRPr lang="zh-TW" altLang="zh-TW" sz="2800" dirty="0">
              <a:latin typeface="Calibri" panose="020F050202020403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33207842"/>
              </p:ext>
            </p:extLst>
          </p:nvPr>
        </p:nvGraphicFramePr>
        <p:xfrm>
          <a:off x="510424" y="1628800"/>
          <a:ext cx="8166032" cy="2232251"/>
        </p:xfrm>
        <a:graphic>
          <a:graphicData uri="http://schemas.openxmlformats.org/drawingml/2006/table">
            <a:tbl>
              <a:tblPr firstRow="1" firstCol="1" lastRow="1" lastCol="1" bandRow="1" bandCol="1"/>
              <a:tblGrid>
                <a:gridCol w="1494675"/>
                <a:gridCol w="1604042"/>
                <a:gridCol w="1572276"/>
                <a:gridCol w="1818086"/>
                <a:gridCol w="1676953"/>
              </a:tblGrid>
              <a:tr h="318893">
                <a:tc>
                  <a:txBody>
                    <a:bodyPr/>
                    <a:lstStyle/>
                    <a:p>
                      <a:pPr algn="ctr">
                        <a:spcAft>
                          <a:spcPts val="0"/>
                        </a:spcAft>
                      </a:pPr>
                      <a:r>
                        <a:rPr lang="en-US" sz="1800" b="1" kern="100" dirty="0">
                          <a:solidFill>
                            <a:srgbClr val="000000"/>
                          </a:solidFill>
                          <a:latin typeface="Times New Roman"/>
                          <a:ea typeface="新細明體"/>
                          <a:cs typeface="Times New Roman"/>
                        </a:rPr>
                        <a:t>x </a:t>
                      </a:r>
                      <a:endParaRPr lang="zh-TW" sz="18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smtClean="0">
                          <a:solidFill>
                            <a:srgbClr val="000000"/>
                          </a:solidFill>
                          <a:latin typeface="Times New Roman"/>
                          <a:ea typeface="新細明體"/>
                          <a:cs typeface="Times New Roman"/>
                        </a:rPr>
                        <a:t>s </a:t>
                      </a:r>
                      <a:endParaRPr lang="zh-TW" sz="18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solidFill>
                            <a:srgbClr val="000000"/>
                          </a:solidFill>
                          <a:latin typeface="Times New Roman"/>
                          <a:ea typeface="新細明體"/>
                          <a:cs typeface="Times New Roman"/>
                        </a:rPr>
                        <a:t>e </a:t>
                      </a:r>
                      <a:endParaRPr lang="zh-TW" sz="18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solidFill>
                            <a:srgbClr val="000000"/>
                          </a:solidFill>
                          <a:latin typeface="Times New Roman"/>
                          <a:ea typeface="新細明體"/>
                          <a:cs typeface="Times New Roman"/>
                        </a:rPr>
                        <a:t>n </a:t>
                      </a:r>
                      <a:endParaRPr lang="zh-TW" sz="18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solidFill>
                            <a:srgbClr val="000000"/>
                          </a:solidFill>
                          <a:latin typeface="Times New Roman"/>
                          <a:ea typeface="新細明體"/>
                          <a:cs typeface="Times New Roman"/>
                        </a:rPr>
                        <a:t>v </a:t>
                      </a:r>
                      <a:endParaRPr lang="zh-TW" sz="18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8893">
                <a:tc>
                  <a:txBody>
                    <a:bodyPr/>
                    <a:lstStyle/>
                    <a:p>
                      <a:pPr algn="ctr">
                        <a:spcAft>
                          <a:spcPts val="0"/>
                        </a:spcAft>
                      </a:pPr>
                      <a:r>
                        <a:rPr lang="en-US" sz="1400" kern="100" dirty="0" err="1">
                          <a:solidFill>
                            <a:srgbClr val="000000"/>
                          </a:solidFill>
                          <a:latin typeface="Times New Roman"/>
                          <a:ea typeface="新細明體"/>
                          <a:cs typeface="Times New Roman"/>
                        </a:rPr>
                        <a:t>Bdistance</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err="1">
                          <a:solidFill>
                            <a:srgbClr val="000000"/>
                          </a:solidFill>
                          <a:latin typeface="Times New Roman"/>
                          <a:ea typeface="新細明體"/>
                          <a:cs typeface="Times New Roman"/>
                        </a:rPr>
                        <a:t>BdistanceSign</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err="1">
                          <a:solidFill>
                            <a:srgbClr val="000000"/>
                          </a:solidFill>
                          <a:latin typeface="Times New Roman"/>
                          <a:ea typeface="新細明體"/>
                          <a:cs typeface="Times New Roman"/>
                        </a:rPr>
                        <a:t>BdistanceExp</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solidFill>
                            <a:srgbClr val="000000"/>
                          </a:solidFill>
                          <a:latin typeface="Times New Roman"/>
                          <a:ea typeface="新細明體"/>
                          <a:cs typeface="Times New Roman"/>
                        </a:rPr>
                        <a:t>BdistanceMantissa</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err="1">
                          <a:solidFill>
                            <a:srgbClr val="000000"/>
                          </a:solidFill>
                          <a:latin typeface="Times New Roman"/>
                          <a:ea typeface="新細明體"/>
                          <a:cs typeface="Times New Roman"/>
                        </a:rPr>
                        <a:t>BdistanceManLen</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8893">
                <a:tc>
                  <a:txBody>
                    <a:bodyPr/>
                    <a:lstStyle/>
                    <a:p>
                      <a:pPr algn="ctr">
                        <a:spcAft>
                          <a:spcPts val="0"/>
                        </a:spcAft>
                      </a:pPr>
                      <a:r>
                        <a:rPr lang="en-US" sz="1400" kern="100" dirty="0" err="1">
                          <a:solidFill>
                            <a:srgbClr val="000000"/>
                          </a:solidFill>
                          <a:latin typeface="Times New Roman"/>
                          <a:ea typeface="新細明體"/>
                          <a:cs typeface="Times New Roman"/>
                        </a:rPr>
                        <a:t>Flength</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FlengthSign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FlengthExp</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FlengthMantissa</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FlengthManLen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318893">
                <a:tc>
                  <a:txBody>
                    <a:bodyPr/>
                    <a:lstStyle/>
                    <a:p>
                      <a:pPr algn="ctr">
                        <a:spcAft>
                          <a:spcPts val="0"/>
                        </a:spcAft>
                      </a:pPr>
                      <a:r>
                        <a:rPr lang="en-US" sz="1400" kern="100">
                          <a:solidFill>
                            <a:srgbClr val="000000"/>
                          </a:solidFill>
                          <a:latin typeface="Times New Roman"/>
                          <a:ea typeface="新細明體"/>
                          <a:cs typeface="Times New Roman"/>
                        </a:rPr>
                        <a:t>ZNear </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ZNearSign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ZNearExp</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ZNearMantissa</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ZNearManLen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318893">
                <a:tc>
                  <a:txBody>
                    <a:bodyPr/>
                    <a:lstStyle/>
                    <a:p>
                      <a:pPr algn="ctr">
                        <a:spcAft>
                          <a:spcPts val="0"/>
                        </a:spcAft>
                      </a:pPr>
                      <a:r>
                        <a:rPr lang="en-US" sz="1400" kern="100">
                          <a:solidFill>
                            <a:srgbClr val="000000"/>
                          </a:solidFill>
                          <a:latin typeface="Times New Roman"/>
                          <a:ea typeface="新細明體"/>
                          <a:cs typeface="Times New Roman"/>
                        </a:rPr>
                        <a:t>ZFar </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ZFarSign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ZFarExp</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ZFarMantissa</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ZFarManLen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318893">
                <a:tc>
                  <a:txBody>
                    <a:bodyPr/>
                    <a:lstStyle/>
                    <a:p>
                      <a:pPr algn="ctr">
                        <a:spcAft>
                          <a:spcPts val="0"/>
                        </a:spcAft>
                      </a:pPr>
                      <a:r>
                        <a:rPr lang="en-US" sz="1400" kern="100">
                          <a:solidFill>
                            <a:srgbClr val="000000"/>
                          </a:solidFill>
                          <a:latin typeface="Times New Roman"/>
                          <a:ea typeface="新細明體"/>
                          <a:cs typeface="Times New Roman"/>
                        </a:rPr>
                        <a:t>DMax </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a:solidFill>
                            <a:srgbClr val="000000"/>
                          </a:solidFill>
                          <a:latin typeface="Times New Roman"/>
                          <a:ea typeface="新細明體"/>
                          <a:cs typeface="Times New Roman"/>
                        </a:rPr>
                        <a:t>DMaxSign </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DMaxExp</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DMaxMantissa</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DMaxManLen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318893">
                <a:tc>
                  <a:txBody>
                    <a:bodyPr/>
                    <a:lstStyle/>
                    <a:p>
                      <a:pPr algn="ctr">
                        <a:spcAft>
                          <a:spcPts val="0"/>
                        </a:spcAft>
                      </a:pPr>
                      <a:r>
                        <a:rPr lang="en-US" sz="1400" kern="100" dirty="0" err="1">
                          <a:solidFill>
                            <a:srgbClr val="000000"/>
                          </a:solidFill>
                          <a:latin typeface="Times New Roman"/>
                          <a:ea typeface="新細明體"/>
                          <a:cs typeface="Times New Roman"/>
                        </a:rPr>
                        <a:t>DMin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a:solidFill>
                            <a:srgbClr val="000000"/>
                          </a:solidFill>
                          <a:latin typeface="Times New Roman"/>
                          <a:ea typeface="新細明體"/>
                          <a:cs typeface="Times New Roman"/>
                        </a:rPr>
                        <a:t>DMinSign </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a:solidFill>
                            <a:srgbClr val="000000"/>
                          </a:solidFill>
                          <a:latin typeface="Times New Roman"/>
                          <a:ea typeface="新細明體"/>
                          <a:cs typeface="Times New Roman"/>
                        </a:rPr>
                        <a:t>DMinExp </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DMinMantissa</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DMinManLen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
        <p:nvSpPr>
          <p:cNvPr id="5" name="文字方塊 4"/>
          <p:cNvSpPr txBox="1"/>
          <p:nvPr/>
        </p:nvSpPr>
        <p:spPr>
          <a:xfrm>
            <a:off x="539552" y="4011067"/>
            <a:ext cx="8352928" cy="3283976"/>
          </a:xfrm>
          <a:prstGeom prst="rect">
            <a:avLst/>
          </a:prstGeom>
          <a:noFill/>
        </p:spPr>
        <p:txBody>
          <a:bodyPr wrap="square" rtlCol="0">
            <a:spAutoFit/>
          </a:bodyPr>
          <a:lstStyle/>
          <a:p>
            <a:pPr>
              <a:lnSpc>
                <a:spcPct val="95000"/>
              </a:lnSpc>
              <a:spcBef>
                <a:spcPts val="300"/>
              </a:spcBef>
            </a:pPr>
            <a:r>
              <a:rPr lang="en-US" altLang="zh-TW" sz="1600" dirty="0" smtClean="0"/>
              <a:t>The variables in the x column of table are derived from the respective variables in the s, e, n and v columns as follows: </a:t>
            </a:r>
            <a:endParaRPr lang="zh-TW" altLang="zh-TW" sz="1600" dirty="0" smtClean="0"/>
          </a:p>
          <a:p>
            <a:pPr marL="361950" indent="-361950">
              <a:lnSpc>
                <a:spcPct val="95000"/>
              </a:lnSpc>
              <a:spcBef>
                <a:spcPts val="300"/>
              </a:spcBef>
            </a:pPr>
            <a:r>
              <a:rPr lang="en-US" altLang="zh-TW" sz="1600" dirty="0" smtClean="0"/>
              <a:t>–     If the value of e is in the range of 0 to 127, exclusive, x is set equal to ( −1 )</a:t>
            </a:r>
            <a:r>
              <a:rPr lang="en-US" altLang="zh-TW" sz="1600" baseline="30000" dirty="0" smtClean="0"/>
              <a:t>s</a:t>
            </a:r>
            <a:r>
              <a:rPr lang="en-US" altLang="zh-TW" sz="1600" dirty="0" smtClean="0"/>
              <a:t>* 2</a:t>
            </a:r>
            <a:r>
              <a:rPr lang="en-US" altLang="zh-TW" sz="1600" baseline="30000" dirty="0" smtClean="0"/>
              <a:t>e - 31</a:t>
            </a:r>
            <a:r>
              <a:rPr lang="en-US" altLang="zh-TW" sz="1600" dirty="0" smtClean="0"/>
              <a:t> * ( 1 + n ÷ 2</a:t>
            </a:r>
            <a:r>
              <a:rPr lang="en-US" altLang="zh-TW" sz="1600" baseline="30000" dirty="0" smtClean="0"/>
              <a:t>v </a:t>
            </a:r>
            <a:r>
              <a:rPr lang="en-US" altLang="zh-TW" sz="1600" dirty="0" smtClean="0"/>
              <a:t>). </a:t>
            </a:r>
            <a:endParaRPr lang="zh-TW" altLang="zh-TW" sz="1600" dirty="0" smtClean="0"/>
          </a:p>
          <a:p>
            <a:pPr>
              <a:lnSpc>
                <a:spcPct val="95000"/>
              </a:lnSpc>
              <a:spcBef>
                <a:spcPts val="300"/>
              </a:spcBef>
            </a:pPr>
            <a:r>
              <a:rPr lang="en-US" altLang="zh-TW" sz="1600" dirty="0" smtClean="0"/>
              <a:t>–     Otherwise (e is equal to 0), x is set equal to ( −1 )</a:t>
            </a:r>
            <a:r>
              <a:rPr lang="en-US" altLang="zh-TW" sz="1600" baseline="30000" dirty="0" smtClean="0"/>
              <a:t>s </a:t>
            </a:r>
            <a:r>
              <a:rPr lang="en-US" altLang="zh-TW" sz="1600" dirty="0" smtClean="0"/>
              <a:t>* 2</a:t>
            </a:r>
            <a:r>
              <a:rPr lang="en-US" altLang="zh-TW" sz="1600" baseline="30000" dirty="0" smtClean="0"/>
              <a:t>−( 30 + v )</a:t>
            </a:r>
            <a:r>
              <a:rPr lang="en-US" altLang="zh-TW" sz="1600" dirty="0" smtClean="0"/>
              <a:t> * n. </a:t>
            </a:r>
          </a:p>
          <a:p>
            <a:pPr>
              <a:lnSpc>
                <a:spcPct val="95000"/>
              </a:lnSpc>
              <a:spcBef>
                <a:spcPts val="300"/>
              </a:spcBef>
            </a:pPr>
            <a:r>
              <a:rPr lang="en-US" altLang="zh-TW" sz="1600" dirty="0" smtClean="0"/>
              <a:t>The </a:t>
            </a:r>
            <a:r>
              <a:rPr lang="en-US" altLang="zh-TW" sz="1600" dirty="0" err="1" smtClean="0"/>
              <a:t>DMin</a:t>
            </a:r>
            <a:r>
              <a:rPr lang="en-US" altLang="zh-TW" sz="1600" dirty="0" smtClean="0"/>
              <a:t> and </a:t>
            </a:r>
            <a:r>
              <a:rPr lang="en-US" altLang="zh-TW" sz="1600" dirty="0" err="1" smtClean="0"/>
              <a:t>DMax</a:t>
            </a:r>
            <a:r>
              <a:rPr lang="en-US" altLang="zh-TW" sz="1600" dirty="0" smtClean="0"/>
              <a:t> values, when present, are specified in units of a </a:t>
            </a:r>
            <a:r>
              <a:rPr lang="en-US" altLang="zh-TW" sz="1600" dirty="0" err="1" smtClean="0"/>
              <a:t>luma</a:t>
            </a:r>
            <a:r>
              <a:rPr lang="en-US" altLang="zh-TW" sz="1600" dirty="0" smtClean="0"/>
              <a:t> sample width of the </a:t>
            </a:r>
            <a:r>
              <a:rPr lang="en-US" altLang="zh-TW" sz="1600" smtClean="0"/>
              <a:t>coded picture. </a:t>
            </a:r>
            <a:r>
              <a:rPr lang="en-US" altLang="zh-TW" sz="1600" dirty="0" smtClean="0"/>
              <a:t> </a:t>
            </a:r>
            <a:endParaRPr lang="zh-TW" altLang="zh-TW" sz="1600" dirty="0" smtClean="0"/>
          </a:p>
          <a:p>
            <a:pPr>
              <a:lnSpc>
                <a:spcPct val="95000"/>
              </a:lnSpc>
              <a:spcBef>
                <a:spcPts val="300"/>
              </a:spcBef>
            </a:pPr>
            <a:r>
              <a:rPr lang="en-US" altLang="zh-TW" sz="1600" dirty="0" smtClean="0"/>
              <a:t>The units for the </a:t>
            </a:r>
            <a:r>
              <a:rPr lang="en-US" altLang="zh-TW" sz="1600" dirty="0" err="1" smtClean="0"/>
              <a:t>ZNear</a:t>
            </a:r>
            <a:r>
              <a:rPr lang="en-US" altLang="zh-TW" sz="1600" dirty="0" smtClean="0"/>
              <a:t> and </a:t>
            </a:r>
            <a:r>
              <a:rPr lang="en-US" altLang="zh-TW" sz="1600" dirty="0" err="1" smtClean="0"/>
              <a:t>ZFar</a:t>
            </a:r>
            <a:r>
              <a:rPr lang="en-US" altLang="zh-TW" sz="1600" dirty="0" smtClean="0"/>
              <a:t>, when present, are identical but unspecified. </a:t>
            </a:r>
            <a:endParaRPr lang="zh-TW" altLang="zh-TW" sz="1600" dirty="0" smtClean="0"/>
          </a:p>
          <a:p>
            <a:pPr>
              <a:lnSpc>
                <a:spcPct val="95000"/>
              </a:lnSpc>
              <a:spcBef>
                <a:spcPts val="300"/>
              </a:spcBef>
            </a:pPr>
            <a:r>
              <a:rPr lang="en-US" altLang="zh-TW" sz="1600" dirty="0" smtClean="0"/>
              <a:t>When </a:t>
            </a:r>
            <a:r>
              <a:rPr lang="en-US" altLang="zh-TW" sz="1600" dirty="0" err="1" smtClean="0"/>
              <a:t>depth_representation_type</a:t>
            </a:r>
            <a:r>
              <a:rPr lang="en-US" altLang="zh-TW" sz="1600" dirty="0" smtClean="0"/>
              <a:t> is equal to 0 or 2, the disparity D can further be obtained from the value of Z, </a:t>
            </a:r>
            <a:r>
              <a:rPr lang="en-US" altLang="zh-TW" sz="1600" dirty="0" err="1" smtClean="0"/>
              <a:t>Bdistance</a:t>
            </a:r>
            <a:r>
              <a:rPr lang="en-US" altLang="zh-TW" sz="1600" dirty="0" smtClean="0"/>
              <a:t>, and </a:t>
            </a:r>
            <a:r>
              <a:rPr lang="en-US" altLang="zh-TW" sz="1600" dirty="0" err="1" smtClean="0"/>
              <a:t>Flength</a:t>
            </a:r>
            <a:r>
              <a:rPr lang="en-US" altLang="zh-TW" sz="1600" dirty="0" smtClean="0"/>
              <a:t>, where D = </a:t>
            </a:r>
            <a:r>
              <a:rPr lang="en-US" altLang="zh-TW" sz="1600" dirty="0" err="1" smtClean="0"/>
              <a:t>Bdistance</a:t>
            </a:r>
            <a:r>
              <a:rPr lang="en-US" altLang="zh-TW" sz="1600" dirty="0" smtClean="0"/>
              <a:t> × </a:t>
            </a:r>
            <a:r>
              <a:rPr lang="en-US" altLang="zh-TW" sz="1600" dirty="0" err="1" smtClean="0"/>
              <a:t>Flength</a:t>
            </a:r>
            <a:r>
              <a:rPr lang="en-US" altLang="zh-TW" sz="1600" dirty="0" smtClean="0"/>
              <a:t> ÷ Z</a:t>
            </a:r>
            <a:endParaRPr lang="zh-TW" altLang="zh-TW" sz="1600" dirty="0" smtClean="0"/>
          </a:p>
          <a:p>
            <a:pPr>
              <a:lnSpc>
                <a:spcPct val="95000"/>
              </a:lnSpc>
              <a:spcBef>
                <a:spcPts val="300"/>
              </a:spcBef>
            </a:pPr>
            <a:r>
              <a:rPr lang="en-US" altLang="zh-TW" sz="1600" dirty="0" smtClean="0"/>
              <a:t> </a:t>
            </a:r>
            <a:endParaRPr lang="zh-TW" altLang="zh-TW" sz="1600" dirty="0" smtClean="0"/>
          </a:p>
          <a:p>
            <a:pPr>
              <a:lnSpc>
                <a:spcPct val="95000"/>
              </a:lnSpc>
              <a:spcBef>
                <a:spcPts val="300"/>
              </a:spcBef>
            </a:pPr>
            <a:endParaRPr lang="zh-TW" altLang="en-US" sz="1600" dirty="0"/>
          </a:p>
        </p:txBody>
      </p:sp>
    </p:spTree>
    <p:extLst>
      <p:ext uri="{BB962C8B-B14F-4D97-AF65-F5344CB8AC3E}">
        <p14:creationId xmlns:p14="http://schemas.microsoft.com/office/powerpoint/2010/main" val="11360957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4"/>
          <p:cNvSpPr>
            <a:spLocks noGrp="1" noChangeArrowheads="1"/>
          </p:cNvSpPr>
          <p:nvPr>
            <p:ph type="title" idx="4294967295"/>
          </p:nvPr>
        </p:nvSpPr>
        <p:spPr>
          <a:xfrm>
            <a:off x="0" y="836712"/>
            <a:ext cx="9144000" cy="576263"/>
          </a:xfrm>
        </p:spPr>
        <p:txBody>
          <a:bodyPr lIns="91431" tIns="45716" rIns="91431" bIns="45716"/>
          <a:lstStyle/>
          <a:p>
            <a:pPr eaLnBrk="1" hangingPunct="1"/>
            <a:r>
              <a:rPr lang="en-US" altLang="zh-TW" dirty="0" smtClean="0">
                <a:latin typeface="Calibri" pitchFamily="34" charset="0"/>
              </a:rPr>
              <a:t>Contents</a:t>
            </a:r>
          </a:p>
        </p:txBody>
      </p:sp>
      <p:sp>
        <p:nvSpPr>
          <p:cNvPr id="20483" name="Text Box 5"/>
          <p:cNvSpPr txBox="1">
            <a:spLocks noChangeArrowheads="1"/>
          </p:cNvSpPr>
          <p:nvPr/>
        </p:nvSpPr>
        <p:spPr bwMode="auto">
          <a:xfrm>
            <a:off x="1115616" y="1772816"/>
            <a:ext cx="7128792" cy="3662533"/>
          </a:xfrm>
          <a:prstGeom prst="rect">
            <a:avLst/>
          </a:prstGeom>
          <a:noFill/>
          <a:ln w="9525">
            <a:noFill/>
            <a:miter lim="800000"/>
            <a:headEnd/>
            <a:tailEnd/>
          </a:ln>
        </p:spPr>
        <p:txBody>
          <a:bodyPr wrap="square" lIns="91431" tIns="45716" rIns="91431" bIns="45716">
            <a:spAutoFit/>
          </a:bodyPr>
          <a:lstStyle/>
          <a:p>
            <a:pPr marL="355600" indent="-355600">
              <a:spcBef>
                <a:spcPts val="1200"/>
              </a:spcBef>
              <a:buClr>
                <a:srgbClr val="000066"/>
              </a:buClr>
              <a:buSzPct val="85000"/>
              <a:buFont typeface="Wingdings" pitchFamily="2" charset="2"/>
              <a:buChar char="n"/>
            </a:pPr>
            <a:r>
              <a:rPr lang="en-US" altLang="zh-TW" sz="2400" b="1" dirty="0" smtClean="0">
                <a:solidFill>
                  <a:schemeClr val="tx2"/>
                </a:solidFill>
                <a:latin typeface="Calibri" pitchFamily="34" charset="0"/>
              </a:rPr>
              <a:t>Centralized </a:t>
            </a:r>
            <a:r>
              <a:rPr lang="en-US" altLang="zh-TW" sz="2400" b="1" dirty="0">
                <a:solidFill>
                  <a:schemeClr val="tx2"/>
                </a:solidFill>
                <a:latin typeface="Calibri" pitchFamily="34" charset="0"/>
              </a:rPr>
              <a:t>Texture-Depth Packing (CTDP) SEI Message </a:t>
            </a:r>
            <a:r>
              <a:rPr lang="en-US" altLang="zh-TW" sz="2400" b="1" dirty="0" smtClean="0">
                <a:solidFill>
                  <a:schemeClr val="tx2"/>
                </a:solidFill>
                <a:latin typeface="Calibri" pitchFamily="34" charset="0"/>
              </a:rPr>
              <a:t>Syntax</a:t>
            </a:r>
          </a:p>
          <a:p>
            <a:pPr marL="355600" indent="-355600">
              <a:spcBef>
                <a:spcPts val="1200"/>
              </a:spcBef>
              <a:buClr>
                <a:srgbClr val="000066"/>
              </a:buClr>
              <a:buSzPct val="85000"/>
              <a:buFont typeface="Wingdings" pitchFamily="2" charset="2"/>
              <a:buChar char="n"/>
            </a:pPr>
            <a:r>
              <a:rPr lang="en-US" altLang="zh-TW" sz="2400" b="1" dirty="0" smtClean="0">
                <a:solidFill>
                  <a:schemeClr val="tx2"/>
                </a:solidFill>
                <a:latin typeface="Calibri" pitchFamily="34" charset="0"/>
              </a:rPr>
              <a:t>Experimental Results: Depth Enhancement and Temporal DIBR</a:t>
            </a:r>
          </a:p>
          <a:p>
            <a:pPr marL="355600" indent="-355600">
              <a:spcBef>
                <a:spcPts val="1200"/>
              </a:spcBef>
              <a:buClr>
                <a:srgbClr val="000066"/>
              </a:buClr>
              <a:buSzPct val="85000"/>
              <a:buFont typeface="Wingdings" pitchFamily="2" charset="2"/>
              <a:buChar char="n"/>
            </a:pPr>
            <a:r>
              <a:rPr lang="en-US" altLang="zh-TW" sz="2400" b="1" dirty="0">
                <a:solidFill>
                  <a:schemeClr val="tx2"/>
                </a:solidFill>
                <a:latin typeface="Calibri" pitchFamily="34" charset="0"/>
              </a:rPr>
              <a:t>Experimental </a:t>
            </a:r>
            <a:r>
              <a:rPr lang="en-US" altLang="zh-TW" sz="2400" b="1" dirty="0" smtClean="0">
                <a:solidFill>
                  <a:schemeClr val="tx2"/>
                </a:solidFill>
                <a:latin typeface="Calibri" pitchFamily="34" charset="0"/>
              </a:rPr>
              <a:t>Results: </a:t>
            </a:r>
            <a:r>
              <a:rPr lang="en-US" altLang="zh-TW" sz="2400" b="1" dirty="0" err="1" smtClean="0">
                <a:solidFill>
                  <a:schemeClr val="tx2"/>
                </a:solidFill>
                <a:latin typeface="Calibri" pitchFamily="34" charset="0"/>
              </a:rPr>
              <a:t>Upsampling</a:t>
            </a:r>
            <a:r>
              <a:rPr lang="en-US" altLang="zh-TW" sz="2400" b="1" dirty="0" smtClean="0">
                <a:solidFill>
                  <a:schemeClr val="tx2"/>
                </a:solidFill>
                <a:latin typeface="Calibri" pitchFamily="34" charset="0"/>
              </a:rPr>
              <a:t> and </a:t>
            </a:r>
            <a:r>
              <a:rPr lang="en-US" altLang="zh-TW" sz="2400" b="1" dirty="0" err="1" smtClean="0">
                <a:solidFill>
                  <a:schemeClr val="tx2"/>
                </a:solidFill>
                <a:latin typeface="Calibri" pitchFamily="34" charset="0"/>
              </a:rPr>
              <a:t>Downsampling</a:t>
            </a:r>
            <a:r>
              <a:rPr lang="en-US" altLang="zh-TW" sz="2400" b="1" dirty="0" smtClean="0">
                <a:solidFill>
                  <a:schemeClr val="tx2"/>
                </a:solidFill>
                <a:latin typeface="Calibri" pitchFamily="34" charset="0"/>
              </a:rPr>
              <a:t> Filters</a:t>
            </a:r>
            <a:endParaRPr lang="en-US" altLang="zh-TW" sz="2400" b="1" dirty="0">
              <a:solidFill>
                <a:schemeClr val="tx2"/>
              </a:solidFill>
              <a:latin typeface="Calibri" pitchFamily="34" charset="0"/>
            </a:endParaRPr>
          </a:p>
          <a:p>
            <a:pPr marL="355600" indent="-355600">
              <a:spcBef>
                <a:spcPts val="1200"/>
              </a:spcBef>
              <a:buClr>
                <a:srgbClr val="000066"/>
              </a:buClr>
              <a:buSzPct val="85000"/>
              <a:buFont typeface="Wingdings" pitchFamily="2" charset="2"/>
              <a:buChar char="n"/>
            </a:pPr>
            <a:r>
              <a:rPr lang="en-US" altLang="zh-TW" sz="2400" b="1" dirty="0" smtClean="0">
                <a:solidFill>
                  <a:schemeClr val="tx2"/>
                </a:solidFill>
                <a:latin typeface="Calibri" pitchFamily="34" charset="0"/>
              </a:rPr>
              <a:t>CTDP Adoption Plans in Taiwan</a:t>
            </a:r>
          </a:p>
          <a:p>
            <a:pPr marL="355600" indent="-355600">
              <a:spcBef>
                <a:spcPts val="1200"/>
              </a:spcBef>
              <a:buClr>
                <a:srgbClr val="000066"/>
              </a:buClr>
              <a:buSzPct val="85000"/>
              <a:buFont typeface="Wingdings" pitchFamily="2" charset="2"/>
              <a:buChar char="n"/>
            </a:pPr>
            <a:r>
              <a:rPr lang="en-US" altLang="zh-TW" sz="2400" b="1" dirty="0" smtClean="0">
                <a:solidFill>
                  <a:schemeClr val="tx2"/>
                </a:solidFill>
                <a:latin typeface="Calibri" pitchFamily="34" charset="0"/>
              </a:rPr>
              <a:t>Conclusions</a:t>
            </a:r>
          </a:p>
        </p:txBody>
      </p:sp>
    </p:spTree>
    <p:extLst>
      <p:ext uri="{BB962C8B-B14F-4D97-AF65-F5344CB8AC3E}">
        <p14:creationId xmlns:p14="http://schemas.microsoft.com/office/powerpoint/2010/main" val="287652456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1"/>
          <p:cNvSpPr>
            <a:spLocks noChangeArrowheads="1"/>
          </p:cNvSpPr>
          <p:nvPr/>
        </p:nvSpPr>
        <p:spPr bwMode="auto">
          <a:xfrm>
            <a:off x="251520" y="1340768"/>
            <a:ext cx="8820472" cy="5509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smtClean="0">
                <a:ln>
                  <a:noFill/>
                </a:ln>
                <a:solidFill>
                  <a:srgbClr val="000000"/>
                </a:solidFill>
                <a:effectLst/>
                <a:cs typeface="Arial" pitchFamily="34" charset="0"/>
              </a:rPr>
              <a:t>depth_nonlinear_representation_num_minus1 </a:t>
            </a:r>
            <a:r>
              <a:rPr kumimoji="1" lang="en-US" altLang="zh-TW" sz="1600" b="0" i="0" u="none" strike="noStrike" cap="none" normalizeH="0" baseline="0" dirty="0" smtClean="0">
                <a:ln>
                  <a:noFill/>
                </a:ln>
                <a:solidFill>
                  <a:srgbClr val="000000"/>
                </a:solidFill>
                <a:effectLst/>
                <a:cs typeface="Arial" pitchFamily="34" charset="0"/>
              </a:rPr>
              <a:t>plus 2 specifies the number of piecewise linear segments for mapping of depth values to a scale that is uniformly quantized in terms of disparity. </a:t>
            </a:r>
          </a:p>
          <a:p>
            <a:pPr marL="0" marR="0" lvl="0" indent="0" algn="l" defTabSz="914400" rtl="0" eaLnBrk="1" fontAlgn="base" latinLnBrk="0" hangingPunct="1">
              <a:lnSpc>
                <a:spcPct val="100000"/>
              </a:lnSpc>
              <a:spcBef>
                <a:spcPct val="0"/>
              </a:spcBef>
              <a:spcAft>
                <a:spcPct val="0"/>
              </a:spcAft>
              <a:buClrTx/>
              <a:buSzTx/>
              <a:buFontTx/>
              <a:buNone/>
              <a:tabLst>
                <a:tab pos="228600" algn="l"/>
                <a:tab pos="457200" algn="l"/>
                <a:tab pos="685800" algn="l"/>
                <a:tab pos="914400" algn="l"/>
              </a:tabLst>
            </a:pPr>
            <a:endParaRPr kumimoji="1" lang="en-US" altLang="zh-TW" sz="8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cs typeface="Arial" pitchFamily="34" charset="0"/>
              </a:rPr>
              <a:t>depth_nonlinear_representation_model</a:t>
            </a:r>
            <a:r>
              <a:rPr kumimoji="1" lang="en-US" altLang="zh-TW" sz="1600" b="0" i="0" u="none" strike="noStrike" cap="none" normalizeH="0" baseline="0" dirty="0" smtClean="0">
                <a:ln>
                  <a:noFill/>
                </a:ln>
                <a:solidFill>
                  <a:srgbClr val="000000"/>
                </a:solidFill>
                <a:effectLst/>
                <a:cs typeface="Arial" pitchFamily="34" charset="0"/>
              </a:rPr>
              <a:t>[ </a:t>
            </a:r>
            <a:r>
              <a:rPr kumimoji="1" lang="en-US" altLang="zh-TW" sz="1600" b="0" i="0" u="none" strike="noStrike" cap="none" normalizeH="0" baseline="0" dirty="0" err="1" smtClean="0">
                <a:ln>
                  <a:noFill/>
                </a:ln>
                <a:solidFill>
                  <a:srgbClr val="000000"/>
                </a:solidFill>
                <a:effectLst/>
                <a:cs typeface="Arial" pitchFamily="34" charset="0"/>
              </a:rPr>
              <a:t>i</a:t>
            </a:r>
            <a:r>
              <a:rPr kumimoji="1" lang="en-US" altLang="zh-TW" sz="1600" b="0" i="0" u="none" strike="noStrike" cap="none" normalizeH="0" baseline="0" dirty="0" smtClean="0">
                <a:ln>
                  <a:noFill/>
                </a:ln>
                <a:solidFill>
                  <a:srgbClr val="000000"/>
                </a:solidFill>
                <a:effectLst/>
                <a:cs typeface="Arial" pitchFamily="34" charset="0"/>
              </a:rPr>
              <a:t> ] for </a:t>
            </a:r>
            <a:r>
              <a:rPr kumimoji="1" lang="en-US" altLang="zh-TW" sz="1600" b="0" i="0" u="none" strike="noStrike" cap="none" normalizeH="0" baseline="0" dirty="0" err="1" smtClean="0">
                <a:ln>
                  <a:noFill/>
                </a:ln>
                <a:solidFill>
                  <a:srgbClr val="000000"/>
                </a:solidFill>
                <a:effectLst/>
                <a:cs typeface="Arial" pitchFamily="34" charset="0"/>
              </a:rPr>
              <a:t>i</a:t>
            </a:r>
            <a:r>
              <a:rPr kumimoji="1" lang="en-US" altLang="zh-TW" sz="1600" b="0" i="0" u="none" strike="noStrike" cap="none" normalizeH="0" baseline="0" dirty="0" smtClean="0">
                <a:ln>
                  <a:noFill/>
                </a:ln>
                <a:solidFill>
                  <a:srgbClr val="000000"/>
                </a:solidFill>
                <a:effectLst/>
                <a:cs typeface="Arial" pitchFamily="34" charset="0"/>
              </a:rPr>
              <a:t> ranging from 0 to depth_nonlinear_representation_num_minus1 + 2, inclusive, specify the piecewise linear segments for mapping of decoded </a:t>
            </a:r>
            <a:r>
              <a:rPr kumimoji="1" lang="en-US" altLang="zh-TW" sz="1600" b="0" i="0" u="none" strike="noStrike" cap="none" normalizeH="0" baseline="0" dirty="0" err="1" smtClean="0">
                <a:ln>
                  <a:noFill/>
                </a:ln>
                <a:solidFill>
                  <a:srgbClr val="000000"/>
                </a:solidFill>
                <a:effectLst/>
                <a:cs typeface="Arial" pitchFamily="34" charset="0"/>
              </a:rPr>
              <a:t>luma</a:t>
            </a:r>
            <a:r>
              <a:rPr kumimoji="1" lang="en-US" altLang="zh-TW" sz="1600" b="0" i="0" u="none" strike="noStrike" cap="none" normalizeH="0" baseline="0" dirty="0" smtClean="0">
                <a:ln>
                  <a:noFill/>
                </a:ln>
                <a:solidFill>
                  <a:srgbClr val="000000"/>
                </a:solidFill>
                <a:effectLst/>
                <a:cs typeface="Arial" pitchFamily="34" charset="0"/>
              </a:rPr>
              <a:t> sample values of an auxiliary picture to a scale that is uniformly quantized in terms of disparity. The values of </a:t>
            </a:r>
            <a:r>
              <a:rPr kumimoji="1" lang="en-US" altLang="zh-TW" sz="1600" b="0" i="0" u="none" strike="noStrike" cap="none" normalizeH="0" baseline="0" dirty="0" err="1" smtClean="0">
                <a:ln>
                  <a:noFill/>
                </a:ln>
                <a:solidFill>
                  <a:srgbClr val="000000"/>
                </a:solidFill>
                <a:effectLst/>
                <a:cs typeface="Arial" pitchFamily="34" charset="0"/>
              </a:rPr>
              <a:t>depth_nonlinear_representation_model</a:t>
            </a:r>
            <a:r>
              <a:rPr kumimoji="1" lang="en-US" altLang="zh-TW" sz="1600" b="0" i="0" u="none" strike="noStrike" cap="none" normalizeH="0" baseline="0" dirty="0" smtClean="0">
                <a:ln>
                  <a:noFill/>
                </a:ln>
                <a:solidFill>
                  <a:srgbClr val="000000"/>
                </a:solidFill>
                <a:effectLst/>
                <a:cs typeface="Arial" pitchFamily="34" charset="0"/>
              </a:rPr>
              <a:t>[0] and </a:t>
            </a:r>
            <a:r>
              <a:rPr kumimoji="1" lang="en-US" altLang="zh-TW" sz="1600" b="0" i="0" u="none" strike="noStrike" cap="none" normalizeH="0" baseline="0" dirty="0" err="1" smtClean="0">
                <a:ln>
                  <a:noFill/>
                </a:ln>
                <a:solidFill>
                  <a:srgbClr val="000000"/>
                </a:solidFill>
                <a:effectLst/>
                <a:cs typeface="Arial" pitchFamily="34" charset="0"/>
              </a:rPr>
              <a:t>depth_nonlinear_representation_model</a:t>
            </a:r>
            <a:r>
              <a:rPr kumimoji="1" lang="en-US" altLang="zh-TW" sz="1600" b="0" i="0" u="none" strike="noStrike" cap="none" normalizeH="0" baseline="0" dirty="0" smtClean="0">
                <a:ln>
                  <a:noFill/>
                </a:ln>
                <a:solidFill>
                  <a:srgbClr val="000000"/>
                </a:solidFill>
                <a:effectLst/>
                <a:cs typeface="Arial" pitchFamily="34" charset="0"/>
              </a:rPr>
              <a:t>[ depth_nonlinear_representation_num_minus1 + 2 ] are both inferred to be equal to 0.</a:t>
            </a:r>
          </a:p>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endParaRPr lang="en-US" altLang="zh-TW" sz="800" dirty="0" smtClean="0">
              <a:solidFill>
                <a:srgbClr val="000000"/>
              </a:solidFill>
              <a:cs typeface="Arial" pitchFamily="34" charset="0"/>
            </a:endParaRPr>
          </a:p>
          <a:p>
            <a:pPr hangingPunct="0"/>
            <a:r>
              <a:rPr lang="en-US" altLang="zh-TW" sz="1600" b="1" dirty="0" err="1" smtClean="0">
                <a:cs typeface="Arial" pitchFamily="34" charset="0"/>
              </a:rPr>
              <a:t>centralized_texture_depth_packing_persistence_flag</a:t>
            </a:r>
            <a:r>
              <a:rPr lang="en-US" altLang="zh-TW" sz="1600" dirty="0" smtClean="0">
                <a:cs typeface="Arial" pitchFamily="34" charset="0"/>
              </a:rPr>
              <a:t> specifies the persistence of the </a:t>
            </a:r>
            <a:r>
              <a:rPr lang="en-GB" altLang="zh-TW" sz="1600" dirty="0" smtClean="0">
                <a:cs typeface="Arial" pitchFamily="34" charset="0"/>
              </a:rPr>
              <a:t>centralized texture</a:t>
            </a:r>
            <a:r>
              <a:rPr lang="en-US" altLang="zh-TW" sz="1600" dirty="0" smtClean="0">
                <a:cs typeface="Arial" pitchFamily="34" charset="0"/>
              </a:rPr>
              <a:t>-</a:t>
            </a:r>
            <a:r>
              <a:rPr lang="en-GB" altLang="zh-TW" sz="1600" dirty="0" smtClean="0">
                <a:cs typeface="Arial" pitchFamily="34" charset="0"/>
              </a:rPr>
              <a:t>depth packing</a:t>
            </a:r>
            <a:r>
              <a:rPr lang="en-US" altLang="zh-TW" sz="1600" dirty="0" smtClean="0">
                <a:cs typeface="Arial" pitchFamily="34" charset="0"/>
              </a:rPr>
              <a:t> arrangement SEI message.</a:t>
            </a:r>
            <a:endParaRPr lang="zh-TW" altLang="zh-TW" sz="1600" dirty="0" smtClean="0">
              <a:cs typeface="Arial" pitchFamily="34" charset="0"/>
            </a:endParaRPr>
          </a:p>
          <a:p>
            <a:pPr hangingPunct="0"/>
            <a:r>
              <a:rPr lang="en-GB" altLang="zh-TW" sz="1600" dirty="0" err="1" smtClean="0">
                <a:cs typeface="Arial" pitchFamily="34" charset="0"/>
              </a:rPr>
              <a:t>centralized_texture-depth_packing_persistence_flag</a:t>
            </a:r>
            <a:r>
              <a:rPr lang="en-US" altLang="zh-TW" sz="1600" dirty="0" smtClean="0">
                <a:cs typeface="Arial" pitchFamily="34" charset="0"/>
              </a:rPr>
              <a:t> equal to 0 specifies that the centralized </a:t>
            </a:r>
            <a:r>
              <a:rPr lang="en-GB" altLang="zh-TW" sz="1600" dirty="0" smtClean="0">
                <a:cs typeface="Arial" pitchFamily="34" charset="0"/>
              </a:rPr>
              <a:t>texture</a:t>
            </a:r>
            <a:r>
              <a:rPr lang="en-US" altLang="zh-TW" sz="1600" dirty="0" smtClean="0">
                <a:cs typeface="Arial" pitchFamily="34" charset="0"/>
              </a:rPr>
              <a:t>-</a:t>
            </a:r>
            <a:r>
              <a:rPr lang="en-GB" altLang="zh-TW" sz="1600" dirty="0" smtClean="0">
                <a:cs typeface="Arial" pitchFamily="34" charset="0"/>
              </a:rPr>
              <a:t>depth packing</a:t>
            </a:r>
            <a:r>
              <a:rPr lang="en-US" altLang="zh-TW" sz="1600" dirty="0" smtClean="0">
                <a:cs typeface="Arial" pitchFamily="34" charset="0"/>
              </a:rPr>
              <a:t> arrangement SEI message applies to the current decoded frame only.</a:t>
            </a:r>
            <a:endParaRPr lang="zh-TW" altLang="zh-TW" sz="1600" dirty="0" smtClean="0">
              <a:cs typeface="Arial" pitchFamily="34" charset="0"/>
            </a:endParaRPr>
          </a:p>
          <a:p>
            <a:pPr hangingPunct="0"/>
            <a:r>
              <a:rPr lang="en-US" altLang="zh-TW" sz="1600" dirty="0" err="1" smtClean="0">
                <a:cs typeface="Arial" pitchFamily="34" charset="0"/>
              </a:rPr>
              <a:t>centralized_texture-depth_packing_persistence_flag</a:t>
            </a:r>
            <a:r>
              <a:rPr lang="en-US" altLang="zh-TW" sz="1600" dirty="0" smtClean="0">
                <a:cs typeface="Arial" pitchFamily="34" charset="0"/>
              </a:rPr>
              <a:t> equal to 1 specifies that the centralized </a:t>
            </a:r>
            <a:r>
              <a:rPr lang="en-GB" altLang="zh-TW" sz="1600" dirty="0" smtClean="0">
                <a:cs typeface="Arial" pitchFamily="34" charset="0"/>
              </a:rPr>
              <a:t>texture</a:t>
            </a:r>
            <a:r>
              <a:rPr lang="en-US" altLang="zh-TW" sz="1600" dirty="0" smtClean="0">
                <a:cs typeface="Arial" pitchFamily="34" charset="0"/>
              </a:rPr>
              <a:t>-</a:t>
            </a:r>
            <a:r>
              <a:rPr lang="en-GB" altLang="zh-TW" sz="1600" dirty="0" smtClean="0">
                <a:cs typeface="Arial" pitchFamily="34" charset="0"/>
              </a:rPr>
              <a:t>depth packing</a:t>
            </a:r>
            <a:r>
              <a:rPr lang="en-US" altLang="zh-TW" sz="1600" dirty="0" smtClean="0">
                <a:cs typeface="Arial" pitchFamily="34" charset="0"/>
              </a:rPr>
              <a:t> arrangement SEI message persists in output order until any of the following conditions are true:</a:t>
            </a:r>
            <a:endParaRPr lang="zh-TW" altLang="zh-TW" sz="1600" dirty="0" smtClean="0">
              <a:cs typeface="Arial" pitchFamily="34" charset="0"/>
            </a:endParaRPr>
          </a:p>
          <a:p>
            <a:pPr hangingPunct="0"/>
            <a:r>
              <a:rPr lang="en-GB" altLang="zh-TW" sz="1600" dirty="0" smtClean="0">
                <a:cs typeface="Arial" pitchFamily="34" charset="0"/>
              </a:rPr>
              <a:t>–   A new CVS begins.</a:t>
            </a:r>
            <a:endParaRPr lang="zh-TW" altLang="zh-TW" sz="1600" dirty="0" smtClean="0">
              <a:cs typeface="Arial" pitchFamily="34" charset="0"/>
            </a:endParaRPr>
          </a:p>
          <a:p>
            <a:pPr hangingPunct="0"/>
            <a:r>
              <a:rPr lang="en-GB" altLang="zh-TW" sz="1600" dirty="0" smtClean="0">
                <a:cs typeface="Arial" pitchFamily="34" charset="0"/>
              </a:rPr>
              <a:t>–   The </a:t>
            </a:r>
            <a:r>
              <a:rPr lang="en-GB" altLang="zh-TW" sz="1600" dirty="0" err="1" smtClean="0">
                <a:cs typeface="Arial" pitchFamily="34" charset="0"/>
              </a:rPr>
              <a:t>bitstream</a:t>
            </a:r>
            <a:r>
              <a:rPr lang="en-GB" altLang="zh-TW" sz="1600" dirty="0" smtClean="0">
                <a:cs typeface="Arial" pitchFamily="34" charset="0"/>
              </a:rPr>
              <a:t> ends.</a:t>
            </a:r>
            <a:endParaRPr lang="zh-TW" altLang="zh-TW" sz="1600" dirty="0" smtClean="0">
              <a:cs typeface="Arial" pitchFamily="34" charset="0"/>
            </a:endParaRPr>
          </a:p>
          <a:p>
            <a:pPr hangingPunct="0"/>
            <a:r>
              <a:rPr lang="en-US" altLang="zh-TW" sz="1600" dirty="0" smtClean="0">
                <a:cs typeface="Arial" pitchFamily="34" charset="0"/>
              </a:rPr>
              <a:t>–   A frame in an access unit containing a centralized </a:t>
            </a:r>
            <a:r>
              <a:rPr lang="en-GB" altLang="zh-TW" sz="1600" dirty="0" smtClean="0">
                <a:cs typeface="Arial" pitchFamily="34" charset="0"/>
              </a:rPr>
              <a:t>texture</a:t>
            </a:r>
            <a:r>
              <a:rPr lang="en-US" altLang="zh-TW" sz="1600" dirty="0" smtClean="0">
                <a:cs typeface="Arial" pitchFamily="34" charset="0"/>
              </a:rPr>
              <a:t>-</a:t>
            </a:r>
            <a:r>
              <a:rPr lang="en-GB" altLang="zh-TW" sz="1600" dirty="0" smtClean="0">
                <a:cs typeface="Arial" pitchFamily="34" charset="0"/>
              </a:rPr>
              <a:t>depth packing</a:t>
            </a:r>
            <a:r>
              <a:rPr lang="en-US" altLang="zh-TW" sz="1600" dirty="0" smtClean="0">
                <a:cs typeface="Arial" pitchFamily="34" charset="0"/>
              </a:rPr>
              <a:t> SEI message with the same</a:t>
            </a:r>
            <a:endParaRPr lang="zh-TW" altLang="zh-TW" sz="1600" dirty="0" smtClean="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endParaRPr kumimoji="1" lang="en-US" altLang="zh-TW" sz="1600" b="0" i="0" u="none" strike="noStrike" cap="none" normalizeH="0" baseline="0" dirty="0" smtClean="0">
              <a:ln>
                <a:noFill/>
              </a:ln>
              <a:solidFill>
                <a:schemeClr val="tx1"/>
              </a:solidFill>
              <a:effectLst/>
              <a:cs typeface="新細明體" pitchFamily="18" charset="-120"/>
            </a:endParaRPr>
          </a:p>
        </p:txBody>
      </p:sp>
      <p:sp>
        <p:nvSpPr>
          <p:cNvPr id="3" name="標題 1"/>
          <p:cNvSpPr>
            <a:spLocks noGrp="1"/>
          </p:cNvSpPr>
          <p:nvPr>
            <p:ph type="title"/>
          </p:nvPr>
        </p:nvSpPr>
        <p:spPr>
          <a:xfrm>
            <a:off x="439452" y="629816"/>
            <a:ext cx="8229600" cy="926976"/>
          </a:xfrm>
        </p:spPr>
        <p:txBody>
          <a:bodyPr>
            <a:normAutofit/>
          </a:bodyPr>
          <a:lstStyle/>
          <a:p>
            <a:pPr>
              <a:spcBef>
                <a:spcPts val="0"/>
              </a:spcBef>
              <a:spcAft>
                <a:spcPts val="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US" altLang="zh-TW" sz="3200" dirty="0" smtClean="0">
                <a:latin typeface="Calibri" panose="020F0502020204030204" pitchFamily="34" charset="0"/>
              </a:rPr>
              <a:t>Other Syntax Elements</a:t>
            </a:r>
            <a:endParaRPr lang="zh-TW" altLang="zh-TW" sz="3200" dirty="0">
              <a:latin typeface="Calibri" panose="020F0502020204030204"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0" y="1700808"/>
            <a:ext cx="9144000" cy="1121296"/>
          </a:xfrm>
        </p:spPr>
        <p:txBody>
          <a:bodyPr>
            <a:normAutofit/>
          </a:bodyPr>
          <a:lstStyle/>
          <a:p>
            <a:pPr marL="355600" indent="-355600">
              <a:spcBef>
                <a:spcPts val="1200"/>
              </a:spcBef>
            </a:pPr>
            <a:r>
              <a:rPr lang="en-US" altLang="zh-TW" sz="4000" dirty="0" smtClean="0">
                <a:latin typeface="Calibri" pitchFamily="34" charset="0"/>
              </a:rPr>
              <a:t>Experimental Results</a:t>
            </a:r>
            <a:endParaRPr lang="en-US" altLang="zh-TW" sz="2000" dirty="0" smtClean="0">
              <a:latin typeface="Calibri" pitchFamily="34" charset="0"/>
            </a:endParaRPr>
          </a:p>
        </p:txBody>
      </p:sp>
      <p:sp>
        <p:nvSpPr>
          <p:cNvPr id="3" name="矩形 2"/>
          <p:cNvSpPr/>
          <p:nvPr/>
        </p:nvSpPr>
        <p:spPr>
          <a:xfrm>
            <a:off x="1691680" y="2996952"/>
            <a:ext cx="6480720" cy="1292662"/>
          </a:xfrm>
          <a:prstGeom prst="rect">
            <a:avLst/>
          </a:prstGeom>
        </p:spPr>
        <p:txBody>
          <a:bodyPr wrap="square">
            <a:spAutoFit/>
          </a:bodyPr>
          <a:lstStyle/>
          <a:p>
            <a:pPr marL="342900" indent="-342900">
              <a:buAutoNum type="arabicPeriod"/>
            </a:pPr>
            <a:r>
              <a:rPr lang="en-US" altLang="zh-TW" sz="2000" dirty="0" smtClean="0"/>
              <a:t>Environment Settings</a:t>
            </a:r>
            <a:endParaRPr lang="en-US" altLang="zh-TW" sz="2000" b="1" dirty="0" smtClean="0">
              <a:latin typeface="Calibri" pitchFamily="34" charset="0"/>
            </a:endParaRPr>
          </a:p>
          <a:p>
            <a:pPr marL="342900" indent="-342900">
              <a:buFontTx/>
              <a:buAutoNum type="arabicPeriod"/>
            </a:pPr>
            <a:r>
              <a:rPr lang="en-US" altLang="zh-TW" sz="2000" dirty="0"/>
              <a:t>Coding performance </a:t>
            </a:r>
            <a:r>
              <a:rPr lang="en-US" altLang="zh-TW" sz="2000" dirty="0" smtClean="0"/>
              <a:t>in HEVC HM 13.0 (CTDP)</a:t>
            </a:r>
          </a:p>
          <a:p>
            <a:pPr marL="342900" indent="-342900">
              <a:buFontTx/>
              <a:buAutoNum type="arabicPeriod"/>
            </a:pPr>
            <a:r>
              <a:rPr lang="en-US" altLang="zh-TW" sz="2000" dirty="0" smtClean="0"/>
              <a:t>Coding performance in 3D-HEVC HTM 8.0 </a:t>
            </a:r>
            <a:endParaRPr lang="en-US" altLang="zh-TW" sz="2000" dirty="0"/>
          </a:p>
          <a:p>
            <a:pPr marL="342900" indent="-342900"/>
            <a:endParaRPr lang="zh-TW" altLang="en-US" dirty="0"/>
          </a:p>
        </p:txBody>
      </p:sp>
    </p:spTree>
    <p:extLst>
      <p:ext uri="{BB962C8B-B14F-4D97-AF65-F5344CB8AC3E}">
        <p14:creationId xmlns:p14="http://schemas.microsoft.com/office/powerpoint/2010/main" val="167647567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3649474801"/>
              </p:ext>
            </p:extLst>
          </p:nvPr>
        </p:nvGraphicFramePr>
        <p:xfrm>
          <a:off x="441851" y="1916832"/>
          <a:ext cx="8159464" cy="1737360"/>
        </p:xfrm>
        <a:graphic>
          <a:graphicData uri="http://schemas.openxmlformats.org/drawingml/2006/table">
            <a:tbl>
              <a:tblPr firstRow="1" bandRow="1">
                <a:tableStyleId>{F5AB1C69-6EDB-4FF4-983F-18BD219EF322}</a:tableStyleId>
              </a:tblPr>
              <a:tblGrid>
                <a:gridCol w="1690331"/>
                <a:gridCol w="1340760"/>
                <a:gridCol w="1073987"/>
                <a:gridCol w="1185653"/>
                <a:gridCol w="1503136"/>
                <a:gridCol w="1365597"/>
              </a:tblGrid>
              <a:tr h="348897">
                <a:tc>
                  <a:txBody>
                    <a:bodyPr/>
                    <a:lstStyle/>
                    <a:p>
                      <a:pPr algn="ctr"/>
                      <a:r>
                        <a:rPr lang="en-US" altLang="zh-TW" dirty="0" smtClean="0">
                          <a:latin typeface="Calibri" panose="020F0502020204030204" pitchFamily="34" charset="0"/>
                        </a:rPr>
                        <a:t>Sequences</a:t>
                      </a:r>
                      <a:endParaRPr lang="zh-TW" altLang="en-US" dirty="0">
                        <a:latin typeface="Calibri" panose="020F0502020204030204" pitchFamily="34" charset="0"/>
                      </a:endParaRPr>
                    </a:p>
                  </a:txBody>
                  <a:tcPr anchor="ctr"/>
                </a:tc>
                <a:tc>
                  <a:txBody>
                    <a:bodyPr/>
                    <a:lstStyle/>
                    <a:p>
                      <a:pPr algn="ctr"/>
                      <a:r>
                        <a:rPr lang="en-US" altLang="zh-TW" dirty="0" smtClean="0">
                          <a:latin typeface="Calibri" panose="020F0502020204030204" pitchFamily="34" charset="0"/>
                        </a:rPr>
                        <a:t>Clipped Resolution</a:t>
                      </a:r>
                      <a:endParaRPr lang="zh-TW" altLang="en-US" dirty="0">
                        <a:latin typeface="Calibri" panose="020F0502020204030204" pitchFamily="34" charset="0"/>
                      </a:endParaRPr>
                    </a:p>
                  </a:txBody>
                  <a:tcPr anchor="ctr"/>
                </a:tc>
                <a:tc>
                  <a:txBody>
                    <a:bodyPr/>
                    <a:lstStyle/>
                    <a:p>
                      <a:pPr algn="ctr"/>
                      <a:r>
                        <a:rPr lang="en-US" altLang="zh-TW" dirty="0" smtClean="0">
                          <a:latin typeface="Calibri" panose="020F0502020204030204" pitchFamily="34" charset="0"/>
                        </a:rPr>
                        <a:t>Frames</a:t>
                      </a:r>
                      <a:endParaRPr lang="zh-TW" altLang="en-US" dirty="0">
                        <a:latin typeface="Calibri" panose="020F0502020204030204" pitchFamily="34" charset="0"/>
                      </a:endParaRPr>
                    </a:p>
                  </a:txBody>
                  <a:tcPr anchor="ctr"/>
                </a:tc>
                <a:tc>
                  <a:txBody>
                    <a:bodyPr/>
                    <a:lstStyle/>
                    <a:p>
                      <a:pPr algn="ctr"/>
                      <a:r>
                        <a:rPr lang="en-US" altLang="zh-TW" dirty="0" smtClean="0">
                          <a:latin typeface="Calibri" panose="020F0502020204030204" pitchFamily="34" charset="0"/>
                        </a:rPr>
                        <a:t>Coded</a:t>
                      </a:r>
                    </a:p>
                    <a:p>
                      <a:pPr algn="ctr"/>
                      <a:r>
                        <a:rPr lang="en-US" altLang="zh-TW" baseline="0" dirty="0" smtClean="0">
                          <a:latin typeface="Calibri" panose="020F0502020204030204" pitchFamily="34" charset="0"/>
                        </a:rPr>
                        <a:t> </a:t>
                      </a:r>
                      <a:r>
                        <a:rPr lang="en-US" altLang="zh-TW" dirty="0" smtClean="0">
                          <a:latin typeface="Calibri" panose="020F0502020204030204" pitchFamily="34" charset="0"/>
                        </a:rPr>
                        <a:t>View</a:t>
                      </a:r>
                      <a:endParaRPr lang="zh-TW" altLang="en-US" dirty="0" smtClean="0">
                        <a:latin typeface="Calibri" panose="020F0502020204030204" pitchFamily="34" charset="0"/>
                      </a:endParaRPr>
                    </a:p>
                  </a:txBody>
                  <a:tcPr anchor="ctr"/>
                </a:tc>
                <a:tc>
                  <a:txBody>
                    <a:bodyPr/>
                    <a:lstStyle/>
                    <a:p>
                      <a:pPr algn="ctr"/>
                      <a:r>
                        <a:rPr lang="en-US" altLang="zh-TW" dirty="0" smtClean="0">
                          <a:latin typeface="Calibri" panose="020F0502020204030204" pitchFamily="34" charset="0"/>
                        </a:rPr>
                        <a:t>Coded 2</a:t>
                      </a:r>
                    </a:p>
                    <a:p>
                      <a:pPr algn="ctr"/>
                      <a:r>
                        <a:rPr lang="en-US" altLang="zh-TW" baseline="0" dirty="0" smtClean="0">
                          <a:latin typeface="Calibri" panose="020F0502020204030204" pitchFamily="34" charset="0"/>
                        </a:rPr>
                        <a:t> </a:t>
                      </a:r>
                      <a:r>
                        <a:rPr lang="en-US" altLang="zh-TW" dirty="0" smtClean="0">
                          <a:latin typeface="Calibri" panose="020F0502020204030204" pitchFamily="34" charset="0"/>
                        </a:rPr>
                        <a:t>Views</a:t>
                      </a:r>
                      <a:endParaRPr lang="zh-TW" altLang="en-US" dirty="0">
                        <a:latin typeface="Calibri" panose="020F0502020204030204" pitchFamily="34" charset="0"/>
                      </a:endParaRPr>
                    </a:p>
                  </a:txBody>
                  <a:tcPr anchor="ctr"/>
                </a:tc>
                <a:tc>
                  <a:txBody>
                    <a:bodyPr/>
                    <a:lstStyle/>
                    <a:p>
                      <a:pPr algn="ctr"/>
                      <a:r>
                        <a:rPr lang="en-US" altLang="zh-TW" sz="1800" dirty="0" smtClean="0">
                          <a:latin typeface="Calibri" panose="020F0502020204030204" pitchFamily="34" charset="0"/>
                        </a:rPr>
                        <a:t>Synthesized</a:t>
                      </a:r>
                      <a:r>
                        <a:rPr lang="en-US" altLang="zh-TW" sz="1800" baseline="0" dirty="0" smtClean="0">
                          <a:latin typeface="Calibri" panose="020F0502020204030204" pitchFamily="34" charset="0"/>
                        </a:rPr>
                        <a:t> View</a:t>
                      </a:r>
                      <a:endParaRPr lang="zh-TW" altLang="en-US" sz="1800" dirty="0">
                        <a:latin typeface="Calibri" panose="020F0502020204030204" pitchFamily="34" charset="0"/>
                      </a:endParaRPr>
                    </a:p>
                  </a:txBody>
                  <a:tcPr anchor="ctr"/>
                </a:tc>
              </a:tr>
              <a:tr h="348897">
                <a:tc>
                  <a:txBody>
                    <a:bodyPr/>
                    <a:lstStyle/>
                    <a:p>
                      <a:pPr algn="ctr"/>
                      <a:r>
                        <a:rPr lang="en-US" altLang="zh-TW" dirty="0" smtClean="0">
                          <a:latin typeface="Calibri" panose="020F0502020204030204" pitchFamily="34" charset="0"/>
                          <a:cs typeface="Times New Roman" pitchFamily="18" charset="0"/>
                        </a:rPr>
                        <a:t>Undo Dancer</a:t>
                      </a:r>
                      <a:endParaRPr lang="zh-TW" altLang="en-US" dirty="0">
                        <a:latin typeface="Calibri" panose="020F0502020204030204" pitchFamily="34" charset="0"/>
                        <a:cs typeface="Times New Roman"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dirty="0" smtClean="0">
                          <a:latin typeface="Calibri" panose="020F0502020204030204" pitchFamily="34" charset="0"/>
                          <a:cs typeface="Times New Roman" pitchFamily="18" charset="0"/>
                        </a:rPr>
                        <a:t>1920×1080</a:t>
                      </a:r>
                      <a:endParaRPr lang="zh-TW" altLang="en-US" dirty="0" smtClean="0">
                        <a:latin typeface="Calibri" panose="020F0502020204030204" pitchFamily="34" charset="0"/>
                        <a:cs typeface="Times New Roman" pitchFamily="18" charset="0"/>
                      </a:endParaRPr>
                    </a:p>
                  </a:txBody>
                  <a:tcPr anchor="ctr"/>
                </a:tc>
                <a:tc>
                  <a:txBody>
                    <a:bodyPr/>
                    <a:lstStyle/>
                    <a:p>
                      <a:pPr algn="ctr"/>
                      <a:r>
                        <a:rPr lang="en-US" altLang="zh-TW" dirty="0" smtClean="0">
                          <a:latin typeface="Calibri" panose="020F0502020204030204" pitchFamily="34" charset="0"/>
                          <a:cs typeface="Times New Roman" pitchFamily="18" charset="0"/>
                        </a:rPr>
                        <a:t>250</a:t>
                      </a:r>
                      <a:endParaRPr lang="zh-TW" altLang="en-US" dirty="0">
                        <a:latin typeface="Calibri" panose="020F0502020204030204" pitchFamily="34" charset="0"/>
                        <a:cs typeface="Times New Roman" pitchFamily="18" charset="0"/>
                      </a:endParaRPr>
                    </a:p>
                  </a:txBody>
                  <a:tcPr anchor="ctr"/>
                </a:tc>
                <a:tc>
                  <a:txBody>
                    <a:bodyPr/>
                    <a:lstStyle/>
                    <a:p>
                      <a:pPr algn="ctr"/>
                      <a:r>
                        <a:rPr lang="en-US" altLang="zh-TW" dirty="0" smtClean="0">
                          <a:latin typeface="Calibri" panose="020F0502020204030204" pitchFamily="34" charset="0"/>
                          <a:cs typeface="Times New Roman" pitchFamily="18" charset="0"/>
                        </a:rPr>
                        <a:t>3</a:t>
                      </a:r>
                      <a:endParaRPr lang="zh-TW" altLang="en-US" dirty="0">
                        <a:latin typeface="Calibri" panose="020F0502020204030204" pitchFamily="34" charset="0"/>
                        <a:cs typeface="Times New Roman" pitchFamily="18" charset="0"/>
                      </a:endParaRPr>
                    </a:p>
                  </a:txBody>
                  <a:tcPr anchor="ctr"/>
                </a:tc>
                <a:tc>
                  <a:txBody>
                    <a:bodyPr/>
                    <a:lstStyle/>
                    <a:p>
                      <a:pPr algn="ctr"/>
                      <a:r>
                        <a:rPr kumimoji="0" lang="en-US" altLang="zh-TW" kern="1200" dirty="0" smtClean="0">
                          <a:solidFill>
                            <a:schemeClr val="dk1"/>
                          </a:solidFill>
                          <a:latin typeface="Calibri" panose="020F0502020204030204" pitchFamily="34" charset="0"/>
                          <a:ea typeface="+mn-ea"/>
                          <a:cs typeface="Times New Roman" pitchFamily="18" charset="0"/>
                        </a:rPr>
                        <a:t>3, 5</a:t>
                      </a:r>
                      <a:endParaRPr kumimoji="0" lang="zh-TW" altLang="en-US" kern="1200" dirty="0">
                        <a:solidFill>
                          <a:schemeClr val="dk1"/>
                        </a:solidFill>
                        <a:latin typeface="Calibri" panose="020F0502020204030204" pitchFamily="34" charset="0"/>
                        <a:ea typeface="+mn-ea"/>
                        <a:cs typeface="Times New Roman" pitchFamily="18" charset="0"/>
                      </a:endParaRPr>
                    </a:p>
                  </a:txBody>
                  <a:tcPr anchor="ctr"/>
                </a:tc>
                <a:tc>
                  <a:txBody>
                    <a:bodyPr/>
                    <a:lstStyle/>
                    <a:p>
                      <a:pPr algn="ctr"/>
                      <a:r>
                        <a:rPr kumimoji="0" lang="en-US" altLang="zh-TW" kern="1200" dirty="0" smtClean="0">
                          <a:solidFill>
                            <a:schemeClr val="dk1"/>
                          </a:solidFill>
                          <a:latin typeface="Calibri" panose="020F0502020204030204" pitchFamily="34" charset="0"/>
                          <a:ea typeface="+mn-ea"/>
                          <a:cs typeface="Times New Roman" pitchFamily="18" charset="0"/>
                        </a:rPr>
                        <a:t>4</a:t>
                      </a:r>
                      <a:endParaRPr kumimoji="0" lang="zh-TW" altLang="en-US" kern="1200" dirty="0">
                        <a:solidFill>
                          <a:schemeClr val="dk1"/>
                        </a:solidFill>
                        <a:latin typeface="Calibri" panose="020F0502020204030204" pitchFamily="34" charset="0"/>
                        <a:ea typeface="+mn-ea"/>
                        <a:cs typeface="Times New Roman" pitchFamily="18" charset="0"/>
                      </a:endParaRPr>
                    </a:p>
                  </a:txBody>
                  <a:tcPr anchor="ctr"/>
                </a:tc>
              </a:tr>
              <a:tr h="348897">
                <a:tc>
                  <a:txBody>
                    <a:bodyPr/>
                    <a:lstStyle/>
                    <a:p>
                      <a:pPr algn="ctr"/>
                      <a:r>
                        <a:rPr lang="en-US" altLang="zh-TW" dirty="0" smtClean="0">
                          <a:latin typeface="Calibri" panose="020F0502020204030204" pitchFamily="34" charset="0"/>
                          <a:cs typeface="Times New Roman" pitchFamily="18" charset="0"/>
                        </a:rPr>
                        <a:t>Ghost</a:t>
                      </a:r>
                      <a:r>
                        <a:rPr lang="en-US" altLang="zh-TW" baseline="0" dirty="0" smtClean="0">
                          <a:latin typeface="Calibri" panose="020F0502020204030204" pitchFamily="34" charset="0"/>
                          <a:cs typeface="Times New Roman" pitchFamily="18" charset="0"/>
                        </a:rPr>
                        <a:t> Town Fly</a:t>
                      </a:r>
                      <a:r>
                        <a:rPr lang="en-US" altLang="zh-TW" dirty="0" smtClean="0">
                          <a:latin typeface="Calibri" panose="020F0502020204030204" pitchFamily="34" charset="0"/>
                          <a:cs typeface="Times New Roman" pitchFamily="18" charset="0"/>
                        </a:rPr>
                        <a:t> </a:t>
                      </a:r>
                      <a:endParaRPr lang="zh-TW" altLang="en-US" dirty="0">
                        <a:latin typeface="Calibri" panose="020F0502020204030204" pitchFamily="34" charset="0"/>
                        <a:cs typeface="Times New Roman"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dirty="0" smtClean="0">
                          <a:latin typeface="Calibri" panose="020F0502020204030204" pitchFamily="34" charset="0"/>
                          <a:cs typeface="Times New Roman" pitchFamily="18" charset="0"/>
                        </a:rPr>
                        <a:t>1920×1080</a:t>
                      </a:r>
                      <a:endParaRPr lang="zh-TW" altLang="en-US" dirty="0" smtClean="0">
                        <a:latin typeface="Calibri" panose="020F0502020204030204" pitchFamily="34" charset="0"/>
                        <a:cs typeface="Times New Roman" pitchFamily="18" charset="0"/>
                      </a:endParaRPr>
                    </a:p>
                  </a:txBody>
                  <a:tcPr anchor="ctr"/>
                </a:tc>
                <a:tc>
                  <a:txBody>
                    <a:bodyPr/>
                    <a:lstStyle/>
                    <a:p>
                      <a:pPr algn="ctr"/>
                      <a:r>
                        <a:rPr lang="en-US" altLang="zh-TW" dirty="0" smtClean="0">
                          <a:latin typeface="Calibri" panose="020F0502020204030204" pitchFamily="34" charset="0"/>
                          <a:cs typeface="Times New Roman" pitchFamily="18" charset="0"/>
                        </a:rPr>
                        <a:t>250</a:t>
                      </a:r>
                      <a:endParaRPr lang="zh-TW" altLang="en-US" dirty="0">
                        <a:latin typeface="Calibri" panose="020F0502020204030204" pitchFamily="34" charset="0"/>
                        <a:cs typeface="Times New Roman" pitchFamily="18" charset="0"/>
                      </a:endParaRPr>
                    </a:p>
                  </a:txBody>
                  <a:tcPr anchor="ctr"/>
                </a:tc>
                <a:tc>
                  <a:txBody>
                    <a:bodyPr/>
                    <a:lstStyle/>
                    <a:p>
                      <a:pPr algn="ctr"/>
                      <a:r>
                        <a:rPr lang="en-US" altLang="zh-TW" dirty="0" smtClean="0">
                          <a:latin typeface="Calibri" panose="020F0502020204030204" pitchFamily="34" charset="0"/>
                          <a:cs typeface="Times New Roman" pitchFamily="18" charset="0"/>
                        </a:rPr>
                        <a:t>3</a:t>
                      </a:r>
                      <a:endParaRPr lang="zh-TW" altLang="en-US" dirty="0">
                        <a:latin typeface="Calibri" panose="020F0502020204030204" pitchFamily="34" charset="0"/>
                        <a:cs typeface="Times New Roman" pitchFamily="18" charset="0"/>
                      </a:endParaRPr>
                    </a:p>
                  </a:txBody>
                  <a:tcPr anchor="ctr"/>
                </a:tc>
                <a:tc>
                  <a:txBody>
                    <a:bodyPr/>
                    <a:lstStyle/>
                    <a:p>
                      <a:pPr algn="ctr"/>
                      <a:r>
                        <a:rPr kumimoji="0" lang="en-US" altLang="zh-TW" kern="1200" dirty="0" smtClean="0">
                          <a:solidFill>
                            <a:schemeClr val="dk1"/>
                          </a:solidFill>
                          <a:latin typeface="Calibri" panose="020F0502020204030204" pitchFamily="34" charset="0"/>
                          <a:ea typeface="+mn-ea"/>
                          <a:cs typeface="Times New Roman" pitchFamily="18" charset="0"/>
                        </a:rPr>
                        <a:t>3, 5</a:t>
                      </a:r>
                      <a:endParaRPr kumimoji="0" lang="zh-TW" altLang="en-US" kern="1200" dirty="0">
                        <a:solidFill>
                          <a:schemeClr val="dk1"/>
                        </a:solidFill>
                        <a:latin typeface="Calibri" panose="020F0502020204030204" pitchFamily="34" charset="0"/>
                        <a:ea typeface="+mn-ea"/>
                        <a:cs typeface="Times New Roman" pitchFamily="18" charset="0"/>
                      </a:endParaRPr>
                    </a:p>
                  </a:txBody>
                  <a:tcPr anchor="ctr"/>
                </a:tc>
                <a:tc>
                  <a:txBody>
                    <a:bodyPr/>
                    <a:lstStyle/>
                    <a:p>
                      <a:pPr algn="ctr"/>
                      <a:r>
                        <a:rPr kumimoji="0" lang="en-US" altLang="zh-TW" kern="1200" dirty="0" smtClean="0">
                          <a:solidFill>
                            <a:schemeClr val="dk1"/>
                          </a:solidFill>
                          <a:latin typeface="Calibri" panose="020F0502020204030204" pitchFamily="34" charset="0"/>
                          <a:ea typeface="+mn-ea"/>
                          <a:cs typeface="Times New Roman" pitchFamily="18" charset="0"/>
                        </a:rPr>
                        <a:t>4</a:t>
                      </a:r>
                      <a:endParaRPr kumimoji="0" lang="zh-TW" altLang="en-US" kern="1200" dirty="0">
                        <a:solidFill>
                          <a:schemeClr val="dk1"/>
                        </a:solidFill>
                        <a:latin typeface="Calibri" panose="020F0502020204030204" pitchFamily="34" charset="0"/>
                        <a:ea typeface="+mn-ea"/>
                        <a:cs typeface="Times New Roman" pitchFamily="18" charset="0"/>
                      </a:endParaRPr>
                    </a:p>
                  </a:txBody>
                  <a:tcPr anchor="ctr"/>
                </a:tc>
              </a:tr>
              <a:tr h="348897">
                <a:tc>
                  <a:txBody>
                    <a:bodyPr/>
                    <a:lstStyle/>
                    <a:p>
                      <a:pPr algn="ctr"/>
                      <a:r>
                        <a:rPr lang="en-US" altLang="zh-TW" dirty="0" smtClean="0">
                          <a:latin typeface="Calibri" panose="020F0502020204030204" pitchFamily="34" charset="0"/>
                          <a:cs typeface="Times New Roman" pitchFamily="18" charset="0"/>
                        </a:rPr>
                        <a:t>Shark</a:t>
                      </a:r>
                      <a:endParaRPr lang="zh-TW" altLang="en-US" dirty="0">
                        <a:latin typeface="Calibri" panose="020F0502020204030204" pitchFamily="34" charset="0"/>
                        <a:cs typeface="Times New Roman"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dirty="0" smtClean="0">
                          <a:latin typeface="Calibri" panose="020F0502020204030204" pitchFamily="34" charset="0"/>
                          <a:cs typeface="Times New Roman" pitchFamily="18" charset="0"/>
                        </a:rPr>
                        <a:t>1920×1080</a:t>
                      </a:r>
                      <a:endParaRPr lang="zh-TW" altLang="en-US" dirty="0" smtClean="0">
                        <a:latin typeface="Calibri" panose="020F0502020204030204" pitchFamily="34" charset="0"/>
                        <a:cs typeface="Times New Roman" pitchFamily="18" charset="0"/>
                      </a:endParaRPr>
                    </a:p>
                  </a:txBody>
                  <a:tcPr anchor="ctr"/>
                </a:tc>
                <a:tc>
                  <a:txBody>
                    <a:bodyPr/>
                    <a:lstStyle/>
                    <a:p>
                      <a:pPr algn="ctr"/>
                      <a:r>
                        <a:rPr lang="en-US" altLang="zh-TW" dirty="0" smtClean="0">
                          <a:latin typeface="Calibri" panose="020F0502020204030204" pitchFamily="34" charset="0"/>
                          <a:cs typeface="Times New Roman" pitchFamily="18" charset="0"/>
                        </a:rPr>
                        <a:t>300</a:t>
                      </a:r>
                      <a:endParaRPr lang="zh-TW" altLang="en-US" dirty="0">
                        <a:latin typeface="Calibri" panose="020F0502020204030204" pitchFamily="34" charset="0"/>
                        <a:cs typeface="Times New Roman" pitchFamily="18" charset="0"/>
                      </a:endParaRPr>
                    </a:p>
                  </a:txBody>
                  <a:tcPr anchor="ctr"/>
                </a:tc>
                <a:tc>
                  <a:txBody>
                    <a:bodyPr/>
                    <a:lstStyle/>
                    <a:p>
                      <a:pPr algn="ctr"/>
                      <a:r>
                        <a:rPr lang="en-US" altLang="zh-TW" dirty="0" smtClean="0">
                          <a:latin typeface="Calibri" panose="020F0502020204030204" pitchFamily="34" charset="0"/>
                          <a:cs typeface="Times New Roman" pitchFamily="18" charset="0"/>
                        </a:rPr>
                        <a:t>5</a:t>
                      </a:r>
                      <a:endParaRPr lang="zh-TW" altLang="en-US" dirty="0">
                        <a:latin typeface="Calibri" panose="020F0502020204030204" pitchFamily="34" charset="0"/>
                        <a:cs typeface="Times New Roman" pitchFamily="18" charset="0"/>
                      </a:endParaRPr>
                    </a:p>
                  </a:txBody>
                  <a:tcPr anchor="ctr"/>
                </a:tc>
                <a:tc>
                  <a:txBody>
                    <a:bodyPr/>
                    <a:lstStyle/>
                    <a:p>
                      <a:pPr algn="ctr"/>
                      <a:r>
                        <a:rPr kumimoji="0" lang="en-US" altLang="zh-TW" kern="1200" dirty="0" smtClean="0">
                          <a:solidFill>
                            <a:schemeClr val="dk1"/>
                          </a:solidFill>
                          <a:latin typeface="Calibri" panose="020F0502020204030204" pitchFamily="34" charset="0"/>
                          <a:ea typeface="+mn-ea"/>
                          <a:cs typeface="Times New Roman" pitchFamily="18" charset="0"/>
                        </a:rPr>
                        <a:t>5, 9</a:t>
                      </a:r>
                      <a:endParaRPr kumimoji="0" lang="zh-TW" altLang="en-US" kern="1200" dirty="0">
                        <a:solidFill>
                          <a:schemeClr val="dk1"/>
                        </a:solidFill>
                        <a:latin typeface="Calibri" panose="020F0502020204030204" pitchFamily="34" charset="0"/>
                        <a:ea typeface="+mn-ea"/>
                        <a:cs typeface="Times New Roman" pitchFamily="18" charset="0"/>
                      </a:endParaRPr>
                    </a:p>
                  </a:txBody>
                  <a:tcPr anchor="ctr"/>
                </a:tc>
                <a:tc>
                  <a:txBody>
                    <a:bodyPr/>
                    <a:lstStyle/>
                    <a:p>
                      <a:pPr algn="ctr"/>
                      <a:r>
                        <a:rPr kumimoji="0" lang="en-US" altLang="zh-TW" kern="1200" dirty="0" smtClean="0">
                          <a:solidFill>
                            <a:schemeClr val="dk1"/>
                          </a:solidFill>
                          <a:latin typeface="Calibri" panose="020F0502020204030204" pitchFamily="34" charset="0"/>
                          <a:ea typeface="+mn-ea"/>
                          <a:cs typeface="Times New Roman" pitchFamily="18" charset="0"/>
                        </a:rPr>
                        <a:t>7</a:t>
                      </a:r>
                      <a:endParaRPr kumimoji="0" lang="zh-TW" altLang="en-US" kern="1200" dirty="0">
                        <a:solidFill>
                          <a:schemeClr val="dk1"/>
                        </a:solidFill>
                        <a:latin typeface="Calibri" panose="020F0502020204030204" pitchFamily="34" charset="0"/>
                        <a:ea typeface="+mn-ea"/>
                        <a:cs typeface="Times New Roman" pitchFamily="18" charset="0"/>
                      </a:endParaRPr>
                    </a:p>
                  </a:txBody>
                  <a:tcPr anchor="ctr"/>
                </a:tc>
              </a:tr>
            </a:tbl>
          </a:graphicData>
        </a:graphic>
      </p:graphicFrame>
      <p:sp>
        <p:nvSpPr>
          <p:cNvPr id="10" name="標題 1"/>
          <p:cNvSpPr txBox="1">
            <a:spLocks/>
          </p:cNvSpPr>
          <p:nvPr/>
        </p:nvSpPr>
        <p:spPr bwMode="auto">
          <a:xfrm>
            <a:off x="457200" y="764704"/>
            <a:ext cx="8229600" cy="792088"/>
          </a:xfrm>
          <a:prstGeom prst="rect">
            <a:avLst/>
          </a:prstGeom>
          <a:noFill/>
          <a:ln w="9525">
            <a:noFill/>
            <a:miter lim="800000"/>
            <a:headEnd/>
            <a:tailEnd/>
          </a:ln>
        </p:spPr>
        <p:txBody>
          <a:bodyPr vert="horz" wrap="square" lIns="0" tIns="45720" rIns="0" bIns="0" numCol="1" anchor="t" anchorCtr="0" compatLnSpc="1">
            <a:prstTxWarp prst="textNoShape">
              <a:avLst/>
            </a:prstTxWarp>
            <a:normAutofit/>
          </a:bodyPr>
          <a:lstStyle>
            <a:lvl1pPr algn="ctr" rtl="0" eaLnBrk="0" fontAlgn="base" hangingPunct="0">
              <a:spcBef>
                <a:spcPct val="0"/>
              </a:spcBef>
              <a:spcAft>
                <a:spcPct val="0"/>
              </a:spcAft>
              <a:defRPr sz="4000" b="1" kern="1200">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Constantia" pitchFamily="18" charset="0"/>
                <a:ea typeface="標楷體" pitchFamily="65" charset="-120"/>
              </a:defRPr>
            </a:lvl2pPr>
            <a:lvl3pPr algn="ctr" rtl="0" eaLnBrk="0" fontAlgn="base" hangingPunct="0">
              <a:spcBef>
                <a:spcPct val="0"/>
              </a:spcBef>
              <a:spcAft>
                <a:spcPct val="0"/>
              </a:spcAft>
              <a:defRPr sz="3600" b="1">
                <a:solidFill>
                  <a:schemeClr val="tx2"/>
                </a:solidFill>
                <a:latin typeface="Constantia" pitchFamily="18" charset="0"/>
                <a:ea typeface="標楷體" pitchFamily="65" charset="-120"/>
              </a:defRPr>
            </a:lvl3pPr>
            <a:lvl4pPr algn="ctr" rtl="0" eaLnBrk="0" fontAlgn="base" hangingPunct="0">
              <a:spcBef>
                <a:spcPct val="0"/>
              </a:spcBef>
              <a:spcAft>
                <a:spcPct val="0"/>
              </a:spcAft>
              <a:defRPr sz="3600" b="1">
                <a:solidFill>
                  <a:schemeClr val="tx2"/>
                </a:solidFill>
                <a:latin typeface="Constantia" pitchFamily="18" charset="0"/>
                <a:ea typeface="標楷體" pitchFamily="65" charset="-120"/>
              </a:defRPr>
            </a:lvl4pPr>
            <a:lvl5pPr algn="ctr" rtl="0" eaLnBrk="0" fontAlgn="base" hangingPunct="0">
              <a:spcBef>
                <a:spcPct val="0"/>
              </a:spcBef>
              <a:spcAft>
                <a:spcPct val="0"/>
              </a:spcAft>
              <a:defRPr sz="3600" b="1">
                <a:solidFill>
                  <a:schemeClr val="tx2"/>
                </a:solidFill>
                <a:latin typeface="Constantia" pitchFamily="18" charset="0"/>
                <a:ea typeface="標楷體" pitchFamily="65" charset="-120"/>
              </a:defRPr>
            </a:lvl5pPr>
            <a:lvl6pPr marL="457200" algn="l" rtl="0" fontAlgn="base">
              <a:spcBef>
                <a:spcPct val="0"/>
              </a:spcBef>
              <a:spcAft>
                <a:spcPct val="0"/>
              </a:spcAft>
              <a:defRPr sz="5000">
                <a:solidFill>
                  <a:schemeClr val="tx2"/>
                </a:solidFill>
                <a:latin typeface="Constantia" pitchFamily="18" charset="0"/>
                <a:ea typeface="標楷體" pitchFamily="65" charset="-120"/>
              </a:defRPr>
            </a:lvl6pPr>
            <a:lvl7pPr marL="914400" algn="l" rtl="0" fontAlgn="base">
              <a:spcBef>
                <a:spcPct val="0"/>
              </a:spcBef>
              <a:spcAft>
                <a:spcPct val="0"/>
              </a:spcAft>
              <a:defRPr sz="5000">
                <a:solidFill>
                  <a:schemeClr val="tx2"/>
                </a:solidFill>
                <a:latin typeface="Constantia" pitchFamily="18" charset="0"/>
                <a:ea typeface="標楷體" pitchFamily="65" charset="-120"/>
              </a:defRPr>
            </a:lvl7pPr>
            <a:lvl8pPr marL="1371600" algn="l" rtl="0" fontAlgn="base">
              <a:spcBef>
                <a:spcPct val="0"/>
              </a:spcBef>
              <a:spcAft>
                <a:spcPct val="0"/>
              </a:spcAft>
              <a:defRPr sz="5000">
                <a:solidFill>
                  <a:schemeClr val="tx2"/>
                </a:solidFill>
                <a:latin typeface="Constantia" pitchFamily="18" charset="0"/>
                <a:ea typeface="標楷體" pitchFamily="65" charset="-120"/>
              </a:defRPr>
            </a:lvl8pPr>
            <a:lvl9pPr marL="1828800" algn="l" rtl="0" fontAlgn="base">
              <a:spcBef>
                <a:spcPct val="0"/>
              </a:spcBef>
              <a:spcAft>
                <a:spcPct val="0"/>
              </a:spcAft>
              <a:defRPr sz="5000">
                <a:solidFill>
                  <a:schemeClr val="tx2"/>
                </a:solidFill>
                <a:latin typeface="Constantia" pitchFamily="18" charset="0"/>
                <a:ea typeface="標楷體" pitchFamily="65" charset="-120"/>
              </a:defRPr>
            </a:lvl9pPr>
          </a:lstStyle>
          <a:p>
            <a:r>
              <a:rPr kumimoji="0" lang="en-US" altLang="zh-TW" sz="3600" dirty="0" smtClean="0">
                <a:latin typeface="Calibri" pitchFamily="34" charset="0"/>
                <a:cs typeface="+mn-cs"/>
              </a:rPr>
              <a:t>Test Sequences (CG)</a:t>
            </a:r>
            <a:endParaRPr kumimoji="0" lang="en-US" altLang="zh-CN" sz="3600" dirty="0">
              <a:latin typeface="Calibri" pitchFamily="34" charset="0"/>
              <a:cs typeface="+mn-cs"/>
            </a:endParaRPr>
          </a:p>
        </p:txBody>
      </p:sp>
      <p:pic>
        <p:nvPicPr>
          <p:cNvPr id="2" name="圖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504" y="4077816"/>
            <a:ext cx="2858824" cy="1620000"/>
          </a:xfrm>
          <a:prstGeom prst="rect">
            <a:avLst/>
          </a:prstGeom>
        </p:spPr>
      </p:pic>
      <p:pic>
        <p:nvPicPr>
          <p:cNvPr id="11" name="圖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20028" y="4077072"/>
            <a:ext cx="2858824" cy="1620000"/>
          </a:xfrm>
          <a:prstGeom prst="rect">
            <a:avLst/>
          </a:prstGeom>
        </p:spPr>
      </p:pic>
      <p:pic>
        <p:nvPicPr>
          <p:cNvPr id="12" name="圖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32552" y="4077072"/>
            <a:ext cx="2858824" cy="1620000"/>
          </a:xfrm>
          <a:prstGeom prst="rect">
            <a:avLst/>
          </a:prstGeom>
        </p:spPr>
      </p:pic>
      <p:sp>
        <p:nvSpPr>
          <p:cNvPr id="3" name="文字方塊 2"/>
          <p:cNvSpPr txBox="1"/>
          <p:nvPr/>
        </p:nvSpPr>
        <p:spPr>
          <a:xfrm>
            <a:off x="1870236" y="5805263"/>
            <a:ext cx="5679556" cy="923330"/>
          </a:xfrm>
          <a:prstGeom prst="rect">
            <a:avLst/>
          </a:prstGeom>
          <a:noFill/>
        </p:spPr>
        <p:txBody>
          <a:bodyPr wrap="square" rtlCol="0">
            <a:spAutoFit/>
          </a:bodyPr>
          <a:lstStyle/>
          <a:p>
            <a:pPr algn="ctr"/>
            <a:r>
              <a:rPr lang="en-US" altLang="zh-TW" dirty="0" smtClean="0">
                <a:latin typeface="Calibri" panose="020F0502020204030204" pitchFamily="34" charset="0"/>
                <a:cs typeface="Times New Roman" pitchFamily="18" charset="0"/>
              </a:rPr>
              <a:t>PS: Since Ghost </a:t>
            </a:r>
            <a:r>
              <a:rPr lang="en-US" altLang="zh-TW" dirty="0">
                <a:latin typeface="Calibri" panose="020F0502020204030204" pitchFamily="34" charset="0"/>
                <a:cs typeface="Times New Roman" pitchFamily="18" charset="0"/>
              </a:rPr>
              <a:t>Town </a:t>
            </a:r>
            <a:r>
              <a:rPr lang="en-US" altLang="zh-TW" dirty="0" smtClean="0">
                <a:latin typeface="Calibri" panose="020F0502020204030204" pitchFamily="34" charset="0"/>
                <a:cs typeface="Times New Roman" pitchFamily="18" charset="0"/>
              </a:rPr>
              <a:t>Fly does not provide camera parameters, we do not include it </a:t>
            </a:r>
            <a:r>
              <a:rPr lang="en-US" altLang="zh-TW" dirty="0">
                <a:latin typeface="Calibri" panose="020F0502020204030204" pitchFamily="34" charset="0"/>
                <a:cs typeface="Times New Roman" pitchFamily="18" charset="0"/>
              </a:rPr>
              <a:t> </a:t>
            </a:r>
            <a:r>
              <a:rPr lang="en-US" altLang="zh-TW" dirty="0" smtClean="0">
                <a:latin typeface="Calibri" panose="020F0502020204030204" pitchFamily="34" charset="0"/>
                <a:cs typeface="Times New Roman" pitchFamily="18" charset="0"/>
              </a:rPr>
              <a:t>for performance comparisons </a:t>
            </a:r>
            <a:endParaRPr lang="zh-TW" altLang="en-US" dirty="0">
              <a:latin typeface="Calibri" panose="020F0502020204030204" pitchFamily="34" charset="0"/>
              <a:cs typeface="Times New Roman" pitchFamily="18" charset="0"/>
            </a:endParaRPr>
          </a:p>
        </p:txBody>
      </p:sp>
    </p:spTree>
    <p:extLst>
      <p:ext uri="{BB962C8B-B14F-4D97-AF65-F5344CB8AC3E}">
        <p14:creationId xmlns:p14="http://schemas.microsoft.com/office/powerpoint/2010/main" val="299216822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773832"/>
            <a:ext cx="8229600" cy="782960"/>
          </a:xfrm>
        </p:spPr>
        <p:txBody>
          <a:bodyPr>
            <a:normAutofit/>
          </a:bodyPr>
          <a:lstStyle/>
          <a:p>
            <a:r>
              <a:rPr lang="en-US" altLang="zh-TW" sz="3600" dirty="0">
                <a:latin typeface="Calibri" panose="020F0502020204030204" pitchFamily="34" charset="0"/>
              </a:rPr>
              <a:t>Experimental </a:t>
            </a:r>
            <a:r>
              <a:rPr lang="en-US" altLang="zh-TW" sz="3600" dirty="0" smtClean="0">
                <a:latin typeface="Calibri" panose="020F0502020204030204" pitchFamily="34" charset="0"/>
              </a:rPr>
              <a:t>Settings</a:t>
            </a:r>
            <a:endParaRPr lang="zh-TW" altLang="en-US" sz="3600" dirty="0">
              <a:latin typeface="Calibri" panose="020F0502020204030204" pitchFamily="34" charset="0"/>
            </a:endParaRPr>
          </a:p>
        </p:txBody>
      </p:sp>
      <p:sp>
        <p:nvSpPr>
          <p:cNvPr id="3" name="內容版面配置區 2"/>
          <p:cNvSpPr>
            <a:spLocks noGrp="1"/>
          </p:cNvSpPr>
          <p:nvPr>
            <p:ph idx="1"/>
          </p:nvPr>
        </p:nvSpPr>
        <p:spPr>
          <a:xfrm>
            <a:off x="395536" y="1772816"/>
            <a:ext cx="8435850" cy="4839816"/>
          </a:xfrm>
        </p:spPr>
        <p:txBody>
          <a:bodyPr/>
          <a:lstStyle/>
          <a:p>
            <a:r>
              <a:rPr lang="en-US" altLang="zh-TW" sz="2400" b="1" dirty="0">
                <a:latin typeface="Calibri" panose="020F0502020204030204" pitchFamily="34" charset="0"/>
                <a:cs typeface="Arial" panose="020B0604020202020204" pitchFamily="34" charset="0"/>
              </a:rPr>
              <a:t>Encoding </a:t>
            </a:r>
            <a:r>
              <a:rPr lang="en-US" altLang="zh-TW" sz="2400" b="1" dirty="0" smtClean="0">
                <a:latin typeface="Calibri" panose="020F0502020204030204" pitchFamily="34" charset="0"/>
                <a:cs typeface="Arial" panose="020B0604020202020204" pitchFamily="34" charset="0"/>
              </a:rPr>
              <a:t>Mode: </a:t>
            </a:r>
            <a:r>
              <a:rPr lang="en-US" altLang="zh-TW" sz="2400" dirty="0" smtClean="0">
                <a:latin typeface="Calibri" panose="020F0502020204030204" pitchFamily="34" charset="0"/>
                <a:cs typeface="Arial" panose="020B0604020202020204" pitchFamily="34" charset="0"/>
              </a:rPr>
              <a:t>All Intra, Low delay, Random </a:t>
            </a:r>
            <a:r>
              <a:rPr lang="en-US" altLang="zh-TW" sz="2400" dirty="0">
                <a:latin typeface="Calibri" panose="020F0502020204030204" pitchFamily="34" charset="0"/>
                <a:cs typeface="Arial" panose="020B0604020202020204" pitchFamily="34" charset="0"/>
              </a:rPr>
              <a:t>access</a:t>
            </a:r>
          </a:p>
          <a:p>
            <a:r>
              <a:rPr lang="en-US" altLang="zh-TW" sz="2400" b="1" dirty="0" smtClean="0">
                <a:latin typeface="Calibri" panose="020F0502020204030204" pitchFamily="34" charset="0"/>
                <a:cs typeface="Arial" panose="020B0604020202020204" pitchFamily="34" charset="0"/>
              </a:rPr>
              <a:t>QP: </a:t>
            </a:r>
            <a:r>
              <a:rPr lang="en-US" altLang="zh-TW" sz="2400" dirty="0" smtClean="0">
                <a:latin typeface="Calibri" panose="020F0502020204030204" pitchFamily="34" charset="0"/>
                <a:cs typeface="Arial" panose="020B0604020202020204" pitchFamily="34" charset="0"/>
              </a:rPr>
              <a:t>27,32,37,42</a:t>
            </a:r>
          </a:p>
          <a:p>
            <a:r>
              <a:rPr lang="en-US" altLang="zh-TW" sz="2400" b="1" dirty="0" err="1" smtClean="0">
                <a:latin typeface="Calibri" panose="020F0502020204030204" pitchFamily="34" charset="0"/>
                <a:cs typeface="Arial" panose="020B0604020202020204" pitchFamily="34" charset="0"/>
              </a:rPr>
              <a:t>depth_sampling_factor</a:t>
            </a:r>
            <a:r>
              <a:rPr lang="en-US" altLang="zh-TW" sz="2400" b="1" dirty="0" smtClean="0">
                <a:latin typeface="Calibri" panose="020F0502020204030204" pitchFamily="34" charset="0"/>
                <a:cs typeface="Arial" panose="020B0604020202020204" pitchFamily="34" charset="0"/>
              </a:rPr>
              <a:t>: </a:t>
            </a:r>
            <a:r>
              <a:rPr lang="en-US" altLang="zh-TW" sz="2400" dirty="0" smtClean="0">
                <a:latin typeface="Calibri" panose="020F0502020204030204" pitchFamily="34" charset="0"/>
                <a:cs typeface="Arial" panose="020B0604020202020204" pitchFamily="34" charset="0"/>
              </a:rPr>
              <a:t>5/6, 8/9</a:t>
            </a:r>
          </a:p>
          <a:p>
            <a:r>
              <a:rPr lang="en-US" altLang="zh-TW" sz="2400" b="1" dirty="0" err="1" smtClean="0">
                <a:latin typeface="Calibri" panose="020F0502020204030204" pitchFamily="34" charset="0"/>
                <a:cs typeface="Arial" panose="020B0604020202020204" pitchFamily="34" charset="0"/>
              </a:rPr>
              <a:t>CTDP_content_interpretation_type</a:t>
            </a:r>
            <a:r>
              <a:rPr lang="en-US" altLang="zh-TW" sz="2400" b="1" dirty="0" smtClean="0">
                <a:latin typeface="Calibri" panose="020F0502020204030204" pitchFamily="34" charset="0"/>
                <a:cs typeface="Arial" panose="020B0604020202020204" pitchFamily="34" charset="0"/>
              </a:rPr>
              <a:t>:</a:t>
            </a:r>
            <a:r>
              <a:rPr lang="en-US" altLang="zh-TW" sz="2400" dirty="0" smtClean="0">
                <a:latin typeface="Calibri" panose="020F0502020204030204" pitchFamily="34" charset="0"/>
                <a:cs typeface="Arial" panose="020B0604020202020204" pitchFamily="34" charset="0"/>
              </a:rPr>
              <a:t> CTDP-1TB  and CTDP-2TB</a:t>
            </a:r>
          </a:p>
          <a:p>
            <a:r>
              <a:rPr lang="en-US" altLang="zh-TW" sz="2400" b="1" dirty="0" smtClean="0">
                <a:latin typeface="Calibri" panose="020F0502020204030204" pitchFamily="34" charset="0"/>
                <a:cs typeface="Arial" panose="020B0604020202020204" pitchFamily="34" charset="0"/>
              </a:rPr>
              <a:t>image resizing: </a:t>
            </a:r>
            <a:r>
              <a:rPr lang="en-US" altLang="zh-TW" sz="2400" dirty="0" err="1" smtClean="0">
                <a:latin typeface="Calibri" panose="020F0502020204030204" pitchFamily="34" charset="0"/>
                <a:cs typeface="Arial" panose="020B0604020202020204" pitchFamily="34" charset="0"/>
              </a:rPr>
              <a:t>bicubic</a:t>
            </a:r>
            <a:r>
              <a:rPr lang="en-US" altLang="zh-TW" sz="2400" dirty="0" smtClean="0">
                <a:latin typeface="Calibri" panose="020F0502020204030204" pitchFamily="34" charset="0"/>
              </a:rPr>
              <a:t> </a:t>
            </a:r>
            <a:r>
              <a:rPr lang="en-US" altLang="zh-TW" sz="2400" b="1" dirty="0" smtClean="0">
                <a:solidFill>
                  <a:srgbClr val="FF0000"/>
                </a:solidFill>
                <a:latin typeface="Calibri" panose="020F0502020204030204" pitchFamily="34" charset="0"/>
              </a:rPr>
              <a:t>and </a:t>
            </a:r>
            <a:r>
              <a:rPr lang="en-US" altLang="zh-TW" sz="2400" b="1" dirty="0" err="1" smtClean="0">
                <a:solidFill>
                  <a:srgbClr val="FF0000"/>
                </a:solidFill>
                <a:latin typeface="Calibri" panose="020F0502020204030204" pitchFamily="34" charset="0"/>
              </a:rPr>
              <a:t>Lancos</a:t>
            </a:r>
            <a:r>
              <a:rPr lang="en-US" altLang="zh-TW" sz="2400" b="1" dirty="0" smtClean="0">
                <a:solidFill>
                  <a:srgbClr val="FF0000"/>
                </a:solidFill>
                <a:latin typeface="Calibri" panose="020F0502020204030204" pitchFamily="34" charset="0"/>
              </a:rPr>
              <a:t> 4</a:t>
            </a:r>
            <a:endParaRPr lang="en-US" altLang="zh-TW" sz="2400" b="1" dirty="0" smtClean="0">
              <a:solidFill>
                <a:srgbClr val="FF0000"/>
              </a:solidFill>
              <a:latin typeface="Calibri" panose="020F0502020204030204" pitchFamily="34" charset="0"/>
              <a:cs typeface="Arial" panose="020B0604020202020204" pitchFamily="34" charset="0"/>
            </a:endParaRPr>
          </a:p>
          <a:p>
            <a:pPr marL="273050" lvl="1" indent="-273050">
              <a:buClr>
                <a:srgbClr val="0BD0D9"/>
              </a:buClr>
              <a:buSzPct val="95000"/>
            </a:pPr>
            <a:r>
              <a:rPr lang="en-US" altLang="zh-TW" b="1" dirty="0" smtClean="0">
                <a:latin typeface="Calibri" panose="020F0502020204030204" pitchFamily="34" charset="0"/>
                <a:cs typeface="Arial" panose="020B0604020202020204" pitchFamily="34" charset="0"/>
              </a:rPr>
              <a:t>depth resizing</a:t>
            </a:r>
            <a:r>
              <a:rPr lang="en-US" altLang="zh-TW" b="1" dirty="0">
                <a:latin typeface="Calibri" panose="020F0502020204030204" pitchFamily="34" charset="0"/>
                <a:cs typeface="Arial" panose="020B0604020202020204" pitchFamily="34" charset="0"/>
              </a:rPr>
              <a:t>: </a:t>
            </a:r>
            <a:r>
              <a:rPr lang="en-US" altLang="zh-TW" dirty="0" err="1" smtClean="0">
                <a:latin typeface="Calibri" panose="020F0502020204030204" pitchFamily="34" charset="0"/>
                <a:cs typeface="Arial" panose="020B0604020202020204" pitchFamily="34" charset="0"/>
              </a:rPr>
              <a:t>bicubic</a:t>
            </a:r>
            <a:r>
              <a:rPr lang="en-US" altLang="zh-TW" dirty="0" smtClean="0">
                <a:latin typeface="Calibri" panose="020F0502020204030204" pitchFamily="34" charset="0"/>
              </a:rPr>
              <a:t> </a:t>
            </a:r>
            <a:endParaRPr lang="en-US" altLang="zh-TW" dirty="0">
              <a:latin typeface="Calibri" panose="020F0502020204030204" pitchFamily="34" charset="0"/>
              <a:cs typeface="Arial" panose="020B0604020202020204" pitchFamily="34" charset="0"/>
            </a:endParaRPr>
          </a:p>
          <a:p>
            <a:pPr marL="273050" lvl="1" indent="-273050">
              <a:buClr>
                <a:srgbClr val="0BD0D9"/>
              </a:buClr>
              <a:buSzPct val="95000"/>
            </a:pPr>
            <a:r>
              <a:rPr lang="en-US" altLang="zh-TW" b="1" dirty="0" smtClean="0">
                <a:latin typeface="Calibri" panose="020F0502020204030204" pitchFamily="34" charset="0"/>
                <a:cs typeface="Arial" panose="020B0604020202020204" pitchFamily="34" charset="0"/>
              </a:rPr>
              <a:t>depth spatial flipping: </a:t>
            </a:r>
            <a:r>
              <a:rPr lang="en-US" altLang="zh-TW" dirty="0" smtClean="0">
                <a:latin typeface="Calibri" panose="020F0502020204030204" pitchFamily="34" charset="0"/>
                <a:cs typeface="Arial" panose="020B0604020202020204" pitchFamily="34" charset="0"/>
              </a:rPr>
              <a:t>flipped</a:t>
            </a:r>
          </a:p>
          <a:p>
            <a:pPr marL="273050" lvl="1" indent="-273050">
              <a:buClr>
                <a:srgbClr val="0BD0D9"/>
              </a:buClr>
              <a:buSzPct val="95000"/>
            </a:pPr>
            <a:r>
              <a:rPr lang="en-US" altLang="zh-TW" b="1" dirty="0" smtClean="0">
                <a:latin typeface="Calibri" panose="020F0502020204030204" pitchFamily="34" charset="0"/>
                <a:cs typeface="Arial" panose="020B0604020202020204" pitchFamily="34" charset="0"/>
              </a:rPr>
              <a:t>depth subpixel arrangement: </a:t>
            </a:r>
            <a:r>
              <a:rPr lang="en-US" altLang="zh-TW" dirty="0" smtClean="0">
                <a:latin typeface="Calibri" panose="020F0502020204030204" pitchFamily="34" charset="0"/>
                <a:cs typeface="Arial" panose="020B0604020202020204" pitchFamily="34" charset="0"/>
              </a:rPr>
              <a:t>sequential order</a:t>
            </a:r>
          </a:p>
          <a:p>
            <a:pPr marL="273050" lvl="1" indent="-273050">
              <a:buClr>
                <a:srgbClr val="0BD0D9"/>
              </a:buClr>
              <a:buSzPct val="95000"/>
            </a:pPr>
            <a:r>
              <a:rPr lang="en-US" altLang="zh-TW" b="1" dirty="0" err="1" smtClean="0">
                <a:latin typeface="Calibri" panose="020F0502020204030204" pitchFamily="34" charset="0"/>
                <a:cs typeface="Arial" panose="020B0604020202020204" pitchFamily="34" charset="0"/>
              </a:rPr>
              <a:t>depth_chorma_sampling</a:t>
            </a:r>
            <a:r>
              <a:rPr lang="en-US" altLang="zh-TW" b="1" dirty="0" smtClean="0">
                <a:latin typeface="Calibri" panose="020F0502020204030204" pitchFamily="34" charset="0"/>
                <a:cs typeface="Arial" panose="020B0604020202020204" pitchFamily="34" charset="0"/>
              </a:rPr>
              <a:t>:</a:t>
            </a:r>
            <a:r>
              <a:rPr lang="en-US" altLang="zh-TW" dirty="0" smtClean="0">
                <a:latin typeface="Calibri" panose="020F0502020204030204" pitchFamily="34" charset="0"/>
                <a:cs typeface="Arial" panose="020B0604020202020204" pitchFamily="34" charset="0"/>
              </a:rPr>
              <a:t> direct sample </a:t>
            </a:r>
            <a:endParaRPr lang="en-US" altLang="zh-TW" dirty="0">
              <a:latin typeface="Calibri" panose="020F0502020204030204" pitchFamily="34" charset="0"/>
              <a:cs typeface="Arial" panose="020B0604020202020204" pitchFamily="34" charset="0"/>
            </a:endParaRPr>
          </a:p>
          <a:p>
            <a:pPr marL="393700" lvl="1" indent="0">
              <a:buNone/>
            </a:pPr>
            <a:endParaRPr lang="en-US" altLang="zh-TW" dirty="0">
              <a:latin typeface="Calibri" panose="020F0502020204030204" pitchFamily="34" charset="0"/>
              <a:cs typeface="Arial" panose="020B0604020202020204" pitchFamily="34" charset="0"/>
            </a:endParaRPr>
          </a:p>
          <a:p>
            <a:pPr marL="0" indent="0">
              <a:buNone/>
            </a:pPr>
            <a:endParaRPr lang="en-US" altLang="zh-TW" sz="2400" dirty="0" smtClean="0">
              <a:latin typeface="Calibri" panose="020F0502020204030204" pitchFamily="34" charset="0"/>
            </a:endParaRPr>
          </a:p>
          <a:p>
            <a:pPr marL="0" indent="0">
              <a:buNone/>
            </a:pPr>
            <a:endParaRPr lang="en-US" altLang="zh-TW" sz="2400" dirty="0">
              <a:latin typeface="Calibri" panose="020F0502020204030204" pitchFamily="34" charset="0"/>
            </a:endParaRPr>
          </a:p>
          <a:p>
            <a:endParaRPr lang="zh-TW" altLang="en-US" sz="2400" dirty="0">
              <a:latin typeface="Calibri" panose="020F0502020204030204" pitchFamily="34" charset="0"/>
            </a:endParaRPr>
          </a:p>
        </p:txBody>
      </p:sp>
    </p:spTree>
    <p:extLst>
      <p:ext uri="{BB962C8B-B14F-4D97-AF65-F5344CB8AC3E}">
        <p14:creationId xmlns:p14="http://schemas.microsoft.com/office/powerpoint/2010/main" val="330768665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37718" y="620688"/>
            <a:ext cx="8229600" cy="782960"/>
          </a:xfrm>
        </p:spPr>
        <p:txBody>
          <a:bodyPr>
            <a:normAutofit/>
          </a:bodyPr>
          <a:lstStyle/>
          <a:p>
            <a:r>
              <a:rPr lang="en-US" altLang="zh-TW" sz="3600" dirty="0" smtClean="0">
                <a:latin typeface="Calibri" panose="020F0502020204030204" pitchFamily="34" charset="0"/>
              </a:rPr>
              <a:t>Adaptive Bilateral Depth Enhancement</a:t>
            </a:r>
            <a:endParaRPr lang="zh-TW" altLang="en-US" sz="3600" dirty="0">
              <a:latin typeface="Calibri" panose="020F0502020204030204" pitchFamily="34" charset="0"/>
            </a:endParaRPr>
          </a:p>
        </p:txBody>
      </p:sp>
      <p:graphicFrame>
        <p:nvGraphicFramePr>
          <p:cNvPr id="5" name="物件 4"/>
          <p:cNvGraphicFramePr>
            <a:graphicFrameLocks noChangeAspect="1"/>
          </p:cNvGraphicFramePr>
          <p:nvPr>
            <p:extLst>
              <p:ext uri="{D42A27DB-BD31-4B8C-83A1-F6EECF244321}">
                <p14:modId xmlns:p14="http://schemas.microsoft.com/office/powerpoint/2010/main" val="3295727584"/>
              </p:ext>
            </p:extLst>
          </p:nvPr>
        </p:nvGraphicFramePr>
        <p:xfrm>
          <a:off x="916448" y="1988840"/>
          <a:ext cx="7543984" cy="1702233"/>
        </p:xfrm>
        <a:graphic>
          <a:graphicData uri="http://schemas.openxmlformats.org/presentationml/2006/ole">
            <mc:AlternateContent xmlns:mc="http://schemas.openxmlformats.org/markup-compatibility/2006">
              <mc:Choice xmlns:v="urn:schemas-microsoft-com:vml" Requires="v">
                <p:oleObj spid="_x0000_s19491" name="方程式" r:id="rId3" imgW="6540500" imgH="1473200" progId="Equation.3">
                  <p:embed/>
                </p:oleObj>
              </mc:Choice>
              <mc:Fallback>
                <p:oleObj name="方程式" r:id="rId3" imgW="6540500" imgH="14732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6448" y="1988840"/>
                        <a:ext cx="7543984" cy="1702233"/>
                      </a:xfrm>
                      <a:prstGeom prst="rect">
                        <a:avLst/>
                      </a:prstGeom>
                      <a:noFill/>
                    </p:spPr>
                  </p:pic>
                </p:oleObj>
              </mc:Fallback>
            </mc:AlternateContent>
          </a:graphicData>
        </a:graphic>
      </p:graphicFrame>
      <p:graphicFrame>
        <p:nvGraphicFramePr>
          <p:cNvPr id="6" name="物件 5"/>
          <p:cNvGraphicFramePr>
            <a:graphicFrameLocks noChangeAspect="1"/>
          </p:cNvGraphicFramePr>
          <p:nvPr>
            <p:extLst>
              <p:ext uri="{D42A27DB-BD31-4B8C-83A1-F6EECF244321}">
                <p14:modId xmlns:p14="http://schemas.microsoft.com/office/powerpoint/2010/main" val="981856666"/>
              </p:ext>
            </p:extLst>
          </p:nvPr>
        </p:nvGraphicFramePr>
        <p:xfrm>
          <a:off x="549216" y="4024228"/>
          <a:ext cx="4166800" cy="532310"/>
        </p:xfrm>
        <a:graphic>
          <a:graphicData uri="http://schemas.openxmlformats.org/presentationml/2006/ole">
            <mc:AlternateContent xmlns:mc="http://schemas.openxmlformats.org/markup-compatibility/2006">
              <mc:Choice xmlns:v="urn:schemas-microsoft-com:vml" Requires="v">
                <p:oleObj spid="_x0000_s19492" name="方程式" r:id="rId5" imgW="4953000" imgH="495300" progId="Equation.3">
                  <p:embed/>
                </p:oleObj>
              </mc:Choice>
              <mc:Fallback>
                <p:oleObj name="方程式" r:id="rId5" imgW="4953000" imgH="4953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9216" y="4024228"/>
                        <a:ext cx="4166800" cy="532310"/>
                      </a:xfrm>
                      <a:prstGeom prst="rect">
                        <a:avLst/>
                      </a:prstGeom>
                      <a:noFill/>
                    </p:spPr>
                  </p:pic>
                </p:oleObj>
              </mc:Fallback>
            </mc:AlternateContent>
          </a:graphicData>
        </a:graphic>
      </p:graphicFrame>
      <p:graphicFrame>
        <p:nvGraphicFramePr>
          <p:cNvPr id="7" name="物件 6"/>
          <p:cNvGraphicFramePr>
            <a:graphicFrameLocks noChangeAspect="1"/>
          </p:cNvGraphicFramePr>
          <p:nvPr>
            <p:extLst>
              <p:ext uri="{D42A27DB-BD31-4B8C-83A1-F6EECF244321}">
                <p14:modId xmlns:p14="http://schemas.microsoft.com/office/powerpoint/2010/main" val="236691507"/>
              </p:ext>
            </p:extLst>
          </p:nvPr>
        </p:nvGraphicFramePr>
        <p:xfrm>
          <a:off x="4860032" y="4024228"/>
          <a:ext cx="4066180" cy="531470"/>
        </p:xfrm>
        <a:graphic>
          <a:graphicData uri="http://schemas.openxmlformats.org/presentationml/2006/ole">
            <mc:AlternateContent xmlns:mc="http://schemas.openxmlformats.org/markup-compatibility/2006">
              <mc:Choice xmlns:v="urn:schemas-microsoft-com:vml" Requires="v">
                <p:oleObj spid="_x0000_s19493" name="方程式" r:id="rId7" imgW="4953000" imgH="495300" progId="Equation.3">
                  <p:embed/>
                </p:oleObj>
              </mc:Choice>
              <mc:Fallback>
                <p:oleObj name="方程式" r:id="rId7" imgW="4953000" imgH="4953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60032" y="4024228"/>
                        <a:ext cx="4066180" cy="531470"/>
                      </a:xfrm>
                      <a:prstGeom prst="rect">
                        <a:avLst/>
                      </a:prstGeom>
                      <a:noFill/>
                    </p:spPr>
                  </p:pic>
                </p:oleObj>
              </mc:Fallback>
            </mc:AlternateContent>
          </a:graphicData>
        </a:graphic>
      </p:graphicFrame>
      <p:sp>
        <p:nvSpPr>
          <p:cNvPr id="8" name="Rectangle 4"/>
          <p:cNvSpPr>
            <a:spLocks noChangeArrowheads="1"/>
          </p:cNvSpPr>
          <p:nvPr/>
        </p:nvSpPr>
        <p:spPr bwMode="auto">
          <a:xfrm>
            <a:off x="323528" y="1388688"/>
            <a:ext cx="8365788"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1pPr>
            <a:lvl2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2pPr>
            <a:lvl3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3pPr>
            <a:lvl4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4pPr>
            <a:lvl5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57200" algn="l"/>
                <a:tab pos="685800" algn="l"/>
                <a:tab pos="914400" algn="l"/>
              </a:tabLst>
            </a:pPr>
            <a:r>
              <a:rPr kumimoji="1" lang="en-US" altLang="zh-TW" sz="16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With the </a:t>
            </a:r>
            <a:r>
              <a:rPr kumimoji="1" lang="en-US" altLang="zh-TW" sz="1600" b="0"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YCbCr</a:t>
            </a:r>
            <a:r>
              <a:rPr kumimoji="1" lang="en-US" altLang="zh-TW" sz="16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calibration [2], the depth enhancement in [2] is revised by using jointly adaptive texture and depth filtering as</a:t>
            </a:r>
          </a:p>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endParaRPr kumimoji="1" lang="en-US" altLang="zh-TW" sz="16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9" name="Rectangle 5"/>
          <p:cNvSpPr>
            <a:spLocks noChangeArrowheads="1"/>
          </p:cNvSpPr>
          <p:nvPr/>
        </p:nvSpPr>
        <p:spPr bwMode="auto">
          <a:xfrm>
            <a:off x="-22330" y="3501008"/>
            <a:ext cx="882098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79400">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1pPr>
            <a:lvl2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2pPr>
            <a:lvl3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3pPr>
            <a:lvl4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4pPr>
            <a:lvl5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9pPr>
          </a:lstStyle>
          <a:p>
            <a:pPr marL="0" marR="0" lvl="0" indent="279400" algn="l" defTabSz="914400" rtl="0" eaLnBrk="1" fontAlgn="base" latinLnBrk="0" hangingPunct="1">
              <a:lnSpc>
                <a:spcPct val="100000"/>
              </a:lnSpc>
              <a:spcBef>
                <a:spcPct val="0"/>
              </a:spcBef>
              <a:spcAft>
                <a:spcPct val="0"/>
              </a:spcAft>
              <a:buClrTx/>
              <a:buSzTx/>
              <a:buFontTx/>
              <a:buNone/>
              <a:tabLst>
                <a:tab pos="228600" algn="l"/>
                <a:tab pos="457200" algn="l"/>
                <a:tab pos="685800" algn="l"/>
                <a:tab pos="914400" algn="l"/>
              </a:tabLst>
            </a:pPr>
            <a:r>
              <a:rPr kumimoji="1" lang="en-US" altLang="zh-TW" sz="14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with</a:t>
            </a:r>
            <a:endParaRPr kumimoji="1" lang="en-US" altLang="zh-TW" sz="1400" b="0" i="0" u="none" strike="noStrike" cap="none" normalizeH="0" baseline="0" dirty="0" smtClean="0">
              <a:ln>
                <a:noFill/>
              </a:ln>
              <a:solidFill>
                <a:schemeClr val="tx1"/>
              </a:solidFill>
              <a:effectLst/>
              <a:ea typeface="新細明體" pitchFamily="18" charset="-120"/>
            </a:endParaRPr>
          </a:p>
          <a:p>
            <a:pPr marL="0" marR="0" lvl="0" indent="27940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endParaRPr kumimoji="1" lang="en-US" altLang="zh-TW" sz="1400" b="0" i="0" u="none" strike="noStrike" cap="none" normalizeH="0" baseline="0" dirty="0" smtClean="0">
              <a:ln>
                <a:noFill/>
              </a:ln>
              <a:solidFill>
                <a:schemeClr val="tx1"/>
              </a:solidFill>
              <a:effectLst/>
              <a:ea typeface="新細明體" pitchFamily="18" charset="-120"/>
            </a:endParaRPr>
          </a:p>
        </p:txBody>
      </p:sp>
      <p:sp>
        <p:nvSpPr>
          <p:cNvPr id="11" name="Rectangle 7"/>
          <p:cNvSpPr>
            <a:spLocks noChangeArrowheads="1"/>
          </p:cNvSpPr>
          <p:nvPr/>
        </p:nvSpPr>
        <p:spPr bwMode="auto">
          <a:xfrm rot="10800000" flipV="1">
            <a:off x="240486" y="4797152"/>
            <a:ext cx="8796010"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1pPr>
            <a:lvl2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2pPr>
            <a:lvl3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3pPr>
            <a:lvl4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4pPr>
            <a:lvl5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9pPr>
          </a:lstStyle>
          <a:p>
            <a:pPr marR="0" lvl="0" defTabSz="914400" rtl="0" eaLnBrk="1" fontAlgn="base" latinLnBrk="0" hangingPunct="1">
              <a:lnSpc>
                <a:spcPct val="100000"/>
              </a:lnSpc>
              <a:spcBef>
                <a:spcPct val="0"/>
              </a:spcBef>
              <a:spcAft>
                <a:spcPct val="0"/>
              </a:spcAft>
              <a:buClrTx/>
              <a:buSzTx/>
              <a:buFontTx/>
              <a:buNone/>
              <a:tabLst>
                <a:tab pos="228600" algn="l"/>
                <a:tab pos="457200" algn="l"/>
                <a:tab pos="685800" algn="l"/>
                <a:tab pos="914400" algn="l"/>
              </a:tabLst>
            </a:pP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where </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Y</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x</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y</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and </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D</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x</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y</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represents the luminance channel of </a:t>
            </a:r>
            <a:r>
              <a:rPr kumimoji="1" lang="en-US" altLang="zh-TW" sz="1600" b="0" i="0" u="none" strike="noStrike" cap="none" normalizeH="0" baseline="0" dirty="0" err="1" smtClean="0">
                <a:ln>
                  <a:noFill/>
                </a:ln>
                <a:solidFill>
                  <a:schemeClr val="tx1"/>
                </a:solidFill>
                <a:effectLst/>
                <a:latin typeface="Times New Roman" pitchFamily="18" charset="0"/>
                <a:ea typeface="新細明體" pitchFamily="18" charset="-120"/>
                <a:cs typeface="Times New Roman" pitchFamily="18" charset="0"/>
              </a:rPr>
              <a:t>depacked</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texture image and the </a:t>
            </a:r>
            <a:r>
              <a:rPr kumimoji="1" lang="en-US" altLang="zh-TW" sz="1600" b="0" i="0" u="none" strike="noStrike" cap="none" normalizeH="0" baseline="0" dirty="0" err="1" smtClean="0">
                <a:ln>
                  <a:noFill/>
                </a:ln>
                <a:solidFill>
                  <a:schemeClr val="tx1"/>
                </a:solidFill>
                <a:effectLst/>
                <a:latin typeface="Times New Roman" pitchFamily="18" charset="0"/>
                <a:ea typeface="新細明體" pitchFamily="18" charset="-120"/>
                <a:cs typeface="Times New Roman" pitchFamily="18" charset="0"/>
              </a:rPr>
              <a:t>depacked</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depth map at position (</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x</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y</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respectively. The adaptive parameters include weight control parameters </a:t>
            </a:r>
            <a:r>
              <a:rPr kumimoji="1" lang="en-US" altLang="zh-TW" sz="1600" b="0" i="0" u="none" strike="noStrike" cap="none" normalizeH="0" baseline="0" dirty="0" smtClean="0">
                <a:ln>
                  <a:noFill/>
                </a:ln>
                <a:solidFill>
                  <a:schemeClr val="tx1"/>
                </a:solidFill>
                <a:effectLst/>
                <a:latin typeface="Symbol" pitchFamily="18" charset="2"/>
                <a:ea typeface="新細明體" pitchFamily="18" charset="-120"/>
                <a:cs typeface="Times New Roman" pitchFamily="18" charset="0"/>
              </a:rPr>
              <a:t>a</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and </a:t>
            </a:r>
            <a:r>
              <a:rPr kumimoji="1" lang="en-US" altLang="zh-TW" sz="1600" b="0" i="0" u="none" strike="noStrike" cap="none" normalizeH="0" baseline="0" dirty="0" smtClean="0">
                <a:ln>
                  <a:noFill/>
                </a:ln>
                <a:solidFill>
                  <a:schemeClr val="tx1"/>
                </a:solidFill>
                <a:effectLst/>
                <a:latin typeface="Symbol" pitchFamily="18" charset="2"/>
                <a:ea typeface="新細明體" pitchFamily="18" charset="-120"/>
                <a:cs typeface="Times New Roman" pitchFamily="18" charset="0"/>
              </a:rPr>
              <a:t>b</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and threshold parameters </a:t>
            </a:r>
            <a:r>
              <a:rPr kumimoji="1" lang="en-US" altLang="zh-TW" sz="1600" b="0" i="0" u="none" strike="noStrike" cap="none" normalizeH="0" baseline="0" dirty="0" smtClean="0">
                <a:ln>
                  <a:noFill/>
                </a:ln>
                <a:solidFill>
                  <a:schemeClr val="tx1"/>
                </a:solidFill>
                <a:effectLst/>
                <a:latin typeface="Symbol" pitchFamily="18" charset="2"/>
                <a:ea typeface="新細明體" pitchFamily="18" charset="-120"/>
                <a:cs typeface="Times New Roman" pitchFamily="18" charset="0"/>
              </a:rPr>
              <a:t>s</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and</a:t>
            </a:r>
            <a:r>
              <a:rPr kumimoji="1" lang="en-US" altLang="zh-TW" sz="1600" b="0" i="0" u="none" strike="noStrike" cap="none" normalizeH="0" baseline="0" dirty="0" smtClean="0">
                <a:ln>
                  <a:noFill/>
                </a:ln>
                <a:solidFill>
                  <a:schemeClr val="tx1"/>
                </a:solidFill>
                <a:effectLst/>
                <a:latin typeface="Symbol" pitchFamily="18" charset="2"/>
                <a:ea typeface="新細明體" pitchFamily="18" charset="-120"/>
                <a:cs typeface="Times New Roman" pitchFamily="18" charset="0"/>
              </a:rPr>
              <a:t> x</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If the variance of the texture or depth pixels in 9x9 windows is smaller than the threshold, a larger support region </a:t>
            </a:r>
            <a:r>
              <a:rPr kumimoji="1" lang="en-US" altLang="zh-TW" sz="1600" b="0" i="0" u="none" strike="noStrike" cap="none" normalizeH="0" baseline="0" dirty="0" smtClean="0">
                <a:ln>
                  <a:noFill/>
                </a:ln>
                <a:solidFill>
                  <a:schemeClr val="tx1"/>
                </a:solidFill>
                <a:effectLst/>
                <a:latin typeface="Symbol" pitchFamily="18" charset="2"/>
                <a:ea typeface="新細明體" pitchFamily="18" charset="-120"/>
                <a:cs typeface="Times New Roman" pitchFamily="18" charset="0"/>
              </a:rPr>
              <a:t>W</a:t>
            </a:r>
            <a:r>
              <a:rPr kumimoji="1" lang="en-US" altLang="zh-TW" sz="1600" b="0" i="1" u="none" strike="noStrike" cap="none" normalizeH="0" baseline="-30000" dirty="0" smtClean="0">
                <a:ln>
                  <a:noFill/>
                </a:ln>
                <a:solidFill>
                  <a:schemeClr val="tx1"/>
                </a:solidFill>
                <a:effectLst/>
                <a:latin typeface="Times New Roman" pitchFamily="18" charset="0"/>
                <a:ea typeface="新細明體" pitchFamily="18" charset="-120"/>
                <a:cs typeface="Times New Roman" pitchFamily="18" charset="0"/>
              </a:rPr>
              <a:t>A</a:t>
            </a:r>
            <a:r>
              <a:rPr kumimoji="1" lang="en-US" altLang="zh-TW" sz="1600" b="0" i="0" u="none" strike="noStrike" cap="none" normalizeH="0" baseline="-30000" dirty="0" smtClean="0">
                <a:ln>
                  <a:noFill/>
                </a:ln>
                <a:solidFill>
                  <a:schemeClr val="tx1"/>
                </a:solidFill>
                <a:effectLst/>
                <a:latin typeface="Times New Roman" pitchFamily="18" charset="0"/>
                <a:ea typeface="新細明體" pitchFamily="18" charset="-120"/>
                <a:cs typeface="Times New Roman" pitchFamily="18" charset="0"/>
              </a:rPr>
              <a:t> </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(9x9) will be used, otherwise, a smaller support regions </a:t>
            </a:r>
            <a:r>
              <a:rPr kumimoji="1" lang="en-US" altLang="zh-TW" sz="1600" b="0" i="0" u="none" strike="noStrike" cap="none" normalizeH="0" baseline="0" dirty="0" smtClean="0">
                <a:ln>
                  <a:noFill/>
                </a:ln>
                <a:solidFill>
                  <a:schemeClr val="tx1"/>
                </a:solidFill>
                <a:effectLst/>
                <a:latin typeface="Symbol" pitchFamily="18" charset="2"/>
                <a:ea typeface="新細明體" pitchFamily="18" charset="-120"/>
                <a:cs typeface="Times New Roman" pitchFamily="18" charset="0"/>
              </a:rPr>
              <a:t>W</a:t>
            </a:r>
            <a:r>
              <a:rPr kumimoji="1" lang="en-US" altLang="zh-TW" sz="1600" b="0" i="1" u="none" strike="noStrike" cap="none" normalizeH="0" baseline="-30000" dirty="0" smtClean="0">
                <a:ln>
                  <a:noFill/>
                </a:ln>
                <a:solidFill>
                  <a:schemeClr val="tx1"/>
                </a:solidFill>
                <a:effectLst/>
                <a:latin typeface="Times New Roman" pitchFamily="18" charset="0"/>
                <a:ea typeface="新細明體" pitchFamily="18" charset="-120"/>
                <a:cs typeface="Times New Roman" pitchFamily="18" charset="0"/>
              </a:rPr>
              <a:t>B</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(3x3) is suggested, where the  limited variances, V</a:t>
            </a:r>
            <a:r>
              <a:rPr kumimoji="1" lang="en-US" altLang="zh-TW" sz="1600" b="0" i="1" u="none" strike="noStrike" cap="none" normalizeH="0" baseline="-30000" dirty="0" smtClean="0">
                <a:ln>
                  <a:noFill/>
                </a:ln>
                <a:solidFill>
                  <a:schemeClr val="tx1"/>
                </a:solidFill>
                <a:effectLst/>
                <a:latin typeface="Times New Roman" pitchFamily="18" charset="0"/>
                <a:ea typeface="新細明體" pitchFamily="18" charset="-120"/>
                <a:cs typeface="Times New Roman" pitchFamily="18" charset="0"/>
              </a:rPr>
              <a:t>A</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x</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y</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 max(min(</a:t>
            </a:r>
            <a:r>
              <a:rPr kumimoji="1" lang="en-US" altLang="zh-TW" sz="1600" b="0" i="0" u="none" strike="noStrike" cap="none" normalizeH="0" baseline="0" dirty="0" err="1" smtClean="0">
                <a:ln>
                  <a:noFill/>
                </a:ln>
                <a:solidFill>
                  <a:schemeClr val="tx1"/>
                </a:solidFill>
                <a:effectLst/>
                <a:latin typeface="Times New Roman" pitchFamily="18" charset="0"/>
                <a:ea typeface="新細明體" pitchFamily="18" charset="-120"/>
                <a:cs typeface="Times New Roman" pitchFamily="18" charset="0"/>
              </a:rPr>
              <a:t>var</a:t>
            </a:r>
            <a:r>
              <a:rPr kumimoji="1" lang="en-US" altLang="zh-TW" sz="1600" b="0" i="1" u="none" strike="noStrike" cap="none" normalizeH="0" baseline="-30000" dirty="0" err="1" smtClean="0">
                <a:ln>
                  <a:noFill/>
                </a:ln>
                <a:solidFill>
                  <a:schemeClr val="tx1"/>
                </a:solidFill>
                <a:effectLst/>
                <a:latin typeface="Times New Roman" pitchFamily="18" charset="0"/>
                <a:ea typeface="新細明體" pitchFamily="18" charset="-120"/>
                <a:cs typeface="Times New Roman" pitchFamily="18" charset="0"/>
              </a:rPr>
              <a:t>A</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Y</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x</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y</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L</a:t>
            </a:r>
            <a:r>
              <a:rPr kumimoji="1" lang="en-US" altLang="zh-TW" sz="1600" b="0" i="1" u="none" strike="noStrike" cap="none" normalizeH="0" baseline="-30000" dirty="0" smtClean="0">
                <a:ln>
                  <a:noFill/>
                </a:ln>
                <a:solidFill>
                  <a:schemeClr val="tx1"/>
                </a:solidFill>
                <a:effectLst/>
                <a:latin typeface="Times New Roman" pitchFamily="18" charset="0"/>
                <a:ea typeface="新細明體" pitchFamily="18" charset="-120"/>
                <a:cs typeface="Times New Roman" pitchFamily="18" charset="0"/>
              </a:rPr>
              <a:t>A</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U</a:t>
            </a:r>
            <a:r>
              <a:rPr kumimoji="1" lang="en-US" altLang="zh-TW" sz="1600" b="0" i="1" u="none" strike="noStrike" cap="none" normalizeH="0" baseline="-30000" dirty="0" smtClean="0">
                <a:ln>
                  <a:noFill/>
                </a:ln>
                <a:solidFill>
                  <a:schemeClr val="tx1"/>
                </a:solidFill>
                <a:effectLst/>
                <a:latin typeface="Times New Roman" pitchFamily="18" charset="0"/>
                <a:ea typeface="新細明體" pitchFamily="18" charset="-120"/>
                <a:cs typeface="Times New Roman" pitchFamily="18" charset="0"/>
              </a:rPr>
              <a:t>A</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and V</a:t>
            </a:r>
            <a:r>
              <a:rPr kumimoji="1" lang="en-US" altLang="zh-TW" sz="1600" b="0" i="1" u="none" strike="noStrike" cap="none" normalizeH="0" baseline="-30000" dirty="0" smtClean="0">
                <a:ln>
                  <a:noFill/>
                </a:ln>
                <a:solidFill>
                  <a:schemeClr val="tx1"/>
                </a:solidFill>
                <a:effectLst/>
                <a:latin typeface="Times New Roman" pitchFamily="18" charset="0"/>
                <a:ea typeface="新細明體" pitchFamily="18" charset="-120"/>
                <a:cs typeface="Times New Roman" pitchFamily="18" charset="0"/>
              </a:rPr>
              <a:t>B</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x</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y</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 max(min(</a:t>
            </a:r>
            <a:r>
              <a:rPr kumimoji="1" lang="en-US" altLang="zh-TW" sz="1600" b="0" i="0" u="none" strike="noStrike" cap="none" normalizeH="0" baseline="0" dirty="0" err="1" smtClean="0">
                <a:ln>
                  <a:noFill/>
                </a:ln>
                <a:solidFill>
                  <a:schemeClr val="tx1"/>
                </a:solidFill>
                <a:effectLst/>
                <a:latin typeface="Times New Roman" pitchFamily="18" charset="0"/>
                <a:ea typeface="新細明體" pitchFamily="18" charset="-120"/>
                <a:cs typeface="Times New Roman" pitchFamily="18" charset="0"/>
              </a:rPr>
              <a:t>var</a:t>
            </a:r>
            <a:r>
              <a:rPr kumimoji="1" lang="en-US" altLang="zh-TW" sz="1600" b="0" i="1" u="none" strike="noStrike" cap="none" normalizeH="0" baseline="-30000" dirty="0" err="1" smtClean="0">
                <a:ln>
                  <a:noFill/>
                </a:ln>
                <a:solidFill>
                  <a:schemeClr val="tx1"/>
                </a:solidFill>
                <a:effectLst/>
                <a:latin typeface="Times New Roman" pitchFamily="18" charset="0"/>
                <a:ea typeface="新細明體" pitchFamily="18" charset="-120"/>
                <a:cs typeface="Times New Roman" pitchFamily="18" charset="0"/>
              </a:rPr>
              <a:t>B</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Y</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x</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y</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L</a:t>
            </a:r>
            <a:r>
              <a:rPr kumimoji="1" lang="en-US" altLang="zh-TW" sz="1600" b="0" i="1" u="none" strike="noStrike" cap="none" normalizeH="0" baseline="-30000" dirty="0" smtClean="0">
                <a:ln>
                  <a:noFill/>
                </a:ln>
                <a:solidFill>
                  <a:schemeClr val="tx1"/>
                </a:solidFill>
                <a:effectLst/>
                <a:latin typeface="Times New Roman" pitchFamily="18" charset="0"/>
                <a:ea typeface="新細明體" pitchFamily="18" charset="-120"/>
                <a:cs typeface="Times New Roman" pitchFamily="18" charset="0"/>
              </a:rPr>
              <a:t>B</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U</a:t>
            </a:r>
            <a:r>
              <a:rPr kumimoji="1" lang="en-US" altLang="zh-TW" sz="1600" b="0" i="1" u="none" strike="noStrike" cap="none" normalizeH="0" baseline="-30000" dirty="0" smtClean="0">
                <a:ln>
                  <a:noFill/>
                </a:ln>
                <a:solidFill>
                  <a:schemeClr val="tx1"/>
                </a:solidFill>
                <a:effectLst/>
                <a:latin typeface="Times New Roman" pitchFamily="18" charset="0"/>
                <a:ea typeface="新細明體" pitchFamily="18" charset="-120"/>
                <a:cs typeface="Times New Roman" pitchFamily="18" charset="0"/>
              </a:rPr>
              <a:t>B</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and the variances </a:t>
            </a:r>
            <a:r>
              <a:rPr kumimoji="1" lang="en-US" altLang="zh-TW" sz="1600" b="0" i="0" u="none" strike="noStrike" cap="none" normalizeH="0" baseline="0" dirty="0" err="1" smtClean="0">
                <a:ln>
                  <a:noFill/>
                </a:ln>
                <a:solidFill>
                  <a:schemeClr val="tx1"/>
                </a:solidFill>
                <a:effectLst/>
                <a:latin typeface="Times New Roman" pitchFamily="18" charset="0"/>
                <a:ea typeface="新細明體" pitchFamily="18" charset="-120"/>
                <a:cs typeface="Times New Roman" pitchFamily="18" charset="0"/>
              </a:rPr>
              <a:t>var</a:t>
            </a:r>
            <a:r>
              <a:rPr kumimoji="1" lang="en-US" altLang="zh-TW" sz="1600" b="0" i="1" u="none" strike="noStrike" cap="none" normalizeH="0" baseline="-30000" dirty="0" err="1" smtClean="0">
                <a:ln>
                  <a:noFill/>
                </a:ln>
                <a:solidFill>
                  <a:schemeClr val="tx1"/>
                </a:solidFill>
                <a:effectLst/>
                <a:latin typeface="Times New Roman" pitchFamily="18" charset="0"/>
                <a:ea typeface="新細明體" pitchFamily="18" charset="-120"/>
                <a:cs typeface="Times New Roman" pitchFamily="18" charset="0"/>
              </a:rPr>
              <a:t>A</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Y</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x</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y</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and </a:t>
            </a:r>
            <a:r>
              <a:rPr kumimoji="1" lang="en-US" altLang="zh-TW" sz="1600" b="0" i="0" u="none" strike="noStrike" cap="none" normalizeH="0" baseline="0" dirty="0" err="1" smtClean="0">
                <a:ln>
                  <a:noFill/>
                </a:ln>
                <a:solidFill>
                  <a:schemeClr val="tx1"/>
                </a:solidFill>
                <a:effectLst/>
                <a:latin typeface="Times New Roman" pitchFamily="18" charset="0"/>
                <a:ea typeface="新細明體" pitchFamily="18" charset="-120"/>
                <a:cs typeface="Times New Roman" pitchFamily="18" charset="0"/>
              </a:rPr>
              <a:t>var</a:t>
            </a:r>
            <a:r>
              <a:rPr kumimoji="1" lang="en-US" altLang="zh-TW" sz="1600" b="0" i="1" u="none" strike="noStrike" cap="none" normalizeH="0" baseline="-30000" dirty="0" err="1" smtClean="0">
                <a:ln>
                  <a:noFill/>
                </a:ln>
                <a:solidFill>
                  <a:schemeClr val="tx1"/>
                </a:solidFill>
                <a:effectLst/>
                <a:latin typeface="Times New Roman" pitchFamily="18" charset="0"/>
                <a:ea typeface="新細明體" pitchFamily="18" charset="-120"/>
                <a:cs typeface="Times New Roman" pitchFamily="18" charset="0"/>
              </a:rPr>
              <a:t>B</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Y</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x</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y</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are computed in the corresponding support regions </a:t>
            </a:r>
            <a:r>
              <a:rPr kumimoji="1" lang="en-US" altLang="zh-TW" sz="1600" b="0" i="0" u="none" strike="noStrike" cap="none" normalizeH="0" baseline="0" dirty="0" smtClean="0">
                <a:ln>
                  <a:noFill/>
                </a:ln>
                <a:solidFill>
                  <a:schemeClr val="tx1"/>
                </a:solidFill>
                <a:effectLst/>
                <a:latin typeface="Symbol" pitchFamily="18" charset="2"/>
                <a:ea typeface="新細明體" pitchFamily="18" charset="-120"/>
                <a:cs typeface="Times New Roman" pitchFamily="18" charset="0"/>
              </a:rPr>
              <a:t>W</a:t>
            </a:r>
            <a:r>
              <a:rPr kumimoji="1" lang="en-US" altLang="zh-TW" sz="1600" b="0" i="1" u="none" strike="noStrike" cap="none" normalizeH="0" baseline="-30000" dirty="0" smtClean="0">
                <a:ln>
                  <a:noFill/>
                </a:ln>
                <a:solidFill>
                  <a:schemeClr val="tx1"/>
                </a:solidFill>
                <a:effectLst/>
                <a:latin typeface="Times New Roman" pitchFamily="18" charset="0"/>
                <a:ea typeface="新細明體" pitchFamily="18" charset="-120"/>
                <a:cs typeface="Times New Roman" pitchFamily="18" charset="0"/>
              </a:rPr>
              <a:t>A</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and </a:t>
            </a:r>
            <a:r>
              <a:rPr kumimoji="1" lang="en-US" altLang="zh-TW" sz="1600" b="0" i="0" u="none" strike="noStrike" cap="none" normalizeH="0" baseline="0" dirty="0" smtClean="0">
                <a:ln>
                  <a:noFill/>
                </a:ln>
                <a:solidFill>
                  <a:schemeClr val="tx1"/>
                </a:solidFill>
                <a:effectLst/>
                <a:latin typeface="Symbol" pitchFamily="18" charset="2"/>
                <a:ea typeface="新細明體" pitchFamily="18" charset="-120"/>
                <a:cs typeface="Times New Roman" pitchFamily="18" charset="0"/>
              </a:rPr>
              <a:t>W</a:t>
            </a:r>
            <a:r>
              <a:rPr kumimoji="1" lang="en-US" altLang="zh-TW" sz="1600" b="0" i="0" u="none" strike="noStrike" cap="none" normalizeH="0" baseline="-30000" dirty="0" smtClean="0">
                <a:ln>
                  <a:noFill/>
                </a:ln>
                <a:solidFill>
                  <a:schemeClr val="tx1"/>
                </a:solidFill>
                <a:effectLst/>
                <a:latin typeface="Times New Roman" pitchFamily="18" charset="0"/>
                <a:ea typeface="新細明體" pitchFamily="18" charset="-120"/>
                <a:cs typeface="Times New Roman" pitchFamily="18" charset="0"/>
              </a:rPr>
              <a:t>B</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accordingly. </a:t>
            </a:r>
            <a:endParaRPr kumimoji="1" lang="en-US" altLang="zh-TW" sz="1600" b="0" i="0" u="none" strike="noStrike" cap="none" normalizeH="0" baseline="0" dirty="0" smtClean="0">
              <a:ln>
                <a:noFill/>
              </a:ln>
              <a:solidFill>
                <a:schemeClr val="tx1"/>
              </a:solidFill>
              <a:effectLst/>
              <a:ea typeface="新細明體" pitchFamily="18" charset="-120"/>
            </a:endParaRPr>
          </a:p>
        </p:txBody>
      </p:sp>
    </p:spTree>
    <p:extLst>
      <p:ext uri="{BB962C8B-B14F-4D97-AF65-F5344CB8AC3E}">
        <p14:creationId xmlns:p14="http://schemas.microsoft.com/office/powerpoint/2010/main" val="33390315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764704"/>
            <a:ext cx="8229600" cy="782960"/>
          </a:xfrm>
        </p:spPr>
        <p:txBody>
          <a:bodyPr>
            <a:normAutofit/>
          </a:bodyPr>
          <a:lstStyle/>
          <a:p>
            <a:r>
              <a:rPr lang="en-US" altLang="zh-TW" sz="3600" dirty="0" smtClean="0">
                <a:latin typeface="Calibri" panose="020F0502020204030204" pitchFamily="34" charset="0"/>
              </a:rPr>
              <a:t>Adaptive Temporal View Synthesis</a:t>
            </a:r>
            <a:endParaRPr lang="zh-TW" altLang="en-US" sz="3600" dirty="0">
              <a:latin typeface="Calibri" panose="020F0502020204030204" pitchFamily="34" charset="0"/>
            </a:endParaRPr>
          </a:p>
        </p:txBody>
      </p:sp>
      <p:graphicFrame>
        <p:nvGraphicFramePr>
          <p:cNvPr id="3" name="物件 2"/>
          <p:cNvGraphicFramePr>
            <a:graphicFrameLocks noChangeAspect="1"/>
          </p:cNvGraphicFramePr>
          <p:nvPr>
            <p:extLst>
              <p:ext uri="{D42A27DB-BD31-4B8C-83A1-F6EECF244321}">
                <p14:modId xmlns:p14="http://schemas.microsoft.com/office/powerpoint/2010/main" val="770672636"/>
              </p:ext>
            </p:extLst>
          </p:nvPr>
        </p:nvGraphicFramePr>
        <p:xfrm>
          <a:off x="2411760" y="3284984"/>
          <a:ext cx="4078558" cy="336481"/>
        </p:xfrm>
        <a:graphic>
          <a:graphicData uri="http://schemas.openxmlformats.org/presentationml/2006/ole">
            <mc:AlternateContent xmlns:mc="http://schemas.openxmlformats.org/markup-compatibility/2006">
              <mc:Choice xmlns:v="urn:schemas-microsoft-com:vml" Requires="v">
                <p:oleObj spid="_x0000_s20518" name="方程式" r:id="rId3" imgW="2997200" imgH="254000" progId="Equation.3">
                  <p:embed/>
                </p:oleObj>
              </mc:Choice>
              <mc:Fallback>
                <p:oleObj name="方程式" r:id="rId3" imgW="2997200" imgH="254000"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11760" y="3284984"/>
                        <a:ext cx="4078558" cy="336481"/>
                      </a:xfrm>
                      <a:prstGeom prst="rect">
                        <a:avLst/>
                      </a:prstGeom>
                      <a:noFill/>
                    </p:spPr>
                  </p:pic>
                </p:oleObj>
              </mc:Fallback>
            </mc:AlternateContent>
          </a:graphicData>
        </a:graphic>
      </p:graphicFrame>
      <p:graphicFrame>
        <p:nvGraphicFramePr>
          <p:cNvPr id="4" name="物件 3"/>
          <p:cNvGraphicFramePr>
            <a:graphicFrameLocks noChangeAspect="1"/>
          </p:cNvGraphicFramePr>
          <p:nvPr>
            <p:extLst>
              <p:ext uri="{D42A27DB-BD31-4B8C-83A1-F6EECF244321}">
                <p14:modId xmlns:p14="http://schemas.microsoft.com/office/powerpoint/2010/main" val="676857751"/>
              </p:ext>
            </p:extLst>
          </p:nvPr>
        </p:nvGraphicFramePr>
        <p:xfrm>
          <a:off x="1475656" y="4149080"/>
          <a:ext cx="6666580" cy="593527"/>
        </p:xfrm>
        <a:graphic>
          <a:graphicData uri="http://schemas.openxmlformats.org/presentationml/2006/ole">
            <mc:AlternateContent xmlns:mc="http://schemas.openxmlformats.org/markup-compatibility/2006">
              <mc:Choice xmlns:v="urn:schemas-microsoft-com:vml" Requires="v">
                <p:oleObj spid="_x0000_s20519" name="方程式" r:id="rId5" imgW="4762500" imgH="431800" progId="Equation.3">
                  <p:embed/>
                </p:oleObj>
              </mc:Choice>
              <mc:Fallback>
                <p:oleObj name="方程式" r:id="rId5" imgW="4762500" imgH="431800" progId="Equation.3">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75656" y="4149080"/>
                        <a:ext cx="6666580" cy="593527"/>
                      </a:xfrm>
                      <a:prstGeom prst="rect">
                        <a:avLst/>
                      </a:prstGeom>
                      <a:noFill/>
                    </p:spPr>
                  </p:pic>
                </p:oleObj>
              </mc:Fallback>
            </mc:AlternateContent>
          </a:graphicData>
        </a:graphic>
      </p:graphicFrame>
      <p:graphicFrame>
        <p:nvGraphicFramePr>
          <p:cNvPr id="10" name="物件 9"/>
          <p:cNvGraphicFramePr>
            <a:graphicFrameLocks noChangeAspect="1"/>
          </p:cNvGraphicFramePr>
          <p:nvPr>
            <p:extLst>
              <p:ext uri="{D42A27DB-BD31-4B8C-83A1-F6EECF244321}">
                <p14:modId xmlns:p14="http://schemas.microsoft.com/office/powerpoint/2010/main" val="38721674"/>
              </p:ext>
            </p:extLst>
          </p:nvPr>
        </p:nvGraphicFramePr>
        <p:xfrm>
          <a:off x="3055850" y="5085184"/>
          <a:ext cx="2902236" cy="432048"/>
        </p:xfrm>
        <a:graphic>
          <a:graphicData uri="http://schemas.openxmlformats.org/presentationml/2006/ole">
            <mc:AlternateContent xmlns:mc="http://schemas.openxmlformats.org/markup-compatibility/2006">
              <mc:Choice xmlns:v="urn:schemas-microsoft-com:vml" Requires="v">
                <p:oleObj spid="_x0000_s20520" name="方程式" r:id="rId7" imgW="2527300" imgH="355600" progId="Equation.3">
                  <p:embed/>
                </p:oleObj>
              </mc:Choice>
              <mc:Fallback>
                <p:oleObj name="方程式" r:id="rId7" imgW="2527300" imgH="355600" progId="Equation.3">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55850" y="5085184"/>
                        <a:ext cx="2902236" cy="432048"/>
                      </a:xfrm>
                      <a:prstGeom prst="rect">
                        <a:avLst/>
                      </a:prstGeom>
                      <a:noFill/>
                    </p:spPr>
                  </p:pic>
                </p:oleObj>
              </mc:Fallback>
            </mc:AlternateContent>
          </a:graphicData>
        </a:graphic>
      </p:graphicFrame>
      <p:sp>
        <p:nvSpPr>
          <p:cNvPr id="12" name="Rectangle 4"/>
          <p:cNvSpPr>
            <a:spLocks noChangeArrowheads="1"/>
          </p:cNvSpPr>
          <p:nvPr/>
        </p:nvSpPr>
        <p:spPr bwMode="auto">
          <a:xfrm>
            <a:off x="359532" y="1535887"/>
            <a:ext cx="8316924"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1pPr>
            <a:lvl2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2pPr>
            <a:lvl3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3pPr>
            <a:lvl4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4pPr>
            <a:lvl5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9pPr>
          </a:lstStyle>
          <a:p>
            <a:pPr marL="0" marR="0" lvl="0" indent="0" defTabSz="914400" rtl="0" eaLnBrk="1" fontAlgn="base" latinLnBrk="0" hangingPunct="1">
              <a:lnSpc>
                <a:spcPct val="100000"/>
              </a:lnSpc>
              <a:spcBef>
                <a:spcPct val="0"/>
              </a:spcBef>
              <a:spcAft>
                <a:spcPct val="0"/>
              </a:spcAft>
              <a:buClrTx/>
              <a:buSzTx/>
              <a:buFontTx/>
              <a:buNone/>
              <a:tabLst>
                <a:tab pos="228600" algn="l"/>
                <a:tab pos="457200" algn="l"/>
                <a:tab pos="685800" algn="l"/>
                <a:tab pos="914400" algn="l"/>
              </a:tabLst>
            </a:pP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The ATVS system adopts spatial Gaussian and temporal smooth filtering for depth maps to increase the temporal consistency of synthesized view. The Gaussian smooth filter can help to reduce the artifact after hole-filling process and the temporal filtering can avoid the jumping effect in the synthesized video. The concept of temporal filtering is to maintain similar depth value when the difference of pixel values in current and previous frames is smaller. The modified depth value at (</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x</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y</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can be obtained by</a:t>
            </a:r>
            <a:endParaRPr kumimoji="1" lang="en-US" altLang="zh-TW" sz="1600" b="0" i="0" u="none" strike="noStrike" cap="none" normalizeH="0" baseline="0" dirty="0" smtClean="0">
              <a:ln>
                <a:noFill/>
              </a:ln>
              <a:solidFill>
                <a:schemeClr val="tx1"/>
              </a:solidFill>
              <a:effectLst/>
              <a:ea typeface="新細明體" pitchFamily="18" charset="-120"/>
            </a:endParaRPr>
          </a:p>
        </p:txBody>
      </p:sp>
      <p:sp>
        <p:nvSpPr>
          <p:cNvPr id="13" name="Rectangle 5"/>
          <p:cNvSpPr>
            <a:spLocks noChangeArrowheads="1"/>
          </p:cNvSpPr>
          <p:nvPr/>
        </p:nvSpPr>
        <p:spPr bwMode="auto">
          <a:xfrm>
            <a:off x="359532" y="3668088"/>
            <a:ext cx="9036496"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1pPr>
            <a:lvl2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2pPr>
            <a:lvl3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3pPr>
            <a:lvl4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4pPr>
            <a:lvl5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9pPr>
          </a:lstStyle>
          <a:p>
            <a:pPr marL="0" marR="0" lvl="0" indent="0" defTabSz="914400" rtl="0" eaLnBrk="1" fontAlgn="base" latinLnBrk="0" hangingPunct="1">
              <a:lnSpc>
                <a:spcPct val="100000"/>
              </a:lnSpc>
              <a:spcBef>
                <a:spcPct val="0"/>
              </a:spcBef>
              <a:spcAft>
                <a:spcPct val="0"/>
              </a:spcAft>
              <a:buClrTx/>
              <a:buSzTx/>
              <a:buFontTx/>
              <a:buNone/>
              <a:tabLst>
                <a:tab pos="228600" algn="l"/>
                <a:tab pos="457200" algn="l"/>
                <a:tab pos="685800" algn="l"/>
                <a:tab pos="914400" algn="l"/>
              </a:tabLst>
            </a:pP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where</a:t>
            </a:r>
            <a:endParaRPr kumimoji="1" lang="en-US" altLang="zh-TW" sz="1600" b="0" i="0" u="none" strike="noStrike" cap="none" normalizeH="0" baseline="0" dirty="0" smtClean="0">
              <a:ln>
                <a:noFill/>
              </a:ln>
              <a:solidFill>
                <a:schemeClr val="tx1"/>
              </a:solidFill>
              <a:effectLst/>
              <a:ea typeface="新細明體" pitchFamily="18" charset="-120"/>
            </a:endParaRPr>
          </a:p>
          <a:p>
            <a:pPr marL="0" marR="0" lvl="0" indent="0"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t>
            </a:r>
            <a:endParaRPr kumimoji="1" lang="en-US" altLang="zh-TW" sz="1600" b="0" i="0" u="none" strike="noStrike" cap="none" normalizeH="0" baseline="0" dirty="0" smtClean="0">
              <a:ln>
                <a:noFill/>
              </a:ln>
              <a:solidFill>
                <a:schemeClr val="tx1"/>
              </a:solidFill>
              <a:effectLst/>
              <a:ea typeface="新細明體" pitchFamily="18" charset="-120"/>
            </a:endParaRPr>
          </a:p>
        </p:txBody>
      </p:sp>
      <p:sp>
        <p:nvSpPr>
          <p:cNvPr id="14" name="Rectangle 6"/>
          <p:cNvSpPr>
            <a:spLocks noChangeArrowheads="1"/>
          </p:cNvSpPr>
          <p:nvPr/>
        </p:nvSpPr>
        <p:spPr bwMode="auto">
          <a:xfrm>
            <a:off x="467797" y="4725144"/>
            <a:ext cx="481221"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1pPr>
            <a:lvl2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2pPr>
            <a:lvl3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3pPr>
            <a:lvl4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4pPr>
            <a:lvl5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9pPr>
          </a:lstStyle>
          <a:p>
            <a:pPr marL="0" marR="0" lvl="0" indent="0" algn="r"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and</a:t>
            </a:r>
            <a:endParaRPr kumimoji="1" lang="en-US" altLang="zh-TW" sz="1600" b="0" i="0" u="none" strike="noStrike" cap="none" normalizeH="0" baseline="0" dirty="0" smtClean="0">
              <a:ln>
                <a:noFill/>
              </a:ln>
              <a:solidFill>
                <a:schemeClr val="tx1"/>
              </a:solidFill>
              <a:effectLst/>
              <a:ea typeface="新細明體" pitchFamily="18" charset="-120"/>
            </a:endParaRPr>
          </a:p>
          <a:p>
            <a:pPr marL="0" marR="0" lvl="0" indent="0" algn="r"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t>
            </a:r>
            <a:endParaRPr kumimoji="1" lang="en-US" altLang="zh-TW" sz="1600" b="0" i="0" u="none" strike="noStrike" cap="none" normalizeH="0" baseline="0" dirty="0" smtClean="0">
              <a:ln>
                <a:noFill/>
              </a:ln>
              <a:solidFill>
                <a:schemeClr val="tx1"/>
              </a:solidFill>
              <a:effectLst/>
              <a:ea typeface="新細明體" pitchFamily="18" charset="-120"/>
            </a:endParaRPr>
          </a:p>
        </p:txBody>
      </p:sp>
      <p:sp>
        <p:nvSpPr>
          <p:cNvPr id="15" name="Rectangle 7"/>
          <p:cNvSpPr>
            <a:spLocks noChangeArrowheads="1"/>
          </p:cNvSpPr>
          <p:nvPr/>
        </p:nvSpPr>
        <p:spPr bwMode="auto">
          <a:xfrm>
            <a:off x="467798" y="5661248"/>
            <a:ext cx="8460432"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1pPr>
            <a:lvl2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2pPr>
            <a:lvl3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3pPr>
            <a:lvl4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4pPr>
            <a:lvl5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As for the hole-filling process, we simply use the background extension to make a suitable trade-off between quality and computation. </a:t>
            </a:r>
            <a:endParaRPr kumimoji="1" lang="en-US" altLang="zh-TW" sz="1600" b="0" i="0" u="none" strike="noStrike" cap="none" normalizeH="0" baseline="0" dirty="0" smtClean="0">
              <a:ln>
                <a:noFill/>
              </a:ln>
              <a:solidFill>
                <a:schemeClr val="tx1"/>
              </a:solidFill>
              <a:effectLst/>
              <a:ea typeface="新細明體" pitchFamily="18" charset="-120"/>
            </a:endParaRPr>
          </a:p>
        </p:txBody>
      </p:sp>
    </p:spTree>
    <p:extLst>
      <p:ext uri="{BB962C8B-B14F-4D97-AF65-F5344CB8AC3E}">
        <p14:creationId xmlns:p14="http://schemas.microsoft.com/office/powerpoint/2010/main" val="68213703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群組 3"/>
          <p:cNvGrpSpPr/>
          <p:nvPr/>
        </p:nvGrpSpPr>
        <p:grpSpPr>
          <a:xfrm>
            <a:off x="450809" y="1749826"/>
            <a:ext cx="8302435" cy="4410159"/>
            <a:chOff x="37496" y="1484784"/>
            <a:chExt cx="8918453" cy="4698191"/>
          </a:xfrm>
        </p:grpSpPr>
        <p:sp>
          <p:nvSpPr>
            <p:cNvPr id="5" name="矩形 4"/>
            <p:cNvSpPr/>
            <p:nvPr/>
          </p:nvSpPr>
          <p:spPr>
            <a:xfrm>
              <a:off x="5876683" y="2234239"/>
              <a:ext cx="1584176" cy="1842833"/>
            </a:xfrm>
            <a:prstGeom prst="rect">
              <a:avLst/>
            </a:prstGeom>
            <a:solidFill>
              <a:schemeClr val="accent6">
                <a:lumMod val="20000"/>
                <a:lumOff val="80000"/>
              </a:schemeClr>
            </a:solid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600" dirty="0" smtClean="0">
                  <a:solidFill>
                    <a:schemeClr val="tx1"/>
                  </a:solidFill>
                  <a:latin typeface="Times New Roman" panose="02020603050405020304" pitchFamily="18" charset="0"/>
                  <a:cs typeface="Times New Roman" panose="02020603050405020304" pitchFamily="18" charset="0"/>
                </a:rPr>
                <a:t>DIBR</a:t>
              </a:r>
            </a:p>
            <a:p>
              <a:pPr algn="ctr"/>
              <a:endParaRPr lang="en-US" altLang="zh-TW" sz="800" dirty="0" smtClean="0">
                <a:solidFill>
                  <a:schemeClr val="tx1"/>
                </a:solidFill>
                <a:latin typeface="Times New Roman" panose="02020603050405020304" pitchFamily="18" charset="0"/>
                <a:cs typeface="Times New Roman" panose="02020603050405020304" pitchFamily="18" charset="0"/>
              </a:endParaRPr>
            </a:p>
            <a:p>
              <a:pPr algn="ctr"/>
              <a:endParaRPr lang="en-US" altLang="zh-TW" dirty="0" smtClean="0">
                <a:solidFill>
                  <a:schemeClr val="tx1"/>
                </a:solidFill>
                <a:latin typeface="Times New Roman" panose="02020603050405020304" pitchFamily="18" charset="0"/>
                <a:cs typeface="Times New Roman" panose="02020603050405020304" pitchFamily="18" charset="0"/>
              </a:endParaRPr>
            </a:p>
            <a:p>
              <a:pPr algn="ctr"/>
              <a:endParaRPr lang="en-US" altLang="zh-TW" dirty="0">
                <a:solidFill>
                  <a:schemeClr val="tx1"/>
                </a:solidFill>
                <a:latin typeface="Times New Roman" panose="02020603050405020304" pitchFamily="18" charset="0"/>
                <a:cs typeface="Times New Roman" panose="02020603050405020304" pitchFamily="18" charset="0"/>
              </a:endParaRPr>
            </a:p>
            <a:p>
              <a:pPr algn="ctr"/>
              <a:endParaRPr lang="en-US" altLang="zh-TW" dirty="0" smtClean="0">
                <a:solidFill>
                  <a:schemeClr val="tx1"/>
                </a:solidFill>
                <a:latin typeface="Times New Roman" panose="02020603050405020304" pitchFamily="18" charset="0"/>
                <a:cs typeface="Times New Roman" panose="02020603050405020304" pitchFamily="18" charset="0"/>
              </a:endParaRPr>
            </a:p>
            <a:p>
              <a:pPr algn="ctr"/>
              <a:endParaRPr lang="en-US" altLang="zh-TW" dirty="0">
                <a:solidFill>
                  <a:schemeClr val="tx1"/>
                </a:solidFill>
                <a:latin typeface="Times New Roman" panose="02020603050405020304" pitchFamily="18" charset="0"/>
                <a:cs typeface="Times New Roman" panose="02020603050405020304" pitchFamily="18" charset="0"/>
              </a:endParaRPr>
            </a:p>
            <a:p>
              <a:pPr algn="ctr"/>
              <a:endParaRPr lang="zh-TW" altLang="en-US" dirty="0">
                <a:solidFill>
                  <a:schemeClr val="tx1"/>
                </a:solidFill>
                <a:latin typeface="Times New Roman" panose="02020603050405020304" pitchFamily="18" charset="0"/>
                <a:cs typeface="Times New Roman" panose="02020603050405020304" pitchFamily="18" charset="0"/>
              </a:endParaRPr>
            </a:p>
          </p:txBody>
        </p:sp>
        <p:sp>
          <p:nvSpPr>
            <p:cNvPr id="6" name="矩形 5"/>
            <p:cNvSpPr/>
            <p:nvPr/>
          </p:nvSpPr>
          <p:spPr>
            <a:xfrm>
              <a:off x="255573" y="2234239"/>
              <a:ext cx="2087729" cy="2072360"/>
            </a:xfrm>
            <a:prstGeom prst="rect">
              <a:avLst/>
            </a:pr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600" dirty="0" smtClean="0">
                  <a:solidFill>
                    <a:schemeClr val="tx1"/>
                  </a:solidFill>
                  <a:latin typeface="Times New Roman" panose="02020603050405020304" pitchFamily="18" charset="0"/>
                  <a:cs typeface="Times New Roman" panose="02020603050405020304" pitchFamily="18" charset="0"/>
                </a:rPr>
                <a:t>CTDP</a:t>
              </a:r>
            </a:p>
            <a:p>
              <a:pPr algn="ctr"/>
              <a:r>
                <a:rPr lang="en-US" altLang="zh-TW" sz="1600" dirty="0" err="1" smtClean="0">
                  <a:solidFill>
                    <a:schemeClr val="tx1"/>
                  </a:solidFill>
                  <a:latin typeface="Times New Roman" panose="02020603050405020304" pitchFamily="18" charset="0"/>
                  <a:cs typeface="Times New Roman" panose="02020603050405020304" pitchFamily="18" charset="0"/>
                </a:rPr>
                <a:t>Depacking</a:t>
              </a:r>
              <a:endParaRPr lang="en-US" altLang="zh-TW" sz="1600" dirty="0" smtClean="0">
                <a:solidFill>
                  <a:schemeClr val="tx1"/>
                </a:solidFill>
                <a:latin typeface="Times New Roman" panose="02020603050405020304" pitchFamily="18" charset="0"/>
                <a:cs typeface="Times New Roman" panose="02020603050405020304" pitchFamily="18" charset="0"/>
              </a:endParaRPr>
            </a:p>
            <a:p>
              <a:pPr algn="ctr"/>
              <a:endParaRPr lang="en-US" altLang="zh-TW" dirty="0">
                <a:solidFill>
                  <a:schemeClr val="tx1"/>
                </a:solidFill>
                <a:latin typeface="Times New Roman" panose="02020603050405020304" pitchFamily="18" charset="0"/>
                <a:cs typeface="Times New Roman" panose="02020603050405020304" pitchFamily="18" charset="0"/>
              </a:endParaRPr>
            </a:p>
            <a:p>
              <a:pPr algn="ctr"/>
              <a:endParaRPr lang="zh-TW" altLang="en-US" dirty="0">
                <a:solidFill>
                  <a:schemeClr val="tx1"/>
                </a:solidFill>
                <a:latin typeface="Times New Roman" panose="02020603050405020304" pitchFamily="18" charset="0"/>
                <a:cs typeface="Times New Roman" panose="02020603050405020304" pitchFamily="18" charset="0"/>
              </a:endParaRPr>
            </a:p>
          </p:txBody>
        </p:sp>
        <p:sp>
          <p:nvSpPr>
            <p:cNvPr id="7" name="矩形 6"/>
            <p:cNvSpPr/>
            <p:nvPr/>
          </p:nvSpPr>
          <p:spPr>
            <a:xfrm>
              <a:off x="1387678" y="3641777"/>
              <a:ext cx="801161" cy="554056"/>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400" dirty="0" err="1" smtClean="0">
                  <a:solidFill>
                    <a:schemeClr val="tx1"/>
                  </a:solidFill>
                  <a:latin typeface="Times New Roman" panose="02020603050405020304" pitchFamily="18" charset="0"/>
                  <a:cs typeface="Times New Roman" panose="02020603050405020304" pitchFamily="18" charset="0"/>
                </a:rPr>
                <a:t>YCbCr</a:t>
              </a:r>
              <a:r>
                <a:rPr lang="en-US" altLang="zh-TW" sz="1400" dirty="0" smtClean="0">
                  <a:solidFill>
                    <a:schemeClr val="tx1"/>
                  </a:solidFill>
                  <a:latin typeface="Times New Roman" panose="02020603050405020304" pitchFamily="18" charset="0"/>
                  <a:cs typeface="Times New Roman" panose="02020603050405020304" pitchFamily="18" charset="0"/>
                </a:rPr>
                <a:t> </a:t>
              </a:r>
              <a:r>
                <a:rPr lang="en-US" altLang="zh-TW" sz="1400" dirty="0" err="1" smtClean="0">
                  <a:solidFill>
                    <a:schemeClr val="tx1"/>
                  </a:solidFill>
                  <a:latin typeface="Times New Roman" panose="02020603050405020304" pitchFamily="18" charset="0"/>
                  <a:cs typeface="Times New Roman" panose="02020603050405020304" pitchFamily="18" charset="0"/>
                </a:rPr>
                <a:t>Calib</a:t>
              </a:r>
              <a:r>
                <a:rPr lang="en-US" altLang="zh-TW" sz="1400" dirty="0" smtClean="0">
                  <a:solidFill>
                    <a:schemeClr val="tx1"/>
                  </a:solidFill>
                  <a:latin typeface="Times New Roman" panose="02020603050405020304" pitchFamily="18" charset="0"/>
                  <a:cs typeface="Times New Roman" panose="02020603050405020304" pitchFamily="18" charset="0"/>
                </a:rPr>
                <a:t>.</a:t>
              </a:r>
              <a:endParaRPr lang="zh-TW" altLang="en-US" sz="1400" dirty="0">
                <a:solidFill>
                  <a:schemeClr val="tx1"/>
                </a:solidFill>
                <a:latin typeface="Times New Roman" panose="02020603050405020304" pitchFamily="18" charset="0"/>
                <a:cs typeface="Times New Roman" panose="02020603050405020304" pitchFamily="18" charset="0"/>
              </a:endParaRPr>
            </a:p>
          </p:txBody>
        </p:sp>
        <p:sp>
          <p:nvSpPr>
            <p:cNvPr id="8" name="矩形 7"/>
            <p:cNvSpPr/>
            <p:nvPr/>
          </p:nvSpPr>
          <p:spPr>
            <a:xfrm>
              <a:off x="3212387" y="3361651"/>
              <a:ext cx="1440160" cy="1080120"/>
            </a:xfrm>
            <a:prstGeom prst="rect">
              <a:avLst/>
            </a:pr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600" dirty="0" smtClean="0">
                  <a:solidFill>
                    <a:schemeClr val="tx1"/>
                  </a:solidFill>
                  <a:latin typeface="Times New Roman" panose="02020603050405020304" pitchFamily="18" charset="0"/>
                  <a:cs typeface="Times New Roman" panose="02020603050405020304" pitchFamily="18" charset="0"/>
                </a:rPr>
                <a:t>Bilateral</a:t>
              </a:r>
            </a:p>
            <a:p>
              <a:pPr algn="ctr"/>
              <a:r>
                <a:rPr lang="en-US" altLang="zh-TW" sz="1600" dirty="0" smtClean="0">
                  <a:solidFill>
                    <a:schemeClr val="tx1"/>
                  </a:solidFill>
                  <a:latin typeface="Times New Roman" panose="02020603050405020304" pitchFamily="18" charset="0"/>
                  <a:cs typeface="Times New Roman" panose="02020603050405020304" pitchFamily="18" charset="0"/>
                </a:rPr>
                <a:t>Depth Enhancement</a:t>
              </a:r>
              <a:endParaRPr lang="zh-TW" altLang="en-US" sz="1600" dirty="0">
                <a:solidFill>
                  <a:schemeClr val="tx1"/>
                </a:solidFill>
                <a:latin typeface="Times New Roman" panose="02020603050405020304" pitchFamily="18" charset="0"/>
                <a:cs typeface="Times New Roman" panose="02020603050405020304" pitchFamily="18" charset="0"/>
              </a:endParaRPr>
            </a:p>
          </p:txBody>
        </p:sp>
        <p:sp>
          <p:nvSpPr>
            <p:cNvPr id="9" name="矩形 8"/>
            <p:cNvSpPr/>
            <p:nvPr/>
          </p:nvSpPr>
          <p:spPr>
            <a:xfrm>
              <a:off x="6169953" y="2660836"/>
              <a:ext cx="930866" cy="48013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600" dirty="0" smtClean="0">
                  <a:solidFill>
                    <a:schemeClr val="tx1"/>
                  </a:solidFill>
                  <a:latin typeface="Times New Roman" panose="02020603050405020304" pitchFamily="18" charset="0"/>
                  <a:cs typeface="Times New Roman" panose="02020603050405020304" pitchFamily="18" charset="0"/>
                </a:rPr>
                <a:t>ATVS</a:t>
              </a:r>
              <a:endParaRPr lang="zh-TW" altLang="en-US" sz="1600" dirty="0">
                <a:solidFill>
                  <a:schemeClr val="tx1"/>
                </a:solidFill>
                <a:latin typeface="Times New Roman" panose="02020603050405020304" pitchFamily="18" charset="0"/>
                <a:cs typeface="Times New Roman" panose="02020603050405020304" pitchFamily="18" charset="0"/>
              </a:endParaRPr>
            </a:p>
          </p:txBody>
        </p:sp>
        <p:cxnSp>
          <p:nvCxnSpPr>
            <p:cNvPr id="10" name="直線單箭頭接點 9"/>
            <p:cNvCxnSpPr>
              <a:endCxn id="8" idx="1"/>
            </p:cNvCxnSpPr>
            <p:nvPr/>
          </p:nvCxnSpPr>
          <p:spPr>
            <a:xfrm flipV="1">
              <a:off x="2204275" y="3901711"/>
              <a:ext cx="1008112" cy="17094"/>
            </a:xfrm>
            <a:prstGeom prst="straightConnector1">
              <a:avLst/>
            </a:prstGeom>
            <a:ln w="1905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1" name="直線單箭頭接點 10"/>
            <p:cNvCxnSpPr>
              <a:stCxn id="8" idx="3"/>
            </p:cNvCxnSpPr>
            <p:nvPr/>
          </p:nvCxnSpPr>
          <p:spPr>
            <a:xfrm>
              <a:off x="4652547" y="3901711"/>
              <a:ext cx="1206109" cy="0"/>
            </a:xfrm>
            <a:prstGeom prst="straightConnector1">
              <a:avLst/>
            </a:prstGeom>
            <a:ln w="1905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2" name="直線單箭頭接點 11"/>
            <p:cNvCxnSpPr/>
            <p:nvPr/>
          </p:nvCxnSpPr>
          <p:spPr>
            <a:xfrm>
              <a:off x="7100819" y="2848045"/>
              <a:ext cx="1239112" cy="0"/>
            </a:xfrm>
            <a:prstGeom prst="straightConnector1">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直線接點 12"/>
            <p:cNvCxnSpPr/>
            <p:nvPr/>
          </p:nvCxnSpPr>
          <p:spPr>
            <a:xfrm>
              <a:off x="2343302" y="2564904"/>
              <a:ext cx="3515354" cy="0"/>
            </a:xfrm>
            <a:prstGeom prst="line">
              <a:avLst/>
            </a:prstGeom>
            <a:ln w="19050">
              <a:solidFill>
                <a:schemeClr val="tx1"/>
              </a:solidFill>
              <a:headEnd type="none" w="med" len="med"/>
              <a:tailEnd type="triangle" w="lg" len="med"/>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3788394" y="1497614"/>
              <a:ext cx="1656241" cy="7353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1400" dirty="0" err="1" smtClean="0">
                  <a:solidFill>
                    <a:schemeClr val="tx1"/>
                  </a:solidFill>
                  <a:latin typeface="Times New Roman" panose="02020603050405020304" pitchFamily="18" charset="0"/>
                  <a:cs typeface="Times New Roman" panose="02020603050405020304" pitchFamily="18" charset="0"/>
                </a:rPr>
                <a:t>Depacked</a:t>
              </a:r>
              <a:r>
                <a:rPr lang="en-US" altLang="zh-TW" sz="1400" dirty="0" smtClean="0">
                  <a:solidFill>
                    <a:schemeClr val="tx1"/>
                  </a:solidFill>
                  <a:latin typeface="Times New Roman" panose="02020603050405020304" pitchFamily="18" charset="0"/>
                  <a:cs typeface="Times New Roman" panose="02020603050405020304" pitchFamily="18" charset="0"/>
                </a:rPr>
                <a:t> </a:t>
              </a:r>
            </a:p>
            <a:p>
              <a:r>
                <a:rPr lang="en-US" altLang="zh-TW" sz="1400" dirty="0" smtClean="0">
                  <a:solidFill>
                    <a:schemeClr val="tx1"/>
                  </a:solidFill>
                  <a:latin typeface="Times New Roman" panose="02020603050405020304" pitchFamily="18" charset="0"/>
                  <a:cs typeface="Times New Roman" panose="02020603050405020304" pitchFamily="18" charset="0"/>
                </a:rPr>
                <a:t>Texture </a:t>
              </a:r>
            </a:p>
            <a:p>
              <a:r>
                <a:rPr lang="en-US" altLang="zh-TW" sz="1400" dirty="0" smtClean="0">
                  <a:solidFill>
                    <a:schemeClr val="tx1"/>
                  </a:solidFill>
                  <a:latin typeface="Times New Roman" panose="02020603050405020304" pitchFamily="18" charset="0"/>
                  <a:cs typeface="Times New Roman" panose="02020603050405020304" pitchFamily="18" charset="0"/>
                </a:rPr>
                <a:t>(</a:t>
              </a:r>
              <a:r>
                <a:rPr lang="en-US" altLang="zh-TW" sz="1400" dirty="0" err="1" smtClean="0">
                  <a:solidFill>
                    <a:schemeClr val="tx1"/>
                  </a:solidFill>
                  <a:latin typeface="Times New Roman" panose="02020603050405020304" pitchFamily="18" charset="0"/>
                  <a:cs typeface="Times New Roman" panose="02020603050405020304" pitchFamily="18" charset="0"/>
                </a:rPr>
                <a:t>WxH</a:t>
              </a:r>
              <a:r>
                <a:rPr lang="en-US" altLang="zh-TW" sz="1400" dirty="0" smtClean="0">
                  <a:solidFill>
                    <a:schemeClr val="tx1"/>
                  </a:solidFill>
                  <a:latin typeface="Times New Roman" panose="02020603050405020304" pitchFamily="18" charset="0"/>
                  <a:cs typeface="Times New Roman" panose="02020603050405020304" pitchFamily="18" charset="0"/>
                </a:rPr>
                <a:t>)</a:t>
              </a:r>
              <a:endParaRPr lang="zh-TW" altLang="en-US" sz="1400" dirty="0">
                <a:solidFill>
                  <a:schemeClr val="tx1"/>
                </a:solidFill>
                <a:latin typeface="Times New Roman" panose="02020603050405020304" pitchFamily="18" charset="0"/>
                <a:cs typeface="Times New Roman" panose="02020603050405020304" pitchFamily="18" charset="0"/>
              </a:endParaRPr>
            </a:p>
          </p:txBody>
        </p:sp>
        <p:cxnSp>
          <p:nvCxnSpPr>
            <p:cNvPr id="15" name="直線單箭頭接點 14"/>
            <p:cNvCxnSpPr/>
            <p:nvPr/>
          </p:nvCxnSpPr>
          <p:spPr>
            <a:xfrm flipV="1">
              <a:off x="3118671" y="2198235"/>
              <a:ext cx="0" cy="360040"/>
            </a:xfrm>
            <a:prstGeom prst="straightConnector1">
              <a:avLst/>
            </a:prstGeom>
            <a:ln w="19050">
              <a:solidFill>
                <a:schemeClr val="tx1"/>
              </a:solidFill>
              <a:headEnd type="oval" w="med" len="med"/>
              <a:tailEnd type="triangle" w="lg" len="med"/>
            </a:ln>
          </p:spPr>
          <p:style>
            <a:lnRef idx="1">
              <a:schemeClr val="accent1"/>
            </a:lnRef>
            <a:fillRef idx="0">
              <a:schemeClr val="accent1"/>
            </a:fillRef>
            <a:effectRef idx="0">
              <a:schemeClr val="accent1"/>
            </a:effectRef>
            <a:fontRef idx="minor">
              <a:schemeClr val="tx1"/>
            </a:fontRef>
          </p:style>
        </p:cxnSp>
        <p:cxnSp>
          <p:nvCxnSpPr>
            <p:cNvPr id="16" name="直線單箭頭接點 15"/>
            <p:cNvCxnSpPr>
              <a:stCxn id="31" idx="2"/>
              <a:endCxn id="23" idx="0"/>
            </p:cNvCxnSpPr>
            <p:nvPr/>
          </p:nvCxnSpPr>
          <p:spPr>
            <a:xfrm flipH="1">
              <a:off x="825356" y="4187515"/>
              <a:ext cx="7390" cy="516059"/>
            </a:xfrm>
            <a:prstGeom prst="straightConnector1">
              <a:avLst/>
            </a:prstGeom>
            <a:ln w="1905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7" name="直線單箭頭接點 16"/>
            <p:cNvCxnSpPr/>
            <p:nvPr/>
          </p:nvCxnSpPr>
          <p:spPr>
            <a:xfrm>
              <a:off x="2780339" y="3910487"/>
              <a:ext cx="0" cy="793087"/>
            </a:xfrm>
            <a:prstGeom prst="straightConnector1">
              <a:avLst/>
            </a:prstGeom>
            <a:ln w="19050">
              <a:solidFill>
                <a:schemeClr val="tx1"/>
              </a:solidFill>
              <a:headEnd type="oval" w="med" len="med"/>
              <a:tailEnd type="triangle" w="lg" len="med"/>
            </a:ln>
          </p:spPr>
          <p:style>
            <a:lnRef idx="1">
              <a:schemeClr val="accent1"/>
            </a:lnRef>
            <a:fillRef idx="0">
              <a:schemeClr val="accent1"/>
            </a:fillRef>
            <a:effectRef idx="0">
              <a:schemeClr val="accent1"/>
            </a:effectRef>
            <a:fontRef idx="minor">
              <a:schemeClr val="tx1"/>
            </a:fontRef>
          </p:style>
        </p:cxnSp>
        <p:cxnSp>
          <p:nvCxnSpPr>
            <p:cNvPr id="18" name="直線單箭頭接點 17"/>
            <p:cNvCxnSpPr/>
            <p:nvPr/>
          </p:nvCxnSpPr>
          <p:spPr>
            <a:xfrm>
              <a:off x="4968498" y="3910488"/>
              <a:ext cx="0" cy="792223"/>
            </a:xfrm>
            <a:prstGeom prst="straightConnector1">
              <a:avLst/>
            </a:prstGeom>
            <a:ln w="19050">
              <a:solidFill>
                <a:schemeClr val="tx1"/>
              </a:solidFill>
              <a:headEnd type="oval" w="med" len="med"/>
              <a:tailEnd type="triangle" w="lg" len="med"/>
            </a:ln>
          </p:spPr>
          <p:style>
            <a:lnRef idx="1">
              <a:schemeClr val="accent1"/>
            </a:lnRef>
            <a:fillRef idx="0">
              <a:schemeClr val="accent1"/>
            </a:fillRef>
            <a:effectRef idx="0">
              <a:schemeClr val="accent1"/>
            </a:effectRef>
            <a:fontRef idx="minor">
              <a:schemeClr val="tx1"/>
            </a:fontRef>
          </p:style>
        </p:cxnSp>
        <p:cxnSp>
          <p:nvCxnSpPr>
            <p:cNvPr id="19" name="直線單箭頭接點 18"/>
            <p:cNvCxnSpPr/>
            <p:nvPr/>
          </p:nvCxnSpPr>
          <p:spPr>
            <a:xfrm>
              <a:off x="8339931" y="2848045"/>
              <a:ext cx="0" cy="1848694"/>
            </a:xfrm>
            <a:prstGeom prst="straightConnector1">
              <a:avLst/>
            </a:prstGeom>
            <a:ln w="1905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584908" y="4237393"/>
              <a:ext cx="894801" cy="5040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dirty="0" smtClean="0">
                  <a:solidFill>
                    <a:schemeClr val="tx1"/>
                  </a:solidFill>
                  <a:latin typeface="Times New Roman" panose="02020603050405020304" pitchFamily="18" charset="0"/>
                  <a:cs typeface="Times New Roman" panose="02020603050405020304" pitchFamily="18" charset="0"/>
                </a:rPr>
                <a:t>D</a:t>
              </a:r>
              <a:r>
                <a:rPr lang="en-US" altLang="zh-TW" sz="1100" dirty="0" smtClean="0">
                  <a:solidFill>
                    <a:schemeClr val="tx1"/>
                  </a:solidFill>
                  <a:latin typeface="Times New Roman" panose="02020603050405020304" pitchFamily="18" charset="0"/>
                  <a:cs typeface="Times New Roman" panose="02020603050405020304" pitchFamily="18" charset="0"/>
                </a:rPr>
                <a:t>1</a:t>
              </a:r>
              <a:endParaRPr lang="zh-TW" altLang="en-US" sz="1100" dirty="0">
                <a:solidFill>
                  <a:schemeClr val="tx1"/>
                </a:solidFill>
                <a:latin typeface="Times New Roman" panose="02020603050405020304" pitchFamily="18" charset="0"/>
                <a:cs typeface="Times New Roman" panose="02020603050405020304" pitchFamily="18" charset="0"/>
              </a:endParaRPr>
            </a:p>
          </p:txBody>
        </p:sp>
        <p:sp>
          <p:nvSpPr>
            <p:cNvPr id="21" name="矩形 20"/>
            <p:cNvSpPr/>
            <p:nvPr/>
          </p:nvSpPr>
          <p:spPr>
            <a:xfrm>
              <a:off x="2492307" y="4252626"/>
              <a:ext cx="894801" cy="5040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dirty="0" smtClean="0">
                  <a:solidFill>
                    <a:schemeClr val="tx1"/>
                  </a:solidFill>
                  <a:latin typeface="Times New Roman" panose="02020603050405020304" pitchFamily="18" charset="0"/>
                  <a:cs typeface="Times New Roman" panose="02020603050405020304" pitchFamily="18" charset="0"/>
                </a:rPr>
                <a:t>D</a:t>
              </a:r>
              <a:r>
                <a:rPr lang="en-US" altLang="zh-TW" sz="1100" dirty="0">
                  <a:solidFill>
                    <a:schemeClr val="tx1"/>
                  </a:solidFill>
                  <a:latin typeface="Times New Roman" panose="02020603050405020304" pitchFamily="18" charset="0"/>
                  <a:cs typeface="Times New Roman" panose="02020603050405020304" pitchFamily="18" charset="0"/>
                </a:rPr>
                <a:t>2</a:t>
              </a:r>
              <a:endParaRPr lang="zh-TW" altLang="en-US" sz="1100" dirty="0">
                <a:solidFill>
                  <a:schemeClr val="tx1"/>
                </a:solidFill>
                <a:latin typeface="Times New Roman" panose="02020603050405020304" pitchFamily="18" charset="0"/>
                <a:cs typeface="Times New Roman" panose="02020603050405020304" pitchFamily="18" charset="0"/>
              </a:endParaRPr>
            </a:p>
          </p:txBody>
        </p:sp>
        <p:sp>
          <p:nvSpPr>
            <p:cNvPr id="22" name="矩形 21"/>
            <p:cNvSpPr/>
            <p:nvPr/>
          </p:nvSpPr>
          <p:spPr>
            <a:xfrm>
              <a:off x="4810262" y="4237393"/>
              <a:ext cx="894801" cy="5040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dirty="0" smtClean="0">
                  <a:solidFill>
                    <a:schemeClr val="tx1"/>
                  </a:solidFill>
                  <a:latin typeface="Times New Roman" panose="02020603050405020304" pitchFamily="18" charset="0"/>
                  <a:cs typeface="Times New Roman" panose="02020603050405020304" pitchFamily="18" charset="0"/>
                </a:rPr>
                <a:t>D</a:t>
              </a:r>
              <a:r>
                <a:rPr lang="en-US" altLang="zh-TW" sz="1100" dirty="0">
                  <a:solidFill>
                    <a:schemeClr val="tx1"/>
                  </a:solidFill>
                  <a:latin typeface="Times New Roman" panose="02020603050405020304" pitchFamily="18" charset="0"/>
                  <a:cs typeface="Times New Roman" panose="02020603050405020304" pitchFamily="18" charset="0"/>
                </a:rPr>
                <a:t>3</a:t>
              </a:r>
              <a:endParaRPr lang="zh-TW" altLang="en-US" sz="1100" dirty="0">
                <a:solidFill>
                  <a:schemeClr val="tx1"/>
                </a:solidFill>
                <a:latin typeface="Times New Roman" panose="02020603050405020304" pitchFamily="18" charset="0"/>
                <a:cs typeface="Times New Roman" panose="02020603050405020304" pitchFamily="18" charset="0"/>
              </a:endParaRPr>
            </a:p>
          </p:txBody>
        </p:sp>
        <p:pic>
          <p:nvPicPr>
            <p:cNvPr id="23" name="圖片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1003" y="4703574"/>
              <a:ext cx="1308706" cy="704740"/>
            </a:xfrm>
            <a:prstGeom prst="rect">
              <a:avLst/>
            </a:prstGeom>
          </p:spPr>
        </p:pic>
        <p:grpSp>
          <p:nvGrpSpPr>
            <p:cNvPr id="24" name="群組 23"/>
            <p:cNvGrpSpPr/>
            <p:nvPr/>
          </p:nvGrpSpPr>
          <p:grpSpPr>
            <a:xfrm>
              <a:off x="5955579" y="4696739"/>
              <a:ext cx="1359613" cy="742581"/>
              <a:chOff x="1043608" y="5194163"/>
              <a:chExt cx="1626980" cy="900000"/>
            </a:xfrm>
          </p:grpSpPr>
          <p:grpSp>
            <p:nvGrpSpPr>
              <p:cNvPr id="45" name="群組 44"/>
              <p:cNvGrpSpPr/>
              <p:nvPr/>
            </p:nvGrpSpPr>
            <p:grpSpPr>
              <a:xfrm>
                <a:off x="1043608" y="5194163"/>
                <a:ext cx="1626980" cy="900000"/>
                <a:chOff x="935088" y="5013176"/>
                <a:chExt cx="1626980" cy="900000"/>
              </a:xfrm>
            </p:grpSpPr>
            <p:grpSp>
              <p:nvGrpSpPr>
                <p:cNvPr id="47" name="群組 46"/>
                <p:cNvGrpSpPr/>
                <p:nvPr/>
              </p:nvGrpSpPr>
              <p:grpSpPr>
                <a:xfrm>
                  <a:off x="935088" y="5013176"/>
                  <a:ext cx="1626980" cy="900000"/>
                  <a:chOff x="1325299" y="5301208"/>
                  <a:chExt cx="1626980" cy="900000"/>
                </a:xfrm>
              </p:grpSpPr>
              <p:pic>
                <p:nvPicPr>
                  <p:cNvPr id="49"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69926" y="5301208"/>
                    <a:ext cx="1582353" cy="900000"/>
                  </a:xfrm>
                  <a:prstGeom prst="rect">
                    <a:avLst/>
                  </a:prstGeom>
                  <a:noFill/>
                  <a:ln>
                    <a:noFill/>
                  </a:ln>
                  <a:scene3d>
                    <a:camera prst="orthographicFront"/>
                    <a:lightRig rig="threePt" dir="t"/>
                  </a:scene3d>
                  <a:sp3d>
                    <a:bevelT/>
                    <a:bevelB/>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0" name="圖片 49"/>
                  <p:cNvPicPr>
                    <a:picLocks noChangeAspect="1"/>
                  </p:cNvPicPr>
                  <p:nvPr/>
                </p:nvPicPr>
                <p:blipFill>
                  <a:blip r:embed="rId4">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1692674" y="5417785"/>
                    <a:ext cx="381053" cy="666843"/>
                  </a:xfrm>
                  <a:prstGeom prst="rect">
                    <a:avLst/>
                  </a:prstGeom>
                  <a:scene3d>
                    <a:camera prst="orthographicFront"/>
                    <a:lightRig rig="threePt" dir="t"/>
                  </a:scene3d>
                  <a:sp3d>
                    <a:bevelT w="165100" h="190500"/>
                    <a:bevelB w="190500" h="190500"/>
                  </a:sp3d>
                </p:spPr>
              </p:pic>
              <p:pic>
                <p:nvPicPr>
                  <p:cNvPr id="51" name="圖片 50"/>
                  <p:cNvPicPr>
                    <a:picLocks noChangeAspect="1"/>
                  </p:cNvPicPr>
                  <p:nvPr/>
                </p:nvPicPr>
                <p:blipFill>
                  <a:blip r:embed="rId6" cstate="print">
                    <a:extLst>
                      <a:ext uri="{BEBA8EAE-BF5A-486C-A8C5-ECC9F3942E4B}">
                        <a14:imgProps xmlns:a14="http://schemas.microsoft.com/office/drawing/2010/main">
                          <a14:imgLayer r:embed="rId7">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1325299" y="5562782"/>
                    <a:ext cx="514003" cy="258383"/>
                  </a:xfrm>
                  <a:prstGeom prst="rect">
                    <a:avLst/>
                  </a:prstGeom>
                  <a:scene3d>
                    <a:camera prst="orthographicFront"/>
                    <a:lightRig rig="threePt" dir="t"/>
                  </a:scene3d>
                  <a:sp3d>
                    <a:bevelT w="190500" h="190500"/>
                    <a:bevelB w="190500" h="190500"/>
                  </a:sp3d>
                </p:spPr>
              </p:pic>
            </p:grpSp>
            <p:pic>
              <p:nvPicPr>
                <p:cNvPr id="48" name="圖片 47"/>
                <p:cNvPicPr>
                  <a:picLocks noChangeAspect="1"/>
                </p:cNvPicPr>
                <p:nvPr/>
              </p:nvPicPr>
              <p:blipFill>
                <a:blip r:embed="rId8" cstate="print">
                  <a:extLst>
                    <a:ext uri="{BEBA8EAE-BF5A-486C-A8C5-ECC9F3942E4B}">
                      <a14:imgProps xmlns:a14="http://schemas.microsoft.com/office/drawing/2010/main">
                        <a14:imgLayer r:embed="rId9">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979715" y="5509743"/>
                  <a:ext cx="582602" cy="403433"/>
                </a:xfrm>
                <a:prstGeom prst="rect">
                  <a:avLst/>
                </a:prstGeom>
                <a:scene3d>
                  <a:camera prst="orthographicFront"/>
                  <a:lightRig rig="threePt" dir="t"/>
                </a:scene3d>
                <a:sp3d>
                  <a:bevelT w="190500" h="190500"/>
                  <a:bevelB w="190500" h="190500"/>
                </a:sp3d>
              </p:spPr>
            </p:pic>
          </p:grpSp>
          <p:pic>
            <p:nvPicPr>
              <p:cNvPr id="46" name="圖片 45"/>
              <p:cNvPicPr>
                <a:picLocks noChangeAspect="1"/>
              </p:cNvPicPr>
              <p:nvPr/>
            </p:nvPicPr>
            <p:blipFill>
              <a:blip r:embed="rId10" cstate="print">
                <a:extLst>
                  <a:ext uri="{BEBA8EAE-BF5A-486C-A8C5-ECC9F3942E4B}">
                    <a14:imgProps xmlns:a14="http://schemas.microsoft.com/office/drawing/2010/main">
                      <a14:imgLayer r:embed="rId11">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2365408" y="5644163"/>
                <a:ext cx="197384" cy="294345"/>
              </a:xfrm>
              <a:prstGeom prst="rect">
                <a:avLst/>
              </a:prstGeom>
              <a:scene3d>
                <a:camera prst="orthographicFront"/>
                <a:lightRig rig="threePt" dir="t"/>
              </a:scene3d>
              <a:sp3d>
                <a:bevelT w="190500" h="190500"/>
                <a:bevelB w="190500" h="190500"/>
              </a:sp3d>
            </p:spPr>
          </p:pic>
        </p:grpSp>
        <p:pic>
          <p:nvPicPr>
            <p:cNvPr id="25" name="圖片 2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119705" y="4725144"/>
              <a:ext cx="1308706" cy="714176"/>
            </a:xfrm>
            <a:prstGeom prst="rect">
              <a:avLst/>
            </a:prstGeom>
          </p:spPr>
        </p:pic>
        <p:pic>
          <p:nvPicPr>
            <p:cNvPr id="26" name="Picture 9"/>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2470847" y="1484784"/>
              <a:ext cx="1317547" cy="741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7" name="圖片 26"/>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283968" y="4726125"/>
              <a:ext cx="1308706" cy="713195"/>
            </a:xfrm>
            <a:prstGeom prst="rect">
              <a:avLst/>
            </a:prstGeom>
          </p:spPr>
        </p:pic>
        <p:cxnSp>
          <p:nvCxnSpPr>
            <p:cNvPr id="28" name="直線單箭頭接點 27"/>
            <p:cNvCxnSpPr/>
            <p:nvPr/>
          </p:nvCxnSpPr>
          <p:spPr>
            <a:xfrm flipH="1">
              <a:off x="6620287" y="3641777"/>
              <a:ext cx="8998" cy="1060934"/>
            </a:xfrm>
            <a:prstGeom prst="straightConnector1">
              <a:avLst/>
            </a:prstGeom>
            <a:ln w="1905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37496" y="5373216"/>
              <a:ext cx="1590500" cy="738664"/>
            </a:xfrm>
            <a:prstGeom prst="rect">
              <a:avLst/>
            </a:prstGeom>
          </p:spPr>
          <p:txBody>
            <a:bodyPr wrap="none">
              <a:spAutoFit/>
            </a:bodyPr>
            <a:lstStyle/>
            <a:p>
              <a:pPr algn="ctr"/>
              <a:r>
                <a:rPr lang="en-US" altLang="zh-TW" sz="1400" dirty="0" err="1">
                  <a:latin typeface="Times New Roman" panose="02020603050405020304" pitchFamily="18" charset="0"/>
                  <a:cs typeface="Times New Roman" panose="02020603050405020304" pitchFamily="18" charset="0"/>
                </a:rPr>
                <a:t>Depacked</a:t>
              </a:r>
              <a:r>
                <a:rPr lang="en-US" altLang="zh-TW" sz="1400" dirty="0">
                  <a:latin typeface="Times New Roman" panose="02020603050405020304" pitchFamily="18" charset="0"/>
                  <a:cs typeface="Times New Roman" panose="02020603050405020304" pitchFamily="18" charset="0"/>
                </a:rPr>
                <a:t> </a:t>
              </a:r>
              <a:r>
                <a:rPr lang="en-US" altLang="zh-TW" sz="1400" dirty="0" smtClean="0">
                  <a:latin typeface="Times New Roman" panose="02020603050405020304" pitchFamily="18" charset="0"/>
                  <a:cs typeface="Times New Roman" panose="02020603050405020304" pitchFamily="18" charset="0"/>
                </a:rPr>
                <a:t>Depth </a:t>
              </a:r>
            </a:p>
            <a:p>
              <a:pPr algn="ctr"/>
              <a:r>
                <a:rPr lang="en-US" altLang="zh-TW" sz="1400" dirty="0" smtClean="0">
                  <a:latin typeface="Times New Roman" panose="02020603050405020304" pitchFamily="18" charset="0"/>
                  <a:cs typeface="Times New Roman" panose="02020603050405020304" pitchFamily="18" charset="0"/>
                </a:rPr>
                <a:t>without </a:t>
              </a:r>
              <a:r>
                <a:rPr lang="en-US" altLang="zh-TW" sz="1400" dirty="0" err="1" smtClean="0">
                  <a:latin typeface="Times New Roman" panose="02020603050405020304" pitchFamily="18" charset="0"/>
                  <a:cs typeface="Times New Roman" panose="02020603050405020304" pitchFamily="18" charset="0"/>
                </a:rPr>
                <a:t>YCbCr</a:t>
              </a:r>
              <a:r>
                <a:rPr lang="en-US" altLang="zh-TW" sz="1400" dirty="0" smtClean="0">
                  <a:latin typeface="Times New Roman" panose="02020603050405020304" pitchFamily="18" charset="0"/>
                  <a:cs typeface="Times New Roman" panose="02020603050405020304" pitchFamily="18" charset="0"/>
                </a:rPr>
                <a:t> </a:t>
              </a:r>
            </a:p>
            <a:p>
              <a:pPr algn="ctr"/>
              <a:r>
                <a:rPr lang="en-US" altLang="zh-TW" sz="1400" dirty="0" smtClean="0">
                  <a:latin typeface="Times New Roman" panose="02020603050405020304" pitchFamily="18" charset="0"/>
                  <a:cs typeface="Times New Roman" panose="02020603050405020304" pitchFamily="18" charset="0"/>
                </a:rPr>
                <a:t>calibration (</a:t>
              </a:r>
              <a:r>
                <a:rPr lang="en-US" altLang="zh-TW" sz="1400" dirty="0" err="1" smtClean="0">
                  <a:latin typeface="Times New Roman" panose="02020603050405020304" pitchFamily="18" charset="0"/>
                  <a:cs typeface="Times New Roman" panose="02020603050405020304" pitchFamily="18" charset="0"/>
                </a:rPr>
                <a:t>WxH</a:t>
              </a:r>
              <a:r>
                <a:rPr lang="en-US" altLang="zh-TW" sz="1400" dirty="0" smtClean="0">
                  <a:latin typeface="Times New Roman" panose="02020603050405020304" pitchFamily="18" charset="0"/>
                  <a:cs typeface="Times New Roman" panose="02020603050405020304" pitchFamily="18" charset="0"/>
                </a:rPr>
                <a:t>) </a:t>
              </a:r>
              <a:endParaRPr lang="en-US" altLang="zh-TW" sz="1400" dirty="0">
                <a:latin typeface="Times New Roman" panose="02020603050405020304" pitchFamily="18" charset="0"/>
                <a:cs typeface="Times New Roman" panose="02020603050405020304" pitchFamily="18" charset="0"/>
              </a:endParaRPr>
            </a:p>
          </p:txBody>
        </p:sp>
        <p:sp>
          <p:nvSpPr>
            <p:cNvPr id="30" name="矩形 29"/>
            <p:cNvSpPr/>
            <p:nvPr/>
          </p:nvSpPr>
          <p:spPr>
            <a:xfrm>
              <a:off x="2010908" y="5373216"/>
              <a:ext cx="1545616" cy="738664"/>
            </a:xfrm>
            <a:prstGeom prst="rect">
              <a:avLst/>
            </a:prstGeom>
          </p:spPr>
          <p:txBody>
            <a:bodyPr wrap="none">
              <a:spAutoFit/>
            </a:bodyPr>
            <a:lstStyle/>
            <a:p>
              <a:pPr algn="ctr"/>
              <a:r>
                <a:rPr lang="en-US" altLang="zh-TW" sz="1400" dirty="0" err="1">
                  <a:latin typeface="Times New Roman" panose="02020603050405020304" pitchFamily="18" charset="0"/>
                  <a:cs typeface="Times New Roman" panose="02020603050405020304" pitchFamily="18" charset="0"/>
                </a:rPr>
                <a:t>Depacked</a:t>
              </a:r>
              <a:r>
                <a:rPr lang="en-US" altLang="zh-TW" sz="1400" dirty="0">
                  <a:latin typeface="Times New Roman" panose="02020603050405020304" pitchFamily="18" charset="0"/>
                  <a:cs typeface="Times New Roman" panose="02020603050405020304" pitchFamily="18" charset="0"/>
                </a:rPr>
                <a:t> </a:t>
              </a:r>
              <a:r>
                <a:rPr lang="en-US" altLang="zh-TW" sz="1400" dirty="0" smtClean="0">
                  <a:latin typeface="Times New Roman" panose="02020603050405020304" pitchFamily="18" charset="0"/>
                  <a:cs typeface="Times New Roman" panose="02020603050405020304" pitchFamily="18" charset="0"/>
                </a:rPr>
                <a:t>Depth </a:t>
              </a:r>
            </a:p>
            <a:p>
              <a:pPr algn="ctr"/>
              <a:r>
                <a:rPr lang="en-US" altLang="zh-TW" sz="1400" dirty="0" smtClean="0">
                  <a:latin typeface="Times New Roman" panose="02020603050405020304" pitchFamily="18" charset="0"/>
                  <a:cs typeface="Times New Roman" panose="02020603050405020304" pitchFamily="18" charset="0"/>
                </a:rPr>
                <a:t>with </a:t>
              </a:r>
              <a:r>
                <a:rPr lang="en-US" altLang="zh-TW" sz="1400" dirty="0" err="1" smtClean="0">
                  <a:latin typeface="Times New Roman" panose="02020603050405020304" pitchFamily="18" charset="0"/>
                  <a:cs typeface="Times New Roman" panose="02020603050405020304" pitchFamily="18" charset="0"/>
                </a:rPr>
                <a:t>YCbCr</a:t>
              </a:r>
              <a:r>
                <a:rPr lang="en-US" altLang="zh-TW" sz="1400" dirty="0" smtClean="0">
                  <a:latin typeface="Times New Roman" panose="02020603050405020304" pitchFamily="18" charset="0"/>
                  <a:cs typeface="Times New Roman" panose="02020603050405020304" pitchFamily="18" charset="0"/>
                </a:rPr>
                <a:t> </a:t>
              </a:r>
            </a:p>
            <a:p>
              <a:pPr algn="ctr"/>
              <a:r>
                <a:rPr lang="en-US" altLang="zh-TW" sz="1400" dirty="0" smtClean="0">
                  <a:latin typeface="Times New Roman" panose="02020603050405020304" pitchFamily="18" charset="0"/>
                  <a:cs typeface="Times New Roman" panose="02020603050405020304" pitchFamily="18" charset="0"/>
                </a:rPr>
                <a:t>calibration (</a:t>
              </a:r>
              <a:r>
                <a:rPr lang="en-US" altLang="zh-TW" sz="1400" dirty="0" err="1" smtClean="0">
                  <a:latin typeface="Times New Roman" panose="02020603050405020304" pitchFamily="18" charset="0"/>
                  <a:cs typeface="Times New Roman" panose="02020603050405020304" pitchFamily="18" charset="0"/>
                </a:rPr>
                <a:t>WxH</a:t>
              </a:r>
              <a:r>
                <a:rPr lang="en-US" altLang="zh-TW" sz="1400" dirty="0" smtClean="0">
                  <a:latin typeface="Times New Roman" panose="02020603050405020304" pitchFamily="18" charset="0"/>
                  <a:cs typeface="Times New Roman" panose="02020603050405020304" pitchFamily="18" charset="0"/>
                </a:rPr>
                <a:t>)</a:t>
              </a:r>
              <a:endParaRPr lang="en-US" altLang="zh-TW" sz="1400" dirty="0">
                <a:latin typeface="Times New Roman" panose="02020603050405020304" pitchFamily="18" charset="0"/>
                <a:cs typeface="Times New Roman" panose="02020603050405020304" pitchFamily="18" charset="0"/>
              </a:endParaRPr>
            </a:p>
          </p:txBody>
        </p:sp>
        <p:sp>
          <p:nvSpPr>
            <p:cNvPr id="31" name="矩形 30"/>
            <p:cNvSpPr/>
            <p:nvPr/>
          </p:nvSpPr>
          <p:spPr>
            <a:xfrm>
              <a:off x="405431" y="3633459"/>
              <a:ext cx="854630" cy="554056"/>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400" dirty="0" err="1" smtClean="0">
                  <a:solidFill>
                    <a:schemeClr val="tx1"/>
                  </a:solidFill>
                  <a:latin typeface="Times New Roman" panose="02020603050405020304" pitchFamily="18" charset="0"/>
                  <a:cs typeface="Times New Roman" panose="02020603050405020304" pitchFamily="18" charset="0"/>
                </a:rPr>
                <a:t>YCbCr</a:t>
              </a:r>
              <a:r>
                <a:rPr lang="en-US" altLang="zh-TW" sz="1400" dirty="0" smtClean="0">
                  <a:solidFill>
                    <a:schemeClr val="tx1"/>
                  </a:solidFill>
                  <a:latin typeface="Times New Roman" panose="02020603050405020304" pitchFamily="18" charset="0"/>
                  <a:cs typeface="Times New Roman" panose="02020603050405020304" pitchFamily="18" charset="0"/>
                </a:rPr>
                <a:t> Direct</a:t>
              </a:r>
              <a:endParaRPr lang="zh-TW" altLang="en-US" sz="1400" dirty="0">
                <a:solidFill>
                  <a:schemeClr val="tx1"/>
                </a:solidFill>
                <a:latin typeface="Times New Roman" panose="02020603050405020304" pitchFamily="18" charset="0"/>
                <a:cs typeface="Times New Roman" panose="02020603050405020304" pitchFamily="18" charset="0"/>
              </a:endParaRPr>
            </a:p>
          </p:txBody>
        </p:sp>
        <p:cxnSp>
          <p:nvCxnSpPr>
            <p:cNvPr id="32" name="直線單箭頭接點 31"/>
            <p:cNvCxnSpPr/>
            <p:nvPr/>
          </p:nvCxnSpPr>
          <p:spPr>
            <a:xfrm>
              <a:off x="3932467" y="2558275"/>
              <a:ext cx="0" cy="803376"/>
            </a:xfrm>
            <a:prstGeom prst="straightConnector1">
              <a:avLst/>
            </a:prstGeom>
            <a:ln w="19050">
              <a:solidFill>
                <a:schemeClr val="tx1"/>
              </a:solidFill>
              <a:headEnd type="oval" w="med" len="med"/>
              <a:tailEnd type="triangle" w="lg" len="med"/>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4477820" y="5408314"/>
              <a:ext cx="938077" cy="738664"/>
            </a:xfrm>
            <a:prstGeom prst="rect">
              <a:avLst/>
            </a:prstGeom>
          </p:spPr>
          <p:txBody>
            <a:bodyPr wrap="none">
              <a:spAutoFit/>
            </a:bodyPr>
            <a:lstStyle/>
            <a:p>
              <a:pPr algn="ctr"/>
              <a:r>
                <a:rPr lang="en-US" altLang="zh-TW" sz="1400" dirty="0" smtClean="0">
                  <a:latin typeface="Times New Roman" panose="02020603050405020304" pitchFamily="18" charset="0"/>
                  <a:cs typeface="Times New Roman" panose="02020603050405020304" pitchFamily="18" charset="0"/>
                </a:rPr>
                <a:t>Enhanced </a:t>
              </a:r>
            </a:p>
            <a:p>
              <a:pPr algn="ctr"/>
              <a:r>
                <a:rPr lang="en-US" altLang="zh-TW" sz="1400" dirty="0" smtClean="0">
                  <a:latin typeface="Times New Roman" panose="02020603050405020304" pitchFamily="18" charset="0"/>
                  <a:cs typeface="Times New Roman" panose="02020603050405020304" pitchFamily="18" charset="0"/>
                </a:rPr>
                <a:t>Depth</a:t>
              </a:r>
            </a:p>
            <a:p>
              <a:pPr algn="ctr"/>
              <a:r>
                <a:rPr lang="en-US" altLang="zh-TW" sz="1400" dirty="0" smtClean="0">
                  <a:latin typeface="Times New Roman" panose="02020603050405020304" pitchFamily="18" charset="0"/>
                  <a:cs typeface="Times New Roman" panose="02020603050405020304" pitchFamily="18" charset="0"/>
                </a:rPr>
                <a:t>(</a:t>
              </a:r>
              <a:r>
                <a:rPr lang="en-US" altLang="zh-TW" sz="1400" dirty="0" err="1" smtClean="0">
                  <a:latin typeface="Times New Roman" panose="02020603050405020304" pitchFamily="18" charset="0"/>
                  <a:cs typeface="Times New Roman" panose="02020603050405020304" pitchFamily="18" charset="0"/>
                </a:rPr>
                <a:t>WxH</a:t>
              </a:r>
              <a:r>
                <a:rPr lang="en-US" altLang="zh-TW" sz="1400" dirty="0" smtClean="0">
                  <a:latin typeface="Times New Roman" panose="02020603050405020304" pitchFamily="18" charset="0"/>
                  <a:cs typeface="Times New Roman" panose="02020603050405020304" pitchFamily="18" charset="0"/>
                </a:rPr>
                <a:t>)</a:t>
              </a:r>
              <a:endParaRPr lang="en-US" altLang="zh-TW" sz="1400" dirty="0">
                <a:latin typeface="Times New Roman" panose="02020603050405020304" pitchFamily="18" charset="0"/>
                <a:cs typeface="Times New Roman" panose="02020603050405020304" pitchFamily="18" charset="0"/>
              </a:endParaRPr>
            </a:p>
          </p:txBody>
        </p:sp>
        <p:sp>
          <p:nvSpPr>
            <p:cNvPr id="34" name="矩形 33"/>
            <p:cNvSpPr/>
            <p:nvPr/>
          </p:nvSpPr>
          <p:spPr>
            <a:xfrm>
              <a:off x="6097954" y="5444311"/>
              <a:ext cx="1098379" cy="738664"/>
            </a:xfrm>
            <a:prstGeom prst="rect">
              <a:avLst/>
            </a:prstGeom>
          </p:spPr>
          <p:txBody>
            <a:bodyPr wrap="none">
              <a:spAutoFit/>
            </a:bodyPr>
            <a:lstStyle/>
            <a:p>
              <a:pPr algn="ctr"/>
              <a:r>
                <a:rPr lang="en-US" altLang="zh-TW" sz="1400" dirty="0" smtClean="0">
                  <a:latin typeface="Times New Roman" panose="02020603050405020304" pitchFamily="18" charset="0"/>
                  <a:cs typeface="Times New Roman" panose="02020603050405020304" pitchFamily="18" charset="0"/>
                </a:rPr>
                <a:t>Synthesized </a:t>
              </a:r>
            </a:p>
            <a:p>
              <a:pPr algn="ctr"/>
              <a:r>
                <a:rPr lang="en-US" altLang="zh-TW" sz="1400" dirty="0" smtClean="0">
                  <a:latin typeface="Times New Roman" panose="02020603050405020304" pitchFamily="18" charset="0"/>
                  <a:cs typeface="Times New Roman" panose="02020603050405020304" pitchFamily="18" charset="0"/>
                </a:rPr>
                <a:t>VSRS View</a:t>
              </a:r>
            </a:p>
            <a:p>
              <a:pPr algn="ctr"/>
              <a:r>
                <a:rPr lang="en-US" altLang="zh-TW" sz="1400" dirty="0" smtClean="0">
                  <a:latin typeface="Times New Roman" panose="02020603050405020304" pitchFamily="18" charset="0"/>
                  <a:cs typeface="Times New Roman" panose="02020603050405020304" pitchFamily="18" charset="0"/>
                </a:rPr>
                <a:t>(</a:t>
              </a:r>
              <a:r>
                <a:rPr lang="en-US" altLang="zh-TW" sz="1400" dirty="0" err="1" smtClean="0">
                  <a:latin typeface="Times New Roman" panose="02020603050405020304" pitchFamily="18" charset="0"/>
                  <a:cs typeface="Times New Roman" panose="02020603050405020304" pitchFamily="18" charset="0"/>
                </a:rPr>
                <a:t>WxH</a:t>
              </a:r>
              <a:r>
                <a:rPr lang="en-US" altLang="zh-TW" sz="1400" dirty="0" smtClean="0">
                  <a:latin typeface="Times New Roman" panose="02020603050405020304" pitchFamily="18" charset="0"/>
                  <a:cs typeface="Times New Roman" panose="02020603050405020304" pitchFamily="18" charset="0"/>
                </a:rPr>
                <a:t>)</a:t>
              </a:r>
              <a:endParaRPr lang="en-US" altLang="zh-TW" sz="1400" dirty="0">
                <a:latin typeface="Times New Roman" panose="02020603050405020304" pitchFamily="18" charset="0"/>
                <a:cs typeface="Times New Roman" panose="02020603050405020304" pitchFamily="18" charset="0"/>
              </a:endParaRPr>
            </a:p>
          </p:txBody>
        </p:sp>
        <p:sp>
          <p:nvSpPr>
            <p:cNvPr id="35" name="矩形 34"/>
            <p:cNvSpPr/>
            <p:nvPr/>
          </p:nvSpPr>
          <p:spPr>
            <a:xfrm>
              <a:off x="6160270" y="3277986"/>
              <a:ext cx="940549" cy="51105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600" dirty="0">
                  <a:solidFill>
                    <a:schemeClr val="tx1"/>
                  </a:solidFill>
                  <a:latin typeface="Times New Roman" panose="02020603050405020304" pitchFamily="18" charset="0"/>
                  <a:cs typeface="Times New Roman" panose="02020603050405020304" pitchFamily="18" charset="0"/>
                </a:rPr>
                <a:t>VSRS</a:t>
              </a:r>
            </a:p>
          </p:txBody>
        </p:sp>
        <p:grpSp>
          <p:nvGrpSpPr>
            <p:cNvPr id="36" name="群組 35"/>
            <p:cNvGrpSpPr/>
            <p:nvPr/>
          </p:nvGrpSpPr>
          <p:grpSpPr>
            <a:xfrm>
              <a:off x="7596336" y="4702643"/>
              <a:ext cx="1359613" cy="742581"/>
              <a:chOff x="1043608" y="5194163"/>
              <a:chExt cx="1626980" cy="900000"/>
            </a:xfrm>
          </p:grpSpPr>
          <p:grpSp>
            <p:nvGrpSpPr>
              <p:cNvPr id="38" name="群組 37"/>
              <p:cNvGrpSpPr/>
              <p:nvPr/>
            </p:nvGrpSpPr>
            <p:grpSpPr>
              <a:xfrm>
                <a:off x="1043608" y="5194163"/>
                <a:ext cx="1626980" cy="900000"/>
                <a:chOff x="935088" y="5013176"/>
                <a:chExt cx="1626980" cy="900000"/>
              </a:xfrm>
            </p:grpSpPr>
            <p:grpSp>
              <p:nvGrpSpPr>
                <p:cNvPr id="40" name="群組 39"/>
                <p:cNvGrpSpPr/>
                <p:nvPr/>
              </p:nvGrpSpPr>
              <p:grpSpPr>
                <a:xfrm>
                  <a:off x="935088" y="5013176"/>
                  <a:ext cx="1626980" cy="900000"/>
                  <a:chOff x="1325299" y="5301208"/>
                  <a:chExt cx="1626980" cy="900000"/>
                </a:xfrm>
              </p:grpSpPr>
              <p:pic>
                <p:nvPicPr>
                  <p:cNvPr id="42"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69926" y="5301208"/>
                    <a:ext cx="1582353" cy="900000"/>
                  </a:xfrm>
                  <a:prstGeom prst="rect">
                    <a:avLst/>
                  </a:prstGeom>
                  <a:noFill/>
                  <a:ln>
                    <a:noFill/>
                  </a:ln>
                  <a:scene3d>
                    <a:camera prst="orthographicFront"/>
                    <a:lightRig rig="threePt" dir="t"/>
                  </a:scene3d>
                  <a:sp3d>
                    <a:bevelT/>
                    <a:bevelB/>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3" name="圖片 42"/>
                  <p:cNvPicPr>
                    <a:picLocks noChangeAspect="1"/>
                  </p:cNvPicPr>
                  <p:nvPr/>
                </p:nvPicPr>
                <p:blipFill>
                  <a:blip r:embed="rId4">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1692674" y="5417785"/>
                    <a:ext cx="381053" cy="666843"/>
                  </a:xfrm>
                  <a:prstGeom prst="rect">
                    <a:avLst/>
                  </a:prstGeom>
                  <a:scene3d>
                    <a:camera prst="orthographicFront"/>
                    <a:lightRig rig="threePt" dir="t"/>
                  </a:scene3d>
                  <a:sp3d>
                    <a:bevelT w="165100" h="190500"/>
                    <a:bevelB w="190500" h="190500"/>
                  </a:sp3d>
                </p:spPr>
              </p:pic>
              <p:pic>
                <p:nvPicPr>
                  <p:cNvPr id="44" name="圖片 43"/>
                  <p:cNvPicPr>
                    <a:picLocks noChangeAspect="1"/>
                  </p:cNvPicPr>
                  <p:nvPr/>
                </p:nvPicPr>
                <p:blipFill>
                  <a:blip r:embed="rId6" cstate="print">
                    <a:extLst>
                      <a:ext uri="{BEBA8EAE-BF5A-486C-A8C5-ECC9F3942E4B}">
                        <a14:imgProps xmlns:a14="http://schemas.microsoft.com/office/drawing/2010/main">
                          <a14:imgLayer r:embed="rId7">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1325299" y="5562782"/>
                    <a:ext cx="514003" cy="258383"/>
                  </a:xfrm>
                  <a:prstGeom prst="rect">
                    <a:avLst/>
                  </a:prstGeom>
                  <a:scene3d>
                    <a:camera prst="orthographicFront"/>
                    <a:lightRig rig="threePt" dir="t"/>
                  </a:scene3d>
                  <a:sp3d>
                    <a:bevelT w="190500" h="190500"/>
                    <a:bevelB w="190500" h="190500"/>
                  </a:sp3d>
                </p:spPr>
              </p:pic>
            </p:grpSp>
            <p:pic>
              <p:nvPicPr>
                <p:cNvPr id="41" name="圖片 40"/>
                <p:cNvPicPr>
                  <a:picLocks noChangeAspect="1"/>
                </p:cNvPicPr>
                <p:nvPr/>
              </p:nvPicPr>
              <p:blipFill>
                <a:blip r:embed="rId8" cstate="print">
                  <a:extLst>
                    <a:ext uri="{BEBA8EAE-BF5A-486C-A8C5-ECC9F3942E4B}">
                      <a14:imgProps xmlns:a14="http://schemas.microsoft.com/office/drawing/2010/main">
                        <a14:imgLayer r:embed="rId9">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979715" y="5509743"/>
                  <a:ext cx="582602" cy="403433"/>
                </a:xfrm>
                <a:prstGeom prst="rect">
                  <a:avLst/>
                </a:prstGeom>
                <a:scene3d>
                  <a:camera prst="orthographicFront"/>
                  <a:lightRig rig="threePt" dir="t"/>
                </a:scene3d>
                <a:sp3d>
                  <a:bevelT w="190500" h="190500"/>
                  <a:bevelB w="190500" h="190500"/>
                </a:sp3d>
              </p:spPr>
            </p:pic>
          </p:grpSp>
          <p:pic>
            <p:nvPicPr>
              <p:cNvPr id="39" name="圖片 38"/>
              <p:cNvPicPr>
                <a:picLocks noChangeAspect="1"/>
              </p:cNvPicPr>
              <p:nvPr/>
            </p:nvPicPr>
            <p:blipFill>
              <a:blip r:embed="rId10" cstate="print">
                <a:extLst>
                  <a:ext uri="{BEBA8EAE-BF5A-486C-A8C5-ECC9F3942E4B}">
                    <a14:imgProps xmlns:a14="http://schemas.microsoft.com/office/drawing/2010/main">
                      <a14:imgLayer r:embed="rId11">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2365408" y="5644163"/>
                <a:ext cx="197384" cy="294345"/>
              </a:xfrm>
              <a:prstGeom prst="rect">
                <a:avLst/>
              </a:prstGeom>
              <a:scene3d>
                <a:camera prst="orthographicFront"/>
                <a:lightRig rig="threePt" dir="t"/>
              </a:scene3d>
              <a:sp3d>
                <a:bevelT w="190500" h="190500"/>
                <a:bevelB w="190500" h="190500"/>
              </a:sp3d>
            </p:spPr>
          </p:pic>
        </p:grpSp>
        <p:sp>
          <p:nvSpPr>
            <p:cNvPr id="37" name="矩形 36"/>
            <p:cNvSpPr/>
            <p:nvPr/>
          </p:nvSpPr>
          <p:spPr>
            <a:xfrm>
              <a:off x="7754138" y="5443330"/>
              <a:ext cx="1098379" cy="738664"/>
            </a:xfrm>
            <a:prstGeom prst="rect">
              <a:avLst/>
            </a:prstGeom>
          </p:spPr>
          <p:txBody>
            <a:bodyPr wrap="none">
              <a:spAutoFit/>
            </a:bodyPr>
            <a:lstStyle/>
            <a:p>
              <a:pPr algn="ctr"/>
              <a:r>
                <a:rPr lang="en-US" altLang="zh-TW" sz="1400" dirty="0" smtClean="0">
                  <a:latin typeface="Times New Roman" panose="02020603050405020304" pitchFamily="18" charset="0"/>
                  <a:cs typeface="Times New Roman" panose="02020603050405020304" pitchFamily="18" charset="0"/>
                </a:rPr>
                <a:t>Synthesized </a:t>
              </a:r>
            </a:p>
            <a:p>
              <a:pPr algn="ctr"/>
              <a:r>
                <a:rPr lang="en-US" altLang="zh-TW" sz="1400" dirty="0" smtClean="0">
                  <a:latin typeface="Times New Roman" panose="02020603050405020304" pitchFamily="18" charset="0"/>
                  <a:cs typeface="Times New Roman" panose="02020603050405020304" pitchFamily="18" charset="0"/>
                </a:rPr>
                <a:t>ATVS View</a:t>
              </a:r>
            </a:p>
            <a:p>
              <a:pPr algn="ctr"/>
              <a:r>
                <a:rPr lang="en-US" altLang="zh-TW" sz="1400" dirty="0" smtClean="0">
                  <a:latin typeface="Times New Roman" panose="02020603050405020304" pitchFamily="18" charset="0"/>
                  <a:cs typeface="Times New Roman" panose="02020603050405020304" pitchFamily="18" charset="0"/>
                </a:rPr>
                <a:t>(</a:t>
              </a:r>
              <a:r>
                <a:rPr lang="en-US" altLang="zh-TW" sz="1400" dirty="0" err="1" smtClean="0">
                  <a:latin typeface="Times New Roman" panose="02020603050405020304" pitchFamily="18" charset="0"/>
                  <a:cs typeface="Times New Roman" panose="02020603050405020304" pitchFamily="18" charset="0"/>
                </a:rPr>
                <a:t>WxH</a:t>
              </a:r>
              <a:r>
                <a:rPr lang="en-US" altLang="zh-TW" sz="1400" dirty="0" smtClean="0">
                  <a:latin typeface="Times New Roman" panose="02020603050405020304" pitchFamily="18" charset="0"/>
                  <a:cs typeface="Times New Roman" panose="02020603050405020304" pitchFamily="18" charset="0"/>
                </a:rPr>
                <a:t>)</a:t>
              </a:r>
              <a:endParaRPr lang="en-US" altLang="zh-TW" sz="1400" dirty="0">
                <a:latin typeface="Times New Roman" panose="02020603050405020304" pitchFamily="18" charset="0"/>
                <a:cs typeface="Times New Roman" panose="02020603050405020304" pitchFamily="18" charset="0"/>
              </a:endParaRPr>
            </a:p>
          </p:txBody>
        </p:sp>
      </p:grpSp>
      <p:sp>
        <p:nvSpPr>
          <p:cNvPr id="52" name="文字方塊 51"/>
          <p:cNvSpPr txBox="1"/>
          <p:nvPr/>
        </p:nvSpPr>
        <p:spPr>
          <a:xfrm>
            <a:off x="1454760" y="947468"/>
            <a:ext cx="5587812" cy="584775"/>
          </a:xfrm>
          <a:prstGeom prst="rect">
            <a:avLst/>
          </a:prstGeom>
          <a:noFill/>
        </p:spPr>
        <p:txBody>
          <a:bodyPr wrap="none" rtlCol="0">
            <a:spAutoFit/>
          </a:bodyPr>
          <a:lstStyle/>
          <a:p>
            <a:r>
              <a:rPr lang="en-US" altLang="zh-TW" sz="3200" b="1" dirty="0" err="1" smtClean="0">
                <a:solidFill>
                  <a:schemeClr val="tx2"/>
                </a:solidFill>
                <a:latin typeface="Calibri" panose="020F0502020204030204" pitchFamily="34" charset="0"/>
              </a:rPr>
              <a:t>Depacked</a:t>
            </a:r>
            <a:r>
              <a:rPr lang="en-US" altLang="zh-TW" sz="3200" b="1" dirty="0" smtClean="0">
                <a:solidFill>
                  <a:schemeClr val="tx2"/>
                </a:solidFill>
                <a:latin typeface="Calibri" panose="020F0502020204030204" pitchFamily="34" charset="0"/>
              </a:rPr>
              <a:t> Depth Enhancements</a:t>
            </a:r>
            <a:endParaRPr lang="zh-TW" altLang="en-US" sz="3200" b="1" dirty="0">
              <a:solidFill>
                <a:schemeClr val="tx2"/>
              </a:solidFill>
              <a:latin typeface="Calibri" panose="020F0502020204030204" pitchFamily="34" charset="0"/>
            </a:endParaRPr>
          </a:p>
        </p:txBody>
      </p:sp>
    </p:spTree>
    <p:extLst>
      <p:ext uri="{BB962C8B-B14F-4D97-AF65-F5344CB8AC3E}">
        <p14:creationId xmlns:p14="http://schemas.microsoft.com/office/powerpoint/2010/main" val="854409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67544" y="766008"/>
            <a:ext cx="8229600" cy="638944"/>
          </a:xfrm>
        </p:spPr>
        <p:txBody>
          <a:bodyPr>
            <a:normAutofit/>
          </a:bodyPr>
          <a:lstStyle/>
          <a:p>
            <a:r>
              <a:rPr lang="en-US" altLang="zh-TW" sz="3600" dirty="0" smtClean="0">
                <a:latin typeface="Calibri" panose="020F0502020204030204" pitchFamily="34" charset="0"/>
              </a:rPr>
              <a:t>CTDP-2TB Packing (for 2-View 2 Depth) </a:t>
            </a:r>
            <a:endParaRPr lang="zh-TW" altLang="en-US" sz="3600" dirty="0">
              <a:latin typeface="Calibri" panose="020F0502020204030204" pitchFamily="34" charset="0"/>
            </a:endParaRPr>
          </a:p>
        </p:txBody>
      </p:sp>
      <p:pic>
        <p:nvPicPr>
          <p:cNvPr id="4" name="內容版面配置區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83768" y="2474894"/>
            <a:ext cx="4896544" cy="2754306"/>
          </a:xfrm>
          <a:prstGeom prst="rect">
            <a:avLst/>
          </a:prstGeom>
        </p:spPr>
      </p:pic>
      <p:sp>
        <p:nvSpPr>
          <p:cNvPr id="6" name="文字方塊 5"/>
          <p:cNvSpPr txBox="1"/>
          <p:nvPr/>
        </p:nvSpPr>
        <p:spPr>
          <a:xfrm>
            <a:off x="650687" y="3528882"/>
            <a:ext cx="1121974" cy="369332"/>
          </a:xfrm>
          <a:prstGeom prst="rect">
            <a:avLst/>
          </a:prstGeom>
          <a:solidFill>
            <a:schemeClr val="accent2"/>
          </a:solidFill>
        </p:spPr>
        <p:style>
          <a:lnRef idx="1">
            <a:schemeClr val="accent2"/>
          </a:lnRef>
          <a:fillRef idx="3">
            <a:schemeClr val="accent2"/>
          </a:fillRef>
          <a:effectRef idx="2">
            <a:schemeClr val="accent2"/>
          </a:effectRef>
          <a:fontRef idx="minor">
            <a:schemeClr val="lt1"/>
          </a:fontRef>
        </p:style>
        <p:txBody>
          <a:bodyPr wrap="none" rtlCol="0">
            <a:spAutoFit/>
          </a:bodyPr>
          <a:lstStyle/>
          <a:p>
            <a:pPr algn="ctr"/>
            <a:r>
              <a:rPr lang="en-US" altLang="zh-TW" b="1" dirty="0" smtClean="0">
                <a:latin typeface="Calibri" panose="020F0502020204030204" pitchFamily="34" charset="0"/>
              </a:rPr>
              <a:t>CTDP-2TB</a:t>
            </a:r>
          </a:p>
        </p:txBody>
      </p:sp>
    </p:spTree>
    <p:extLst>
      <p:ext uri="{BB962C8B-B14F-4D97-AF65-F5344CB8AC3E}">
        <p14:creationId xmlns:p14="http://schemas.microsoft.com/office/powerpoint/2010/main" val="2101218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79512" y="917848"/>
            <a:ext cx="8784976" cy="1143000"/>
          </a:xfrm>
        </p:spPr>
        <p:txBody>
          <a:bodyPr>
            <a:normAutofit/>
          </a:bodyPr>
          <a:lstStyle/>
          <a:p>
            <a:r>
              <a:rPr lang="en-US" altLang="zh-TW" sz="3600" dirty="0" smtClean="0">
                <a:latin typeface="Calibri" panose="020F0502020204030204" pitchFamily="34" charset="0"/>
              </a:rPr>
              <a:t>Texture and Depth Performance Comparisons</a:t>
            </a:r>
            <a:endParaRPr lang="zh-TW" altLang="en-US" sz="3600" dirty="0" smtClean="0">
              <a:latin typeface="Calibri" panose="020F0502020204030204" pitchFamily="34" charset="0"/>
            </a:endParaRPr>
          </a:p>
        </p:txBody>
      </p:sp>
      <p:pic>
        <p:nvPicPr>
          <p:cNvPr id="4" name="圖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9555" y="2044590"/>
            <a:ext cx="3115686" cy="1088688"/>
          </a:xfrm>
          <a:prstGeom prst="rect">
            <a:avLst/>
          </a:prstGeom>
        </p:spPr>
      </p:pic>
      <p:pic>
        <p:nvPicPr>
          <p:cNvPr id="5" name="圖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9555" y="4196262"/>
            <a:ext cx="3115686" cy="1088688"/>
          </a:xfrm>
          <a:prstGeom prst="rect">
            <a:avLst/>
          </a:prstGeom>
        </p:spPr>
      </p:pic>
      <p:sp>
        <p:nvSpPr>
          <p:cNvPr id="6" name="文字方塊 5"/>
          <p:cNvSpPr txBox="1"/>
          <p:nvPr/>
        </p:nvSpPr>
        <p:spPr>
          <a:xfrm>
            <a:off x="1232473" y="5572982"/>
            <a:ext cx="1843262" cy="369332"/>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r>
              <a:rPr lang="en-US" altLang="zh-TW" dirty="0" smtClean="0">
                <a:latin typeface="Calibri" panose="020F0502020204030204" pitchFamily="34" charset="0"/>
              </a:rPr>
              <a:t>Original frame</a:t>
            </a:r>
            <a:endParaRPr lang="zh-TW" altLang="en-US" dirty="0">
              <a:latin typeface="Calibri" panose="020F0502020204030204" pitchFamily="34" charset="0"/>
            </a:endParaRPr>
          </a:p>
        </p:txBody>
      </p:sp>
      <p:sp>
        <p:nvSpPr>
          <p:cNvPr id="9" name="文字方塊 8"/>
          <p:cNvSpPr txBox="1"/>
          <p:nvPr/>
        </p:nvSpPr>
        <p:spPr>
          <a:xfrm>
            <a:off x="4659911" y="5572982"/>
            <a:ext cx="1656184" cy="369332"/>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r>
              <a:rPr lang="en-US" altLang="zh-TW" dirty="0" smtClean="0">
                <a:latin typeface="Calibri" panose="020F0502020204030204" pitchFamily="34" charset="0"/>
              </a:rPr>
              <a:t>Tested frame</a:t>
            </a:r>
            <a:endParaRPr lang="zh-TW" altLang="en-US" dirty="0">
              <a:latin typeface="Calibri" panose="020F0502020204030204" pitchFamily="34" charset="0"/>
            </a:endParaRPr>
          </a:p>
        </p:txBody>
      </p:sp>
      <p:sp>
        <p:nvSpPr>
          <p:cNvPr id="10" name="矩形 9"/>
          <p:cNvSpPr/>
          <p:nvPr/>
        </p:nvSpPr>
        <p:spPr>
          <a:xfrm>
            <a:off x="51399" y="1756558"/>
            <a:ext cx="9055109" cy="1584176"/>
          </a:xfrm>
          <a:prstGeom prst="rect">
            <a:avLst/>
          </a:prstGeom>
          <a:noFill/>
          <a:ln w="38100">
            <a:prstDash val="sys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zh-TW" altLang="en-US">
              <a:latin typeface="Calibri" panose="020F0502020204030204" pitchFamily="34" charset="0"/>
            </a:endParaRPr>
          </a:p>
        </p:txBody>
      </p:sp>
      <p:sp>
        <p:nvSpPr>
          <p:cNvPr id="11" name="向右箭號 10"/>
          <p:cNvSpPr/>
          <p:nvPr/>
        </p:nvSpPr>
        <p:spPr>
          <a:xfrm>
            <a:off x="7036175" y="2433433"/>
            <a:ext cx="432048" cy="25202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Calibri" panose="020F0502020204030204" pitchFamily="34" charset="0"/>
            </a:endParaRPr>
          </a:p>
        </p:txBody>
      </p:sp>
      <p:sp>
        <p:nvSpPr>
          <p:cNvPr id="12" name="文字方塊 11"/>
          <p:cNvSpPr txBox="1"/>
          <p:nvPr/>
        </p:nvSpPr>
        <p:spPr>
          <a:xfrm>
            <a:off x="7518405" y="2044590"/>
            <a:ext cx="1080120" cy="9233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zh-TW"/>
            </a:defPPr>
          </a:lstStyle>
          <a:p>
            <a:pPr algn="ctr"/>
            <a:r>
              <a:rPr lang="en-US" altLang="zh-TW" dirty="0">
                <a:latin typeface="Calibri" panose="020F0502020204030204" pitchFamily="34" charset="0"/>
              </a:rPr>
              <a:t>Texture </a:t>
            </a:r>
            <a:r>
              <a:rPr lang="en-US" altLang="zh-TW" dirty="0" smtClean="0">
                <a:latin typeface="Calibri" panose="020F0502020204030204" pitchFamily="34" charset="0"/>
              </a:rPr>
              <a:t>PSNR &amp;</a:t>
            </a:r>
          </a:p>
          <a:p>
            <a:pPr algn="ctr"/>
            <a:r>
              <a:rPr lang="en-US" altLang="zh-TW" dirty="0" smtClean="0">
                <a:latin typeface="Calibri" panose="020F0502020204030204" pitchFamily="34" charset="0"/>
              </a:rPr>
              <a:t>Bitrate</a:t>
            </a:r>
            <a:endParaRPr lang="zh-TW" altLang="en-US" dirty="0">
              <a:latin typeface="Calibri" panose="020F0502020204030204" pitchFamily="34" charset="0"/>
            </a:endParaRPr>
          </a:p>
        </p:txBody>
      </p:sp>
      <p:sp>
        <p:nvSpPr>
          <p:cNvPr id="13" name="文字方塊 12"/>
          <p:cNvSpPr txBox="1"/>
          <p:nvPr/>
        </p:nvSpPr>
        <p:spPr>
          <a:xfrm>
            <a:off x="7594625" y="4221088"/>
            <a:ext cx="1025726" cy="9233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altLang="zh-TW" dirty="0" smtClean="0">
                <a:latin typeface="Calibri" panose="020F0502020204030204" pitchFamily="34" charset="0"/>
              </a:rPr>
              <a:t>Depth PSNR &amp;</a:t>
            </a:r>
          </a:p>
          <a:p>
            <a:pPr algn="ctr"/>
            <a:r>
              <a:rPr lang="en-US" altLang="zh-TW" dirty="0" smtClean="0">
                <a:latin typeface="Calibri" panose="020F0502020204030204" pitchFamily="34" charset="0"/>
              </a:rPr>
              <a:t>Bitrate</a:t>
            </a:r>
            <a:endParaRPr lang="zh-TW" altLang="en-US" dirty="0">
              <a:latin typeface="Calibri" panose="020F0502020204030204" pitchFamily="34" charset="0"/>
            </a:endParaRPr>
          </a:p>
        </p:txBody>
      </p:sp>
      <p:sp>
        <p:nvSpPr>
          <p:cNvPr id="14" name="向右箭號 13"/>
          <p:cNvSpPr/>
          <p:nvPr/>
        </p:nvSpPr>
        <p:spPr>
          <a:xfrm>
            <a:off x="7036175" y="4528866"/>
            <a:ext cx="432048" cy="25202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Calibri" panose="020F0502020204030204" pitchFamily="34" charset="0"/>
            </a:endParaRPr>
          </a:p>
        </p:txBody>
      </p:sp>
      <p:sp>
        <p:nvSpPr>
          <p:cNvPr id="15" name="矩形 14"/>
          <p:cNvSpPr/>
          <p:nvPr/>
        </p:nvSpPr>
        <p:spPr>
          <a:xfrm>
            <a:off x="1900370" y="1756558"/>
            <a:ext cx="652743" cy="369332"/>
          </a:xfrm>
          <a:prstGeom prst="rect">
            <a:avLst/>
          </a:prstGeom>
        </p:spPr>
        <p:txBody>
          <a:bodyPr wrap="none">
            <a:spAutoFit/>
          </a:bodyPr>
          <a:lstStyle/>
          <a:p>
            <a:r>
              <a:rPr lang="en-US" altLang="zh-TW" dirty="0" smtClean="0">
                <a:latin typeface="Calibri" panose="020F0502020204030204" pitchFamily="34" charset="0"/>
              </a:rPr>
              <a:t>3840</a:t>
            </a:r>
            <a:endParaRPr lang="zh-TW" altLang="en-US" dirty="0">
              <a:latin typeface="Calibri" panose="020F0502020204030204" pitchFamily="34" charset="0"/>
            </a:endParaRPr>
          </a:p>
        </p:txBody>
      </p:sp>
      <p:sp>
        <p:nvSpPr>
          <p:cNvPr id="16" name="矩形 15"/>
          <p:cNvSpPr/>
          <p:nvPr/>
        </p:nvSpPr>
        <p:spPr>
          <a:xfrm>
            <a:off x="5068722" y="1756558"/>
            <a:ext cx="652743" cy="369332"/>
          </a:xfrm>
          <a:prstGeom prst="rect">
            <a:avLst/>
          </a:prstGeom>
        </p:spPr>
        <p:txBody>
          <a:bodyPr wrap="none">
            <a:spAutoFit/>
          </a:bodyPr>
          <a:lstStyle/>
          <a:p>
            <a:r>
              <a:rPr lang="en-US" altLang="zh-TW" dirty="0" smtClean="0">
                <a:latin typeface="Calibri" panose="020F0502020204030204" pitchFamily="34" charset="0"/>
              </a:rPr>
              <a:t>3840</a:t>
            </a:r>
            <a:endParaRPr lang="zh-TW" altLang="en-US" dirty="0">
              <a:latin typeface="Calibri" panose="020F0502020204030204" pitchFamily="34" charset="0"/>
            </a:endParaRPr>
          </a:p>
        </p:txBody>
      </p:sp>
      <p:sp>
        <p:nvSpPr>
          <p:cNvPr id="17" name="矩形 16"/>
          <p:cNvSpPr/>
          <p:nvPr/>
        </p:nvSpPr>
        <p:spPr>
          <a:xfrm>
            <a:off x="-3675" y="2405525"/>
            <a:ext cx="652743" cy="369332"/>
          </a:xfrm>
          <a:prstGeom prst="rect">
            <a:avLst/>
          </a:prstGeom>
        </p:spPr>
        <p:txBody>
          <a:bodyPr wrap="none">
            <a:spAutoFit/>
          </a:bodyPr>
          <a:lstStyle/>
          <a:p>
            <a:r>
              <a:rPr lang="en-US" altLang="zh-TW" dirty="0" smtClean="0">
                <a:latin typeface="Calibri" panose="020F0502020204030204" pitchFamily="34" charset="0"/>
              </a:rPr>
              <a:t>1080</a:t>
            </a:r>
            <a:endParaRPr lang="zh-TW" altLang="en-US" dirty="0">
              <a:latin typeface="Calibri" panose="020F0502020204030204" pitchFamily="34" charset="0"/>
            </a:endParaRPr>
          </a:p>
        </p:txBody>
      </p:sp>
      <p:sp>
        <p:nvSpPr>
          <p:cNvPr id="18" name="矩形 17"/>
          <p:cNvSpPr/>
          <p:nvPr/>
        </p:nvSpPr>
        <p:spPr>
          <a:xfrm>
            <a:off x="51399" y="3916798"/>
            <a:ext cx="9056074" cy="1584176"/>
          </a:xfrm>
          <a:prstGeom prst="rect">
            <a:avLst/>
          </a:prstGeom>
          <a:noFill/>
          <a:ln w="38100">
            <a:prstDash val="sys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zh-TW" altLang="en-US">
              <a:latin typeface="Calibri" panose="020F0502020204030204" pitchFamily="34" charset="0"/>
            </a:endParaRPr>
          </a:p>
        </p:txBody>
      </p:sp>
      <p:sp>
        <p:nvSpPr>
          <p:cNvPr id="19" name="矩形 18"/>
          <p:cNvSpPr/>
          <p:nvPr/>
        </p:nvSpPr>
        <p:spPr>
          <a:xfrm>
            <a:off x="1918936" y="3916798"/>
            <a:ext cx="652743" cy="369332"/>
          </a:xfrm>
          <a:prstGeom prst="rect">
            <a:avLst/>
          </a:prstGeom>
        </p:spPr>
        <p:txBody>
          <a:bodyPr wrap="none">
            <a:spAutoFit/>
          </a:bodyPr>
          <a:lstStyle/>
          <a:p>
            <a:r>
              <a:rPr lang="en-US" altLang="zh-TW" dirty="0" smtClean="0">
                <a:latin typeface="Calibri" panose="020F0502020204030204" pitchFamily="34" charset="0"/>
              </a:rPr>
              <a:t>3840</a:t>
            </a:r>
            <a:endParaRPr lang="zh-TW" altLang="en-US" dirty="0">
              <a:latin typeface="Calibri" panose="020F0502020204030204" pitchFamily="34" charset="0"/>
            </a:endParaRPr>
          </a:p>
        </p:txBody>
      </p:sp>
      <p:sp>
        <p:nvSpPr>
          <p:cNvPr id="20" name="矩形 19"/>
          <p:cNvSpPr/>
          <p:nvPr/>
        </p:nvSpPr>
        <p:spPr>
          <a:xfrm>
            <a:off x="4800221" y="3916798"/>
            <a:ext cx="652743" cy="369332"/>
          </a:xfrm>
          <a:prstGeom prst="rect">
            <a:avLst/>
          </a:prstGeom>
        </p:spPr>
        <p:txBody>
          <a:bodyPr wrap="none">
            <a:spAutoFit/>
          </a:bodyPr>
          <a:lstStyle/>
          <a:p>
            <a:r>
              <a:rPr lang="en-US" altLang="zh-TW" dirty="0" smtClean="0">
                <a:latin typeface="Calibri" panose="020F0502020204030204" pitchFamily="34" charset="0"/>
              </a:rPr>
              <a:t>3840</a:t>
            </a:r>
            <a:endParaRPr lang="zh-TW" altLang="en-US" dirty="0">
              <a:latin typeface="Calibri" panose="020F0502020204030204" pitchFamily="34" charset="0"/>
            </a:endParaRPr>
          </a:p>
        </p:txBody>
      </p:sp>
      <p:sp>
        <p:nvSpPr>
          <p:cNvPr id="21" name="矩形 20"/>
          <p:cNvSpPr/>
          <p:nvPr/>
        </p:nvSpPr>
        <p:spPr>
          <a:xfrm>
            <a:off x="-20609" y="4565765"/>
            <a:ext cx="652743" cy="369332"/>
          </a:xfrm>
          <a:prstGeom prst="rect">
            <a:avLst/>
          </a:prstGeom>
        </p:spPr>
        <p:txBody>
          <a:bodyPr wrap="none">
            <a:spAutoFit/>
          </a:bodyPr>
          <a:lstStyle/>
          <a:p>
            <a:r>
              <a:rPr lang="en-US" altLang="zh-TW" dirty="0" smtClean="0">
                <a:latin typeface="Calibri" panose="020F0502020204030204" pitchFamily="34" charset="0"/>
              </a:rPr>
              <a:t>1088</a:t>
            </a:r>
            <a:endParaRPr lang="zh-TW" altLang="en-US" dirty="0">
              <a:latin typeface="Calibri" panose="020F0502020204030204" pitchFamily="34" charset="0"/>
            </a:endParaRPr>
          </a:p>
        </p:txBody>
      </p:sp>
      <p:pic>
        <p:nvPicPr>
          <p:cNvPr id="22" name="圖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9257" y="2039435"/>
            <a:ext cx="3115686" cy="1088688"/>
          </a:xfrm>
          <a:prstGeom prst="rect">
            <a:avLst/>
          </a:prstGeom>
        </p:spPr>
      </p:pic>
      <p:pic>
        <p:nvPicPr>
          <p:cNvPr id="23" name="圖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31643" y="4196262"/>
            <a:ext cx="3115686" cy="1088688"/>
          </a:xfrm>
          <a:prstGeom prst="rect">
            <a:avLst/>
          </a:prstGeom>
        </p:spPr>
      </p:pic>
    </p:spTree>
    <p:extLst>
      <p:ext uri="{BB962C8B-B14F-4D97-AF65-F5344CB8AC3E}">
        <p14:creationId xmlns:p14="http://schemas.microsoft.com/office/powerpoint/2010/main" val="170945586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701824"/>
            <a:ext cx="8229600" cy="1143000"/>
          </a:xfrm>
        </p:spPr>
        <p:txBody>
          <a:bodyPr>
            <a:normAutofit/>
          </a:bodyPr>
          <a:lstStyle/>
          <a:p>
            <a:r>
              <a:rPr lang="en-US" altLang="zh-TW" sz="3600" dirty="0" smtClean="0">
                <a:latin typeface="Calibri" panose="020F0502020204030204" pitchFamily="34" charset="0"/>
              </a:rPr>
              <a:t>Virtual View Performance Comparisons</a:t>
            </a:r>
            <a:endParaRPr lang="zh-TW" altLang="en-US" sz="3600" dirty="0" smtClean="0">
              <a:latin typeface="Calibri" panose="020F0502020204030204" pitchFamily="34" charset="0"/>
            </a:endParaRPr>
          </a:p>
        </p:txBody>
      </p:sp>
      <p:pic>
        <p:nvPicPr>
          <p:cNvPr id="4" name="圖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3568" y="4311010"/>
            <a:ext cx="2522945" cy="1419156"/>
          </a:xfrm>
          <a:prstGeom prst="rect">
            <a:avLst/>
          </a:prstGeom>
        </p:spPr>
      </p:pic>
      <p:sp>
        <p:nvSpPr>
          <p:cNvPr id="5" name="文字方塊 4"/>
          <p:cNvSpPr txBox="1"/>
          <p:nvPr/>
        </p:nvSpPr>
        <p:spPr>
          <a:xfrm>
            <a:off x="1623534" y="4005064"/>
            <a:ext cx="652743" cy="369332"/>
          </a:xfrm>
          <a:prstGeom prst="rect">
            <a:avLst/>
          </a:prstGeom>
          <a:noFill/>
        </p:spPr>
        <p:txBody>
          <a:bodyPr wrap="none" rtlCol="0">
            <a:spAutoFit/>
          </a:bodyPr>
          <a:lstStyle/>
          <a:p>
            <a:r>
              <a:rPr lang="en-US" altLang="zh-TW" dirty="0" smtClean="0">
                <a:latin typeface="Calibri" panose="020F0502020204030204" pitchFamily="34" charset="0"/>
              </a:rPr>
              <a:t>1920</a:t>
            </a:r>
            <a:endParaRPr lang="zh-TW" altLang="en-US" dirty="0">
              <a:latin typeface="Calibri" panose="020F0502020204030204" pitchFamily="34" charset="0"/>
            </a:endParaRPr>
          </a:p>
        </p:txBody>
      </p:sp>
      <p:sp>
        <p:nvSpPr>
          <p:cNvPr id="6" name="文字方塊 5"/>
          <p:cNvSpPr txBox="1"/>
          <p:nvPr/>
        </p:nvSpPr>
        <p:spPr>
          <a:xfrm>
            <a:off x="-36512" y="4734436"/>
            <a:ext cx="652743" cy="369332"/>
          </a:xfrm>
          <a:prstGeom prst="rect">
            <a:avLst/>
          </a:prstGeom>
          <a:noFill/>
        </p:spPr>
        <p:txBody>
          <a:bodyPr wrap="none" rtlCol="0">
            <a:spAutoFit/>
          </a:bodyPr>
          <a:lstStyle/>
          <a:p>
            <a:r>
              <a:rPr lang="en-US" altLang="zh-TW" dirty="0" smtClean="0">
                <a:latin typeface="Calibri" panose="020F0502020204030204" pitchFamily="34" charset="0"/>
              </a:rPr>
              <a:t>1080</a:t>
            </a:r>
            <a:endParaRPr lang="zh-TW" altLang="en-US" dirty="0">
              <a:latin typeface="Calibri" panose="020F0502020204030204" pitchFamily="34" charset="0"/>
            </a:endParaRPr>
          </a:p>
        </p:txBody>
      </p:sp>
      <p:pic>
        <p:nvPicPr>
          <p:cNvPr id="7" name="圖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1593" y="1646158"/>
            <a:ext cx="2524920" cy="1420267"/>
          </a:xfrm>
          <a:prstGeom prst="rect">
            <a:avLst/>
          </a:prstGeom>
        </p:spPr>
      </p:pic>
      <p:sp>
        <p:nvSpPr>
          <p:cNvPr id="8" name="文字方塊 7"/>
          <p:cNvSpPr txBox="1"/>
          <p:nvPr/>
        </p:nvSpPr>
        <p:spPr>
          <a:xfrm>
            <a:off x="1619672" y="1340768"/>
            <a:ext cx="652743" cy="369332"/>
          </a:xfrm>
          <a:prstGeom prst="rect">
            <a:avLst/>
          </a:prstGeom>
          <a:noFill/>
        </p:spPr>
        <p:txBody>
          <a:bodyPr wrap="none" rtlCol="0">
            <a:spAutoFit/>
          </a:bodyPr>
          <a:lstStyle/>
          <a:p>
            <a:r>
              <a:rPr lang="en-US" altLang="zh-TW" dirty="0" smtClean="0">
                <a:latin typeface="Calibri" panose="020F0502020204030204" pitchFamily="34" charset="0"/>
              </a:rPr>
              <a:t>1920</a:t>
            </a:r>
            <a:endParaRPr lang="zh-TW" altLang="en-US" dirty="0">
              <a:latin typeface="Calibri" panose="020F0502020204030204" pitchFamily="34" charset="0"/>
            </a:endParaRPr>
          </a:p>
        </p:txBody>
      </p:sp>
      <p:sp>
        <p:nvSpPr>
          <p:cNvPr id="9" name="文字方塊 8"/>
          <p:cNvSpPr txBox="1"/>
          <p:nvPr/>
        </p:nvSpPr>
        <p:spPr>
          <a:xfrm>
            <a:off x="35496" y="2174414"/>
            <a:ext cx="652743" cy="369332"/>
          </a:xfrm>
          <a:prstGeom prst="rect">
            <a:avLst/>
          </a:prstGeom>
          <a:noFill/>
        </p:spPr>
        <p:txBody>
          <a:bodyPr wrap="none" rtlCol="0">
            <a:spAutoFit/>
          </a:bodyPr>
          <a:lstStyle/>
          <a:p>
            <a:r>
              <a:rPr lang="en-US" altLang="zh-TW" dirty="0" smtClean="0">
                <a:latin typeface="Calibri" panose="020F0502020204030204" pitchFamily="34" charset="0"/>
              </a:rPr>
              <a:t>1080</a:t>
            </a:r>
            <a:endParaRPr lang="zh-TW" altLang="en-US" dirty="0">
              <a:latin typeface="Calibri" panose="020F0502020204030204" pitchFamily="34" charset="0"/>
            </a:endParaRPr>
          </a:p>
        </p:txBody>
      </p:sp>
      <p:sp>
        <p:nvSpPr>
          <p:cNvPr id="10" name="向右箭號 9"/>
          <p:cNvSpPr/>
          <p:nvPr/>
        </p:nvSpPr>
        <p:spPr>
          <a:xfrm>
            <a:off x="6444208" y="2223763"/>
            <a:ext cx="504056" cy="26505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Calibri" panose="020F0502020204030204" pitchFamily="34" charset="0"/>
            </a:endParaRPr>
          </a:p>
        </p:txBody>
      </p:sp>
      <p:sp>
        <p:nvSpPr>
          <p:cNvPr id="11" name="文字方塊 10"/>
          <p:cNvSpPr txBox="1"/>
          <p:nvPr/>
        </p:nvSpPr>
        <p:spPr>
          <a:xfrm>
            <a:off x="6971706" y="1897415"/>
            <a:ext cx="2052228" cy="9233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altLang="zh-TW" b="1" dirty="0" smtClean="0">
                <a:latin typeface="Calibri" panose="020F0502020204030204" pitchFamily="34" charset="0"/>
              </a:rPr>
              <a:t>Virtual View PSNR &amp; Bitrate</a:t>
            </a:r>
          </a:p>
          <a:p>
            <a:pPr algn="ctr"/>
            <a:r>
              <a:rPr lang="en-US" altLang="zh-TW" b="1" dirty="0" smtClean="0">
                <a:latin typeface="Calibri" panose="020F0502020204030204" pitchFamily="34" charset="0"/>
              </a:rPr>
              <a:t>from 3D HEVC</a:t>
            </a:r>
            <a:endParaRPr lang="zh-TW" altLang="en-US" b="1" dirty="0">
              <a:latin typeface="Calibri" panose="020F0502020204030204" pitchFamily="34" charset="0"/>
            </a:endParaRPr>
          </a:p>
        </p:txBody>
      </p:sp>
      <p:sp>
        <p:nvSpPr>
          <p:cNvPr id="12" name="文字方塊 11"/>
          <p:cNvSpPr txBox="1"/>
          <p:nvPr/>
        </p:nvSpPr>
        <p:spPr>
          <a:xfrm>
            <a:off x="681593" y="3131675"/>
            <a:ext cx="2524920" cy="757130"/>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a:lnSpc>
                <a:spcPct val="90000"/>
              </a:lnSpc>
            </a:pPr>
            <a:r>
              <a:rPr lang="en-US" altLang="zh-TW" sz="1600" b="1" dirty="0" smtClean="0">
                <a:latin typeface="Calibri" panose="020F0502020204030204" pitchFamily="34" charset="0"/>
              </a:rPr>
              <a:t>Virtual view from  3D HEVC decoded texture and depth frames</a:t>
            </a:r>
            <a:endParaRPr lang="zh-TW" altLang="en-US" sz="1600" b="1" dirty="0">
              <a:latin typeface="Calibri" panose="020F0502020204030204" pitchFamily="34" charset="0"/>
            </a:endParaRPr>
          </a:p>
        </p:txBody>
      </p:sp>
      <p:sp>
        <p:nvSpPr>
          <p:cNvPr id="13" name="文字方塊 12"/>
          <p:cNvSpPr txBox="1"/>
          <p:nvPr/>
        </p:nvSpPr>
        <p:spPr>
          <a:xfrm>
            <a:off x="3856591" y="3131675"/>
            <a:ext cx="2518274" cy="757130"/>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a:lnSpc>
                <a:spcPct val="90000"/>
              </a:lnSpc>
            </a:pPr>
            <a:r>
              <a:rPr lang="en-US" altLang="zh-TW" sz="1600" b="1" dirty="0" smtClean="0">
                <a:latin typeface="Calibri" panose="020F0502020204030204" pitchFamily="34" charset="0"/>
              </a:rPr>
              <a:t>Virtual view from uncompressed texture and depth frames</a:t>
            </a:r>
            <a:endParaRPr lang="zh-TW" altLang="en-US" sz="1600" b="1" dirty="0">
              <a:latin typeface="Calibri" panose="020F0502020204030204" pitchFamily="34" charset="0"/>
            </a:endParaRPr>
          </a:p>
        </p:txBody>
      </p:sp>
      <p:sp>
        <p:nvSpPr>
          <p:cNvPr id="14" name="文字方塊 13"/>
          <p:cNvSpPr txBox="1"/>
          <p:nvPr/>
        </p:nvSpPr>
        <p:spPr>
          <a:xfrm>
            <a:off x="3856591" y="5814556"/>
            <a:ext cx="2579583" cy="757130"/>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a:lnSpc>
                <a:spcPct val="90000"/>
              </a:lnSpc>
            </a:pPr>
            <a:r>
              <a:rPr lang="en-US" altLang="zh-TW" sz="1600" b="1" dirty="0" smtClean="0">
                <a:latin typeface="Calibri" panose="020F0502020204030204" pitchFamily="34" charset="0"/>
              </a:rPr>
              <a:t>Virtual view from uncompressed texture and depth frames</a:t>
            </a:r>
            <a:endParaRPr lang="zh-TW" altLang="en-US" sz="1600" b="1" dirty="0">
              <a:latin typeface="Calibri" panose="020F0502020204030204" pitchFamily="34" charset="0"/>
            </a:endParaRPr>
          </a:p>
        </p:txBody>
      </p:sp>
      <p:pic>
        <p:nvPicPr>
          <p:cNvPr id="15" name="圖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51920" y="4310376"/>
            <a:ext cx="2522945" cy="1419156"/>
          </a:xfrm>
          <a:prstGeom prst="rect">
            <a:avLst/>
          </a:prstGeom>
        </p:spPr>
      </p:pic>
      <p:sp>
        <p:nvSpPr>
          <p:cNvPr id="16" name="文字方塊 15"/>
          <p:cNvSpPr txBox="1"/>
          <p:nvPr/>
        </p:nvSpPr>
        <p:spPr>
          <a:xfrm>
            <a:off x="4791886" y="4005064"/>
            <a:ext cx="652743" cy="369332"/>
          </a:xfrm>
          <a:prstGeom prst="rect">
            <a:avLst/>
          </a:prstGeom>
          <a:noFill/>
        </p:spPr>
        <p:txBody>
          <a:bodyPr wrap="none" rtlCol="0">
            <a:spAutoFit/>
          </a:bodyPr>
          <a:lstStyle/>
          <a:p>
            <a:r>
              <a:rPr lang="en-US" altLang="zh-TW" dirty="0" smtClean="0">
                <a:latin typeface="Calibri" panose="020F0502020204030204" pitchFamily="34" charset="0"/>
              </a:rPr>
              <a:t>1920</a:t>
            </a:r>
            <a:endParaRPr lang="zh-TW" altLang="en-US" dirty="0">
              <a:latin typeface="Calibri" panose="020F0502020204030204" pitchFamily="34" charset="0"/>
            </a:endParaRPr>
          </a:p>
        </p:txBody>
      </p:sp>
      <p:sp>
        <p:nvSpPr>
          <p:cNvPr id="17" name="文字方塊 16"/>
          <p:cNvSpPr txBox="1"/>
          <p:nvPr/>
        </p:nvSpPr>
        <p:spPr>
          <a:xfrm>
            <a:off x="3271185" y="4734436"/>
            <a:ext cx="652743" cy="369332"/>
          </a:xfrm>
          <a:prstGeom prst="rect">
            <a:avLst/>
          </a:prstGeom>
          <a:noFill/>
        </p:spPr>
        <p:txBody>
          <a:bodyPr wrap="none" rtlCol="0">
            <a:spAutoFit/>
          </a:bodyPr>
          <a:lstStyle/>
          <a:p>
            <a:r>
              <a:rPr lang="en-US" altLang="zh-TW" dirty="0" smtClean="0">
                <a:latin typeface="Calibri" panose="020F0502020204030204" pitchFamily="34" charset="0"/>
              </a:rPr>
              <a:t>1080</a:t>
            </a:r>
            <a:endParaRPr lang="zh-TW" altLang="en-US" dirty="0">
              <a:latin typeface="Calibri" panose="020F0502020204030204" pitchFamily="34" charset="0"/>
            </a:endParaRPr>
          </a:p>
        </p:txBody>
      </p:sp>
      <p:pic>
        <p:nvPicPr>
          <p:cNvPr id="18" name="圖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49945" y="1646158"/>
            <a:ext cx="2524920" cy="1420267"/>
          </a:xfrm>
          <a:prstGeom prst="rect">
            <a:avLst/>
          </a:prstGeom>
        </p:spPr>
      </p:pic>
      <p:sp>
        <p:nvSpPr>
          <p:cNvPr id="19" name="文字方塊 18"/>
          <p:cNvSpPr txBox="1"/>
          <p:nvPr/>
        </p:nvSpPr>
        <p:spPr>
          <a:xfrm>
            <a:off x="4788024" y="1340768"/>
            <a:ext cx="652743" cy="369332"/>
          </a:xfrm>
          <a:prstGeom prst="rect">
            <a:avLst/>
          </a:prstGeom>
          <a:noFill/>
        </p:spPr>
        <p:txBody>
          <a:bodyPr wrap="none" rtlCol="0">
            <a:spAutoFit/>
          </a:bodyPr>
          <a:lstStyle/>
          <a:p>
            <a:r>
              <a:rPr lang="en-US" altLang="zh-TW" dirty="0" smtClean="0">
                <a:latin typeface="Calibri" panose="020F0502020204030204" pitchFamily="34" charset="0"/>
              </a:rPr>
              <a:t>1920</a:t>
            </a:r>
            <a:endParaRPr lang="zh-TW" altLang="en-US" dirty="0">
              <a:latin typeface="Calibri" panose="020F0502020204030204" pitchFamily="34" charset="0"/>
            </a:endParaRPr>
          </a:p>
        </p:txBody>
      </p:sp>
      <p:sp>
        <p:nvSpPr>
          <p:cNvPr id="20" name="文字方塊 19"/>
          <p:cNvSpPr txBox="1"/>
          <p:nvPr/>
        </p:nvSpPr>
        <p:spPr>
          <a:xfrm>
            <a:off x="3271185" y="2174414"/>
            <a:ext cx="652743" cy="369332"/>
          </a:xfrm>
          <a:prstGeom prst="rect">
            <a:avLst/>
          </a:prstGeom>
          <a:noFill/>
        </p:spPr>
        <p:txBody>
          <a:bodyPr wrap="none" rtlCol="0">
            <a:spAutoFit/>
          </a:bodyPr>
          <a:lstStyle/>
          <a:p>
            <a:r>
              <a:rPr lang="en-US" altLang="zh-TW" dirty="0" smtClean="0">
                <a:latin typeface="Calibri" panose="020F0502020204030204" pitchFamily="34" charset="0"/>
              </a:rPr>
              <a:t>1080</a:t>
            </a:r>
            <a:endParaRPr lang="zh-TW" altLang="en-US" dirty="0">
              <a:latin typeface="Calibri" panose="020F0502020204030204" pitchFamily="34" charset="0"/>
            </a:endParaRPr>
          </a:p>
        </p:txBody>
      </p:sp>
      <p:sp>
        <p:nvSpPr>
          <p:cNvPr id="21" name="向右箭號 20"/>
          <p:cNvSpPr/>
          <p:nvPr/>
        </p:nvSpPr>
        <p:spPr>
          <a:xfrm>
            <a:off x="6444208" y="4913696"/>
            <a:ext cx="504056" cy="26505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Calibri" panose="020F0502020204030204" pitchFamily="34" charset="0"/>
            </a:endParaRPr>
          </a:p>
        </p:txBody>
      </p:sp>
      <p:sp>
        <p:nvSpPr>
          <p:cNvPr id="22" name="文字方塊 21"/>
          <p:cNvSpPr txBox="1"/>
          <p:nvPr/>
        </p:nvSpPr>
        <p:spPr>
          <a:xfrm>
            <a:off x="6971706" y="4621548"/>
            <a:ext cx="2052228" cy="9233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altLang="zh-TW" b="1" dirty="0" smtClean="0">
                <a:latin typeface="Calibri" panose="020F0502020204030204" pitchFamily="34" charset="0"/>
              </a:rPr>
              <a:t>Virtual View PSNR</a:t>
            </a:r>
          </a:p>
          <a:p>
            <a:pPr algn="ctr"/>
            <a:r>
              <a:rPr lang="en-US" altLang="zh-TW" b="1" dirty="0" smtClean="0">
                <a:latin typeface="Calibri" panose="020F0502020204030204" pitchFamily="34" charset="0"/>
              </a:rPr>
              <a:t>&amp; Bitrate </a:t>
            </a:r>
          </a:p>
          <a:p>
            <a:pPr algn="ctr"/>
            <a:r>
              <a:rPr lang="en-US" altLang="zh-TW" b="1" dirty="0" smtClean="0">
                <a:latin typeface="Calibri" panose="020F0502020204030204" pitchFamily="34" charset="0"/>
              </a:rPr>
              <a:t>from HEVC-CTDP</a:t>
            </a:r>
            <a:endParaRPr lang="zh-TW" altLang="en-US" b="1" dirty="0">
              <a:latin typeface="Calibri" panose="020F0502020204030204" pitchFamily="34" charset="0"/>
            </a:endParaRPr>
          </a:p>
        </p:txBody>
      </p:sp>
      <p:sp>
        <p:nvSpPr>
          <p:cNvPr id="23" name="文字方塊 22"/>
          <p:cNvSpPr txBox="1"/>
          <p:nvPr/>
        </p:nvSpPr>
        <p:spPr>
          <a:xfrm>
            <a:off x="688239" y="5814556"/>
            <a:ext cx="2515609" cy="757130"/>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a:lnSpc>
                <a:spcPct val="90000"/>
              </a:lnSpc>
            </a:pPr>
            <a:r>
              <a:rPr lang="en-US" altLang="zh-TW" sz="1600" b="1" dirty="0" smtClean="0">
                <a:latin typeface="Calibri" panose="020F0502020204030204" pitchFamily="34" charset="0"/>
              </a:rPr>
              <a:t>Virtual view from HEVC</a:t>
            </a:r>
          </a:p>
          <a:p>
            <a:pPr algn="ctr">
              <a:lnSpc>
                <a:spcPct val="90000"/>
              </a:lnSpc>
            </a:pPr>
            <a:r>
              <a:rPr lang="en-US" altLang="zh-TW" sz="1600" b="1" dirty="0" smtClean="0">
                <a:latin typeface="Calibri" panose="020F0502020204030204" pitchFamily="34" charset="0"/>
              </a:rPr>
              <a:t>CTDP </a:t>
            </a:r>
            <a:r>
              <a:rPr lang="en-US" altLang="zh-TW" sz="1600" b="1" dirty="0" err="1" smtClean="0">
                <a:latin typeface="Calibri" panose="020F0502020204030204" pitchFamily="34" charset="0"/>
              </a:rPr>
              <a:t>depacked</a:t>
            </a:r>
            <a:r>
              <a:rPr lang="en-US" altLang="zh-TW" sz="1600" b="1" dirty="0" smtClean="0">
                <a:latin typeface="Calibri" panose="020F0502020204030204" pitchFamily="34" charset="0"/>
              </a:rPr>
              <a:t> texture and depth frames</a:t>
            </a:r>
            <a:endParaRPr lang="zh-TW" altLang="en-US" sz="1600" b="1" dirty="0">
              <a:latin typeface="Calibri" panose="020F0502020204030204" pitchFamily="34" charset="0"/>
            </a:endParaRPr>
          </a:p>
        </p:txBody>
      </p:sp>
    </p:spTree>
    <p:extLst>
      <p:ext uri="{BB962C8B-B14F-4D97-AF65-F5344CB8AC3E}">
        <p14:creationId xmlns:p14="http://schemas.microsoft.com/office/powerpoint/2010/main" val="1370604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646176" y="2636912"/>
            <a:ext cx="7851648" cy="1121296"/>
          </a:xfrm>
        </p:spPr>
        <p:txBody>
          <a:bodyPr>
            <a:normAutofit fontScale="90000"/>
          </a:bodyPr>
          <a:lstStyle/>
          <a:p>
            <a:pPr marL="355600" indent="-355600">
              <a:spcBef>
                <a:spcPts val="1200"/>
              </a:spcBef>
            </a:pPr>
            <a:r>
              <a:rPr lang="en-US" altLang="zh-TW" dirty="0">
                <a:latin typeface="Calibri" pitchFamily="34" charset="0"/>
              </a:rPr>
              <a:t>Centralized Texture-Depth Packing (CTDP) SEI Message Syntax</a:t>
            </a:r>
            <a:endParaRPr lang="en-US" altLang="zh-TW" sz="2200" dirty="0" smtClean="0">
              <a:latin typeface="Calibri" pitchFamily="34" charset="0"/>
            </a:endParaRPr>
          </a:p>
        </p:txBody>
      </p:sp>
      <p:sp>
        <p:nvSpPr>
          <p:cNvPr id="3" name="文字方塊 2"/>
          <p:cNvSpPr txBox="1"/>
          <p:nvPr/>
        </p:nvSpPr>
        <p:spPr>
          <a:xfrm>
            <a:off x="899592" y="4221088"/>
            <a:ext cx="7848872" cy="923330"/>
          </a:xfrm>
          <a:prstGeom prst="rect">
            <a:avLst/>
          </a:prstGeom>
          <a:noFill/>
        </p:spPr>
        <p:txBody>
          <a:bodyPr wrap="square" rtlCol="0">
            <a:spAutoFit/>
          </a:bodyPr>
          <a:lstStyle/>
          <a:p>
            <a:pPr marL="342900" indent="-342900">
              <a:buAutoNum type="arabicPeriod"/>
            </a:pPr>
            <a:r>
              <a:rPr lang="en-CA" altLang="zh-TW" dirty="0"/>
              <a:t>R</a:t>
            </a:r>
            <a:r>
              <a:rPr lang="en-CA" altLang="zh-TW" dirty="0" smtClean="0"/>
              <a:t>emove </a:t>
            </a:r>
            <a:r>
              <a:rPr lang="en-CA" altLang="zh-TW" dirty="0"/>
              <a:t>the syntax of </a:t>
            </a:r>
            <a:r>
              <a:rPr lang="en-CA" altLang="zh-TW" dirty="0" err="1"/>
              <a:t>texture_sampling_type</a:t>
            </a:r>
            <a:r>
              <a:rPr lang="en-CA" altLang="zh-TW" dirty="0"/>
              <a:t> and </a:t>
            </a:r>
            <a:r>
              <a:rPr lang="en-CA" altLang="zh-TW" dirty="0" err="1"/>
              <a:t>depth_sampling_type</a:t>
            </a:r>
            <a:r>
              <a:rPr lang="en-CA" altLang="zh-TW" dirty="0"/>
              <a:t> as suggested in the previous </a:t>
            </a:r>
            <a:r>
              <a:rPr lang="en-CA" altLang="zh-TW" dirty="0" smtClean="0"/>
              <a:t>meeting</a:t>
            </a:r>
          </a:p>
          <a:p>
            <a:pPr marL="342900" indent="-342900">
              <a:buAutoNum type="arabicPeriod"/>
            </a:pPr>
            <a:r>
              <a:rPr lang="en-CA" altLang="zh-TW" dirty="0" smtClean="0"/>
              <a:t>Add the syntax for defining the depth information</a:t>
            </a:r>
            <a:endParaRPr lang="zh-TW" altLang="en-US" dirty="0"/>
          </a:p>
        </p:txBody>
      </p:sp>
    </p:spTree>
    <p:extLst>
      <p:ext uri="{BB962C8B-B14F-4D97-AF65-F5344CB8AC3E}">
        <p14:creationId xmlns:p14="http://schemas.microsoft.com/office/powerpoint/2010/main" val="258592615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bwMode="auto">
          <a:xfrm>
            <a:off x="251520" y="701824"/>
            <a:ext cx="8589640" cy="1143000"/>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algn="ctr" eaLnBrk="0" hangingPunct="0">
              <a:defRPr/>
            </a:pPr>
            <a:r>
              <a:rPr kumimoji="1" lang="en-US" altLang="zh-TW" sz="36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t>Experimental Results </a:t>
            </a:r>
            <a:r>
              <a:rPr lang="en-US" altLang="zh-TW" sz="3600" b="1" dirty="0" smtClean="0">
                <a:solidFill>
                  <a:schemeClr val="tx2"/>
                </a:solidFill>
                <a:latin typeface="Calibri" panose="020F0502020204030204" pitchFamily="34" charset="0"/>
                <a:ea typeface="+mj-ea"/>
                <a:cs typeface="+mj-cs"/>
              </a:rPr>
              <a:t>(1-View 1-Depth</a:t>
            </a:r>
            <a:r>
              <a:rPr lang="en-US" altLang="zh-TW" sz="3600" b="1" dirty="0">
                <a:solidFill>
                  <a:schemeClr val="tx2"/>
                </a:solidFill>
                <a:latin typeface="Calibri" panose="020F0502020204030204" pitchFamily="34" charset="0"/>
                <a:ea typeface="+mj-ea"/>
                <a:cs typeface="+mj-cs"/>
              </a:rPr>
              <a:t>)</a:t>
            </a:r>
            <a:r>
              <a:rPr kumimoji="1" lang="zh-TW" altLang="en-US" sz="36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t/>
            </a:r>
            <a:br>
              <a:rPr kumimoji="1" lang="zh-TW" altLang="en-US" sz="36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br>
            <a:r>
              <a:rPr kumimoji="1" lang="en-US" altLang="zh-TW" sz="28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t>HEVC + 5/6 CTDP-1TB with respect to 3D-HEVC</a:t>
            </a:r>
            <a:endParaRPr kumimoji="1" lang="zh-TW" altLang="en-US" sz="2800" b="1" i="0" u="none" strike="noStrike" kern="1200" cap="none" spc="0" normalizeH="0" baseline="0" noProof="0" dirty="0">
              <a:ln>
                <a:noFill/>
              </a:ln>
              <a:solidFill>
                <a:schemeClr val="tx2"/>
              </a:solidFill>
              <a:effectLst/>
              <a:uLnTx/>
              <a:uFillTx/>
              <a:latin typeface="Calibri" panose="020F0502020204030204" pitchFamily="34" charset="0"/>
              <a:ea typeface="+mj-ea"/>
              <a:cs typeface="+mj-cs"/>
            </a:endParaRPr>
          </a:p>
        </p:txBody>
      </p:sp>
      <p:graphicFrame>
        <p:nvGraphicFramePr>
          <p:cNvPr id="2" name="表格 1"/>
          <p:cNvGraphicFramePr>
            <a:graphicFrameLocks noGrp="1"/>
          </p:cNvGraphicFramePr>
          <p:nvPr>
            <p:extLst>
              <p:ext uri="{D42A27DB-BD31-4B8C-83A1-F6EECF244321}">
                <p14:modId xmlns:p14="http://schemas.microsoft.com/office/powerpoint/2010/main" val="4157647864"/>
              </p:ext>
            </p:extLst>
          </p:nvPr>
        </p:nvGraphicFramePr>
        <p:xfrm>
          <a:off x="405879" y="1916832"/>
          <a:ext cx="8280921" cy="2097316"/>
        </p:xfrm>
        <a:graphic>
          <a:graphicData uri="http://schemas.openxmlformats.org/drawingml/2006/table">
            <a:tbl>
              <a:tblPr>
                <a:tableStyleId>{284E427A-3D55-4303-BF80-6455036E1DE7}</a:tableStyleId>
              </a:tblPr>
              <a:tblGrid>
                <a:gridCol w="648073"/>
                <a:gridCol w="1141784"/>
                <a:gridCol w="1296144"/>
                <a:gridCol w="1368152"/>
                <a:gridCol w="1224136"/>
                <a:gridCol w="1296144"/>
                <a:gridCol w="1306488"/>
              </a:tblGrid>
              <a:tr h="263148">
                <a:tc gridSpan="7">
                  <a:txBody>
                    <a:bodyPr/>
                    <a:lstStyle/>
                    <a:p>
                      <a:pPr algn="ctr" hangingPunct="0">
                        <a:spcBef>
                          <a:spcPts val="600"/>
                        </a:spcBef>
                        <a:spcAft>
                          <a:spcPts val="0"/>
                        </a:spcAft>
                        <a:tabLst>
                          <a:tab pos="228600" algn="l"/>
                          <a:tab pos="457200" algn="l"/>
                          <a:tab pos="685800" algn="l"/>
                          <a:tab pos="914400" algn="l"/>
                        </a:tabLst>
                      </a:pPr>
                      <a:r>
                        <a:rPr lang="en-US" sz="1800" b="1" dirty="0">
                          <a:effectLst/>
                          <a:latin typeface="Calibri" panose="020F0502020204030204" pitchFamily="34" charset="0"/>
                        </a:rPr>
                        <a:t>BDBR</a:t>
                      </a:r>
                      <a:r>
                        <a:rPr lang="zh-TW" sz="1800" b="1" dirty="0">
                          <a:effectLst/>
                          <a:latin typeface="Calibri" panose="020F0502020204030204" pitchFamily="34" charset="0"/>
                        </a:rPr>
                        <a:t>　</a:t>
                      </a:r>
                      <a:endParaRPr lang="zh-TW" sz="1800" b="1"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r>
              <a:tr h="240908">
                <a:tc rowSpan="3">
                  <a:txBody>
                    <a:bodyPr/>
                    <a:lstStyle/>
                    <a:p>
                      <a:pPr algn="ctr" hangingPunct="0">
                        <a:spcBef>
                          <a:spcPts val="300"/>
                        </a:spcBef>
                        <a:spcAft>
                          <a:spcPts val="0"/>
                        </a:spcAft>
                        <a:tabLst>
                          <a:tab pos="228600" algn="l"/>
                          <a:tab pos="457200" algn="l"/>
                          <a:tab pos="685800" algn="l"/>
                          <a:tab pos="914400" algn="l"/>
                        </a:tabLst>
                      </a:pPr>
                      <a:r>
                        <a:rPr lang="zh-TW" sz="1600" dirty="0">
                          <a:effectLst/>
                          <a:latin typeface="Calibri" panose="020F0502020204030204" pitchFamily="34" charset="0"/>
                        </a:rPr>
                        <a:t>　</a:t>
                      </a:r>
                      <a:endParaRPr lang="zh-TW" sz="1600" dirty="0">
                        <a:effectLst/>
                        <a:latin typeface="Calibri" panose="020F0502020204030204" pitchFamily="34" charset="0"/>
                        <a:ea typeface="新細明體"/>
                      </a:endParaRPr>
                    </a:p>
                  </a:txBody>
                  <a:tcPr marL="68580" marR="68580" marT="0" marB="0"/>
                </a:tc>
                <a:tc gridSpan="4">
                  <a:txBody>
                    <a:bodyPr/>
                    <a:lstStyle/>
                    <a:p>
                      <a:pPr algn="ctr" hangingPunct="0">
                        <a:spcBef>
                          <a:spcPts val="300"/>
                        </a:spcBef>
                        <a:spcAft>
                          <a:spcPts val="0"/>
                        </a:spcAft>
                        <a:tabLst>
                          <a:tab pos="228600" algn="l"/>
                          <a:tab pos="457200" algn="l"/>
                          <a:tab pos="685800" algn="l"/>
                          <a:tab pos="914400" algn="l"/>
                        </a:tabLst>
                      </a:pPr>
                      <a:r>
                        <a:rPr lang="en-US" altLang="zh-TW" sz="1600" dirty="0" smtClean="0">
                          <a:effectLst/>
                          <a:latin typeface="Calibri" panose="020F0502020204030204" pitchFamily="34" charset="0"/>
                        </a:rPr>
                        <a:t>Recovered </a:t>
                      </a:r>
                      <a:r>
                        <a:rPr lang="en-US" sz="1600" dirty="0" smtClean="0">
                          <a:effectLst/>
                          <a:latin typeface="Calibri" panose="020F0502020204030204" pitchFamily="34" charset="0"/>
                        </a:rPr>
                        <a:t>Texture </a:t>
                      </a:r>
                      <a:r>
                        <a:rPr lang="en-US" sz="1600" dirty="0">
                          <a:effectLst/>
                          <a:latin typeface="Calibri" panose="020F0502020204030204" pitchFamily="34" charset="0"/>
                        </a:rPr>
                        <a:t>and </a:t>
                      </a:r>
                      <a:r>
                        <a:rPr lang="en-US" sz="1600" dirty="0" smtClean="0">
                          <a:effectLst/>
                          <a:latin typeface="Calibri" panose="020F0502020204030204" pitchFamily="34" charset="0"/>
                        </a:rPr>
                        <a:t>Depth</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2">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Synthesized Virtual </a:t>
                      </a:r>
                      <a:r>
                        <a:rPr lang="en-US" sz="1600" dirty="0" smtClean="0">
                          <a:effectLst/>
                          <a:latin typeface="Calibri" panose="020F0502020204030204" pitchFamily="34" charset="0"/>
                        </a:rPr>
                        <a:t>View</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r>
              <a:tr h="251506">
                <a:tc v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Texture</a:t>
                      </a:r>
                      <a:endParaRPr lang="zh-TW" sz="1600">
                        <a:effectLst/>
                        <a:latin typeface="Calibri" panose="020F0502020204030204" pitchFamily="34" charset="0"/>
                        <a:ea typeface="新細明體"/>
                      </a:endParaRPr>
                    </a:p>
                  </a:txBody>
                  <a:tcPr marL="68580" marR="68580" marT="0" marB="0"/>
                </a:tc>
                <a:tc gridSpan="3">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Depth</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VSRS</a:t>
                      </a:r>
                      <a:endParaRPr lang="zh-TW" sz="1600" dirty="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ATVS</a:t>
                      </a:r>
                      <a:endParaRPr lang="zh-TW" sz="1600">
                        <a:effectLst/>
                        <a:latin typeface="Calibri" panose="020F0502020204030204" pitchFamily="34" charset="0"/>
                        <a:ea typeface="新細明體"/>
                      </a:endParaRPr>
                    </a:p>
                  </a:txBody>
                  <a:tcPr marL="68580" marR="68580" marT="0" marB="0"/>
                </a:tc>
              </a:tr>
              <a:tr h="321626">
                <a:tc v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5/6_1TB</a:t>
                      </a:r>
                      <a:endParaRPr lang="zh-TW" sz="1600" dirty="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5/6_1TB_D1</a:t>
                      </a:r>
                      <a:endParaRPr lang="zh-TW" sz="1600" dirty="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5/6_1TB_D2</a:t>
                      </a:r>
                      <a:endParaRPr lang="zh-TW" sz="1600" dirty="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5/6_1TB_D3</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5/6_1TB</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5/6_1TB</a:t>
                      </a:r>
                      <a:endParaRPr lang="zh-TW" sz="1600">
                        <a:effectLst/>
                        <a:latin typeface="Calibri" panose="020F0502020204030204" pitchFamily="34" charset="0"/>
                        <a:ea typeface="新細明體"/>
                      </a:endParaRPr>
                    </a:p>
                  </a:txBody>
                  <a:tcPr marL="68580" marR="68580" marT="0" marB="0"/>
                </a:tc>
              </a:tr>
              <a:tr h="251506">
                <a:tc>
                  <a:txBody>
                    <a:bodyPr/>
                    <a:lstStyle/>
                    <a:p>
                      <a:pPr algn="ctr" hangingPunct="0">
                        <a:spcBef>
                          <a:spcPts val="300"/>
                        </a:spcBef>
                        <a:spcAft>
                          <a:spcPts val="0"/>
                        </a:spcAft>
                        <a:tabLst>
                          <a:tab pos="228600" algn="l"/>
                          <a:tab pos="457200" algn="l"/>
                          <a:tab pos="685800" algn="l"/>
                          <a:tab pos="914400" algn="l"/>
                        </a:tabLst>
                      </a:pPr>
                      <a:r>
                        <a:rPr lang="en-US" sz="1600" dirty="0" err="1">
                          <a:effectLst/>
                          <a:latin typeface="Calibri" panose="020F0502020204030204" pitchFamily="34" charset="0"/>
                        </a:rPr>
                        <a:t>ra</a:t>
                      </a:r>
                      <a:endParaRPr lang="zh-TW" sz="1600" dirty="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19.1613</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-40.6867</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-40.9320</a:t>
                      </a:r>
                      <a:endParaRPr lang="zh-TW" sz="1600" dirty="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-48.4200</a:t>
                      </a:r>
                      <a:endParaRPr lang="zh-TW" sz="1600" dirty="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45.0708</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38.9570</a:t>
                      </a:r>
                      <a:endParaRPr lang="zh-TW" sz="1600">
                        <a:effectLst/>
                        <a:latin typeface="Calibri" panose="020F0502020204030204" pitchFamily="34" charset="0"/>
                        <a:ea typeface="新細明體"/>
                      </a:endParaRPr>
                    </a:p>
                  </a:txBody>
                  <a:tcPr marL="68580" marR="68580" marT="0" marB="0"/>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ldp</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13.6528</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-57.0321</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-56.8624</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-61.5932</a:t>
                      </a:r>
                      <a:endParaRPr lang="zh-TW" sz="1600" dirty="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29.8237</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19.1906</a:t>
                      </a:r>
                      <a:endParaRPr lang="zh-TW" sz="1600">
                        <a:effectLst/>
                        <a:latin typeface="Calibri" panose="020F0502020204030204" pitchFamily="34" charset="0"/>
                        <a:ea typeface="新細明體"/>
                      </a:endParaRPr>
                    </a:p>
                  </a:txBody>
                  <a:tcPr marL="68580" marR="68580" marT="0" marB="0"/>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ai</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11.6244</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-15.1046</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-16.5193</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-28.0788</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54.2097</a:t>
                      </a:r>
                      <a:endParaRPr lang="zh-TW" sz="1600" dirty="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50.6141</a:t>
                      </a:r>
                      <a:endParaRPr lang="zh-TW" sz="1600">
                        <a:effectLst/>
                        <a:latin typeface="Calibri" panose="020F0502020204030204" pitchFamily="34" charset="0"/>
                        <a:ea typeface="新細明體"/>
                      </a:endParaRPr>
                    </a:p>
                  </a:txBody>
                  <a:tcPr marL="68580" marR="68580" marT="0" marB="0"/>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ave</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14.8128</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-37.6078</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-38.1045</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-46.0307</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43.0347</a:t>
                      </a:r>
                      <a:endParaRPr lang="zh-TW" sz="1600" dirty="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36.2539</a:t>
                      </a:r>
                      <a:endParaRPr lang="zh-TW" sz="1600" dirty="0">
                        <a:effectLst/>
                        <a:latin typeface="Calibri" panose="020F0502020204030204" pitchFamily="34" charset="0"/>
                        <a:ea typeface="新細明體"/>
                      </a:endParaRPr>
                    </a:p>
                  </a:txBody>
                  <a:tcPr marL="68580" marR="68580" marT="0" marB="0"/>
                </a:tc>
              </a:tr>
            </a:tbl>
          </a:graphicData>
        </a:graphic>
      </p:graphicFrame>
      <p:graphicFrame>
        <p:nvGraphicFramePr>
          <p:cNvPr id="3" name="表格 2"/>
          <p:cNvGraphicFramePr>
            <a:graphicFrameLocks noGrp="1"/>
          </p:cNvGraphicFramePr>
          <p:nvPr>
            <p:extLst>
              <p:ext uri="{D42A27DB-BD31-4B8C-83A1-F6EECF244321}">
                <p14:modId xmlns:p14="http://schemas.microsoft.com/office/powerpoint/2010/main" val="1429723110"/>
              </p:ext>
            </p:extLst>
          </p:nvPr>
        </p:nvGraphicFramePr>
        <p:xfrm>
          <a:off x="405880" y="4149080"/>
          <a:ext cx="8280919" cy="2038326"/>
        </p:xfrm>
        <a:graphic>
          <a:graphicData uri="http://schemas.openxmlformats.org/drawingml/2006/table">
            <a:tbl>
              <a:tblPr>
                <a:tableStyleId>{775DCB02-9BB8-47FD-8907-85C794F793BA}</a:tableStyleId>
              </a:tblPr>
              <a:tblGrid>
                <a:gridCol w="637728"/>
                <a:gridCol w="1152128"/>
                <a:gridCol w="1296144"/>
                <a:gridCol w="1457323"/>
                <a:gridCol w="1262970"/>
                <a:gridCol w="1262970"/>
                <a:gridCol w="1211656"/>
              </a:tblGrid>
              <a:tr h="240354">
                <a:tc gridSpan="7">
                  <a:txBody>
                    <a:bodyPr/>
                    <a:lstStyle/>
                    <a:p>
                      <a:pPr algn="ctr" hangingPunct="0">
                        <a:spcBef>
                          <a:spcPts val="600"/>
                        </a:spcBef>
                        <a:spcAft>
                          <a:spcPts val="0"/>
                        </a:spcAft>
                        <a:tabLst>
                          <a:tab pos="228600" algn="l"/>
                          <a:tab pos="457200" algn="l"/>
                          <a:tab pos="685800" algn="l"/>
                          <a:tab pos="914400" algn="l"/>
                        </a:tabLst>
                      </a:pPr>
                      <a:r>
                        <a:rPr lang="en-US" sz="1800" b="1" dirty="0">
                          <a:effectLst/>
                          <a:latin typeface="Calibri" panose="020F0502020204030204" pitchFamily="34" charset="0"/>
                        </a:rPr>
                        <a:t>BDPSNR</a:t>
                      </a:r>
                      <a:r>
                        <a:rPr lang="zh-TW" sz="1800" b="1" dirty="0">
                          <a:effectLst/>
                          <a:latin typeface="Calibri" panose="020F0502020204030204" pitchFamily="34" charset="0"/>
                        </a:rPr>
                        <a:t>　</a:t>
                      </a:r>
                      <a:endParaRPr lang="zh-TW" sz="1800" b="1"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r>
              <a:tr h="300966">
                <a:tc rowSpan="3">
                  <a:txBody>
                    <a:bodyPr/>
                    <a:lstStyle/>
                    <a:p>
                      <a:pPr algn="ctr" hangingPunct="0">
                        <a:spcBef>
                          <a:spcPts val="300"/>
                        </a:spcBef>
                        <a:spcAft>
                          <a:spcPts val="0"/>
                        </a:spcAft>
                        <a:tabLst>
                          <a:tab pos="228600" algn="l"/>
                          <a:tab pos="457200" algn="l"/>
                          <a:tab pos="685800" algn="l"/>
                          <a:tab pos="914400" algn="l"/>
                        </a:tabLst>
                      </a:pPr>
                      <a:r>
                        <a:rPr lang="zh-TW" sz="1600">
                          <a:effectLst/>
                          <a:latin typeface="Calibri" panose="020F0502020204030204" pitchFamily="34" charset="0"/>
                        </a:rPr>
                        <a:t>　</a:t>
                      </a:r>
                      <a:endParaRPr lang="zh-TW" sz="1600">
                        <a:effectLst/>
                        <a:latin typeface="Calibri" panose="020F0502020204030204" pitchFamily="34" charset="0"/>
                        <a:ea typeface="新細明體"/>
                      </a:endParaRPr>
                    </a:p>
                  </a:txBody>
                  <a:tcPr marL="68580" marR="68580" marT="0" marB="0"/>
                </a:tc>
                <a:tc gridSpan="4">
                  <a:txBody>
                    <a:bodyPr/>
                    <a:lstStyle/>
                    <a:p>
                      <a:pPr algn="ctr" hangingPunct="0">
                        <a:spcBef>
                          <a:spcPts val="300"/>
                        </a:spcBef>
                        <a:spcAft>
                          <a:spcPts val="0"/>
                        </a:spcAft>
                        <a:tabLst>
                          <a:tab pos="228600" algn="l"/>
                          <a:tab pos="457200" algn="l"/>
                          <a:tab pos="685800" algn="l"/>
                          <a:tab pos="914400" algn="l"/>
                        </a:tabLst>
                      </a:pPr>
                      <a:r>
                        <a:rPr lang="en-US" sz="1600" dirty="0" smtClean="0">
                          <a:effectLst/>
                          <a:latin typeface="Calibri" panose="020F0502020204030204" pitchFamily="34" charset="0"/>
                        </a:rPr>
                        <a:t>Recovered Texture </a:t>
                      </a:r>
                      <a:r>
                        <a:rPr lang="en-US" sz="1600" dirty="0">
                          <a:effectLst/>
                          <a:latin typeface="Calibri" panose="020F0502020204030204" pitchFamily="34" charset="0"/>
                        </a:rPr>
                        <a:t>and </a:t>
                      </a:r>
                      <a:r>
                        <a:rPr lang="en-US" sz="1600" dirty="0" smtClean="0">
                          <a:effectLst/>
                          <a:latin typeface="Calibri" panose="020F0502020204030204" pitchFamily="34" charset="0"/>
                        </a:rPr>
                        <a:t>Depth</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2">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Synthesized Virtual </a:t>
                      </a:r>
                      <a:r>
                        <a:rPr lang="en-US" sz="1600" dirty="0" smtClean="0">
                          <a:effectLst/>
                          <a:latin typeface="Calibri" panose="020F0502020204030204" pitchFamily="34" charset="0"/>
                        </a:rPr>
                        <a:t>View</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r>
              <a:tr h="164416">
                <a:tc v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Texture</a:t>
                      </a:r>
                      <a:endParaRPr lang="zh-TW" sz="1600">
                        <a:effectLst/>
                        <a:latin typeface="Calibri" panose="020F0502020204030204" pitchFamily="34" charset="0"/>
                        <a:ea typeface="新細明體"/>
                      </a:endParaRPr>
                    </a:p>
                  </a:txBody>
                  <a:tcPr marL="68580" marR="68580" marT="0" marB="0"/>
                </a:tc>
                <a:tc gridSpan="3">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Depth</a:t>
                      </a:r>
                      <a:endParaRPr lang="zh-TW" sz="160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VSRS</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ATVS</a:t>
                      </a:r>
                      <a:endParaRPr lang="zh-TW" sz="1600">
                        <a:effectLst/>
                        <a:latin typeface="Calibri" panose="020F0502020204030204" pitchFamily="34" charset="0"/>
                        <a:ea typeface="新細明體"/>
                      </a:endParaRPr>
                    </a:p>
                  </a:txBody>
                  <a:tcPr marL="68580" marR="68580" marT="0" marB="0"/>
                </a:tc>
              </a:tr>
              <a:tr h="226759">
                <a:tc v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5/6_1TB_D1</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5/6_1TB_D2</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5/6_1TB_D3</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a:t>
                      </a:r>
                      <a:endParaRPr lang="zh-TW" sz="1600">
                        <a:effectLst/>
                        <a:latin typeface="Calibri" panose="020F0502020204030204" pitchFamily="34" charset="0"/>
                        <a:ea typeface="新細明體"/>
                      </a:endParaRPr>
                    </a:p>
                  </a:txBody>
                  <a:tcPr marL="68580" marR="68580" marT="0" marB="0"/>
                </a:tc>
              </a:tr>
              <a:tr h="189497">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ra</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-0.5741</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1.8158</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1.8827</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2.4889</a:t>
                      </a:r>
                      <a:endParaRPr lang="zh-TW" sz="1600" dirty="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-1.0416</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-0.8495</a:t>
                      </a:r>
                      <a:endParaRPr lang="zh-TW" sz="1600">
                        <a:effectLst/>
                        <a:latin typeface="Calibri" panose="020F0502020204030204" pitchFamily="34" charset="0"/>
                        <a:ea typeface="新細明體"/>
                      </a:endParaRPr>
                    </a:p>
                  </a:txBody>
                  <a:tcPr marL="68580" marR="68580" marT="0" marB="0"/>
                </a:tc>
              </a:tr>
              <a:tr h="182530">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ldp</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-0.4308</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3.6340</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3.7121</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4.3047</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-0.7667</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-0.5183</a:t>
                      </a:r>
                      <a:endParaRPr lang="zh-TW" sz="1600">
                        <a:effectLst/>
                        <a:latin typeface="Calibri" panose="020F0502020204030204" pitchFamily="34" charset="0"/>
                        <a:ea typeface="新細明體"/>
                      </a:endParaRPr>
                    </a:p>
                  </a:txBody>
                  <a:tcPr marL="68580" marR="68580" marT="0" marB="0"/>
                </a:tc>
              </a:tr>
              <a:tr h="150483">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ai</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-0.4129</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0.4578</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0.6219</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1.2294</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-1.3641</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-1.1630</a:t>
                      </a:r>
                      <a:endParaRPr lang="zh-TW" sz="1600">
                        <a:effectLst/>
                        <a:latin typeface="Calibri" panose="020F0502020204030204" pitchFamily="34" charset="0"/>
                        <a:ea typeface="新細明體"/>
                      </a:endParaRPr>
                    </a:p>
                  </a:txBody>
                  <a:tcPr marL="68580" marR="68580" marT="0" marB="0"/>
                </a:tc>
              </a:tr>
              <a:tr h="167203">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ave</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-0.4726</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1.9692</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2.0722</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2.6743</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-1.0575</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-0.8436</a:t>
                      </a:r>
                      <a:endParaRPr lang="zh-TW" sz="1600" dirty="0">
                        <a:effectLst/>
                        <a:latin typeface="Calibri" panose="020F0502020204030204" pitchFamily="34" charset="0"/>
                        <a:ea typeface="新細明體"/>
                      </a:endParaRPr>
                    </a:p>
                  </a:txBody>
                  <a:tcPr marL="68580" marR="68580" marT="0" marB="0"/>
                </a:tc>
              </a:tr>
            </a:tbl>
          </a:graphicData>
        </a:graphic>
      </p:graphicFrame>
      <p:sp>
        <p:nvSpPr>
          <p:cNvPr id="4" name="文字方塊 3"/>
          <p:cNvSpPr txBox="1"/>
          <p:nvPr/>
        </p:nvSpPr>
        <p:spPr>
          <a:xfrm>
            <a:off x="1619672" y="6330806"/>
            <a:ext cx="5972276" cy="338554"/>
          </a:xfrm>
          <a:prstGeom prst="rect">
            <a:avLst/>
          </a:prstGeom>
          <a:solidFill>
            <a:srgbClr val="FFFF00"/>
          </a:solidFill>
          <a:ln>
            <a:solidFill>
              <a:srgbClr val="FF0000"/>
            </a:solidFill>
          </a:ln>
        </p:spPr>
        <p:txBody>
          <a:bodyPr wrap="none" rtlCol="0">
            <a:spAutoFit/>
          </a:bodyPr>
          <a:lstStyle/>
          <a:p>
            <a:r>
              <a:rPr lang="en-US" altLang="zh-TW" sz="1600" b="1" dirty="0" err="1" smtClean="0">
                <a:solidFill>
                  <a:srgbClr val="FF0000"/>
                </a:solidFill>
              </a:rPr>
              <a:t>Bicubic</a:t>
            </a:r>
            <a:r>
              <a:rPr lang="en-US" altLang="zh-TW" sz="1600" b="1" dirty="0" smtClean="0">
                <a:solidFill>
                  <a:srgbClr val="FF0000"/>
                </a:solidFill>
              </a:rPr>
              <a:t> Up and Down Sampling for Both Texture and Depth</a:t>
            </a:r>
            <a:endParaRPr lang="zh-TW" altLang="en-US" sz="1600" b="1" dirty="0">
              <a:solidFill>
                <a:srgbClr val="FF0000"/>
              </a:solidFill>
            </a:endParaRPr>
          </a:p>
        </p:txBody>
      </p:sp>
    </p:spTree>
    <p:extLst>
      <p:ext uri="{BB962C8B-B14F-4D97-AF65-F5344CB8AC3E}">
        <p14:creationId xmlns:p14="http://schemas.microsoft.com/office/powerpoint/2010/main" val="392702698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bwMode="auto">
          <a:xfrm>
            <a:off x="251520" y="701824"/>
            <a:ext cx="8589640" cy="1143000"/>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algn="ctr" eaLnBrk="0" hangingPunct="0">
              <a:defRPr/>
            </a:pPr>
            <a:r>
              <a:rPr kumimoji="1" lang="en-US" altLang="zh-TW" sz="36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t>Experimental Results </a:t>
            </a:r>
            <a:r>
              <a:rPr lang="en-US" altLang="zh-TW" sz="3600" b="1" dirty="0" smtClean="0">
                <a:solidFill>
                  <a:schemeClr val="tx2"/>
                </a:solidFill>
                <a:latin typeface="Calibri" panose="020F0502020204030204" pitchFamily="34" charset="0"/>
                <a:ea typeface="+mj-ea"/>
                <a:cs typeface="+mj-cs"/>
              </a:rPr>
              <a:t>(1-View 1-Depth</a:t>
            </a:r>
            <a:r>
              <a:rPr lang="en-US" altLang="zh-TW" sz="3600" b="1" dirty="0">
                <a:solidFill>
                  <a:schemeClr val="tx2"/>
                </a:solidFill>
                <a:latin typeface="Calibri" panose="020F0502020204030204" pitchFamily="34" charset="0"/>
                <a:ea typeface="+mj-ea"/>
                <a:cs typeface="+mj-cs"/>
              </a:rPr>
              <a:t>)</a:t>
            </a:r>
            <a:r>
              <a:rPr kumimoji="1" lang="zh-TW" altLang="en-US" sz="36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t/>
            </a:r>
            <a:br>
              <a:rPr kumimoji="1" lang="zh-TW" altLang="en-US" sz="36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br>
            <a:r>
              <a:rPr kumimoji="1" lang="en-US" altLang="zh-TW" sz="28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t>HEVC + 8/9 CTDP-1TB with respect to 3D-HEVC</a:t>
            </a:r>
            <a:endParaRPr kumimoji="1" lang="zh-TW" altLang="en-US" sz="2800" b="1" i="0" u="none" strike="noStrike" kern="1200" cap="none" spc="0" normalizeH="0" baseline="0" noProof="0" dirty="0">
              <a:ln>
                <a:noFill/>
              </a:ln>
              <a:solidFill>
                <a:schemeClr val="tx2"/>
              </a:solidFill>
              <a:effectLst/>
              <a:uLnTx/>
              <a:uFillTx/>
              <a:latin typeface="Calibri" panose="020F0502020204030204" pitchFamily="34" charset="0"/>
              <a:ea typeface="+mj-ea"/>
              <a:cs typeface="+mj-cs"/>
            </a:endParaRPr>
          </a:p>
        </p:txBody>
      </p:sp>
      <p:graphicFrame>
        <p:nvGraphicFramePr>
          <p:cNvPr id="2" name="表格 1"/>
          <p:cNvGraphicFramePr>
            <a:graphicFrameLocks noGrp="1"/>
          </p:cNvGraphicFramePr>
          <p:nvPr>
            <p:extLst>
              <p:ext uri="{D42A27DB-BD31-4B8C-83A1-F6EECF244321}">
                <p14:modId xmlns:p14="http://schemas.microsoft.com/office/powerpoint/2010/main" val="1381013157"/>
              </p:ext>
            </p:extLst>
          </p:nvPr>
        </p:nvGraphicFramePr>
        <p:xfrm>
          <a:off x="405879" y="1916832"/>
          <a:ext cx="8280921" cy="2097316"/>
        </p:xfrm>
        <a:graphic>
          <a:graphicData uri="http://schemas.openxmlformats.org/drawingml/2006/table">
            <a:tbl>
              <a:tblPr>
                <a:tableStyleId>{284E427A-3D55-4303-BF80-6455036E1DE7}</a:tableStyleId>
              </a:tblPr>
              <a:tblGrid>
                <a:gridCol w="648073"/>
                <a:gridCol w="1141784"/>
                <a:gridCol w="1296144"/>
                <a:gridCol w="1368152"/>
                <a:gridCol w="1224136"/>
                <a:gridCol w="1296144"/>
                <a:gridCol w="1306488"/>
              </a:tblGrid>
              <a:tr h="263148">
                <a:tc gridSpan="7">
                  <a:txBody>
                    <a:bodyPr/>
                    <a:lstStyle/>
                    <a:p>
                      <a:pPr algn="ctr" hangingPunct="0">
                        <a:spcBef>
                          <a:spcPts val="600"/>
                        </a:spcBef>
                        <a:spcAft>
                          <a:spcPts val="0"/>
                        </a:spcAft>
                        <a:tabLst>
                          <a:tab pos="228600" algn="l"/>
                          <a:tab pos="457200" algn="l"/>
                          <a:tab pos="685800" algn="l"/>
                          <a:tab pos="914400" algn="l"/>
                        </a:tabLst>
                      </a:pPr>
                      <a:r>
                        <a:rPr lang="en-US" sz="1800" b="1" dirty="0">
                          <a:effectLst/>
                          <a:latin typeface="Calibri" panose="020F0502020204030204" pitchFamily="34" charset="0"/>
                        </a:rPr>
                        <a:t>BDBR</a:t>
                      </a:r>
                      <a:r>
                        <a:rPr lang="zh-TW" sz="1800" b="1" dirty="0">
                          <a:effectLst/>
                          <a:latin typeface="Calibri" panose="020F0502020204030204" pitchFamily="34" charset="0"/>
                        </a:rPr>
                        <a:t>　</a:t>
                      </a:r>
                      <a:endParaRPr lang="zh-TW" sz="1800" b="1"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r>
              <a:tr h="240908">
                <a:tc rowSpan="3">
                  <a:txBody>
                    <a:bodyPr/>
                    <a:lstStyle/>
                    <a:p>
                      <a:pPr algn="ctr" hangingPunct="0">
                        <a:spcBef>
                          <a:spcPts val="300"/>
                        </a:spcBef>
                        <a:spcAft>
                          <a:spcPts val="0"/>
                        </a:spcAft>
                        <a:tabLst>
                          <a:tab pos="228600" algn="l"/>
                          <a:tab pos="457200" algn="l"/>
                          <a:tab pos="685800" algn="l"/>
                          <a:tab pos="914400" algn="l"/>
                        </a:tabLst>
                      </a:pPr>
                      <a:r>
                        <a:rPr lang="zh-TW" sz="1600" dirty="0">
                          <a:effectLst/>
                          <a:latin typeface="Calibri" panose="020F0502020204030204" pitchFamily="34" charset="0"/>
                        </a:rPr>
                        <a:t>　</a:t>
                      </a:r>
                      <a:endParaRPr lang="zh-TW" sz="1600" dirty="0">
                        <a:effectLst/>
                        <a:latin typeface="Calibri" panose="020F0502020204030204" pitchFamily="34" charset="0"/>
                        <a:ea typeface="新細明體"/>
                      </a:endParaRPr>
                    </a:p>
                  </a:txBody>
                  <a:tcPr marL="68580" marR="68580" marT="0" marB="0"/>
                </a:tc>
                <a:tc gridSpan="4">
                  <a:txBody>
                    <a:bodyPr/>
                    <a:lstStyle/>
                    <a:p>
                      <a:pPr algn="ctr" hangingPunct="0">
                        <a:spcBef>
                          <a:spcPts val="300"/>
                        </a:spcBef>
                        <a:spcAft>
                          <a:spcPts val="0"/>
                        </a:spcAft>
                        <a:tabLst>
                          <a:tab pos="228600" algn="l"/>
                          <a:tab pos="457200" algn="l"/>
                          <a:tab pos="685800" algn="l"/>
                          <a:tab pos="914400" algn="l"/>
                        </a:tabLst>
                      </a:pPr>
                      <a:r>
                        <a:rPr lang="en-US" altLang="zh-TW" sz="1600" dirty="0" smtClean="0">
                          <a:effectLst/>
                          <a:latin typeface="Calibri" panose="020F0502020204030204" pitchFamily="34" charset="0"/>
                        </a:rPr>
                        <a:t>Recovered </a:t>
                      </a:r>
                      <a:r>
                        <a:rPr lang="en-US" sz="1600" dirty="0" smtClean="0">
                          <a:effectLst/>
                          <a:latin typeface="Calibri" panose="020F0502020204030204" pitchFamily="34" charset="0"/>
                        </a:rPr>
                        <a:t>Texture </a:t>
                      </a:r>
                      <a:r>
                        <a:rPr lang="en-US" sz="1600" dirty="0">
                          <a:effectLst/>
                          <a:latin typeface="Calibri" panose="020F0502020204030204" pitchFamily="34" charset="0"/>
                        </a:rPr>
                        <a:t>and </a:t>
                      </a:r>
                      <a:r>
                        <a:rPr lang="en-US" sz="1600" dirty="0" smtClean="0">
                          <a:effectLst/>
                          <a:latin typeface="Calibri" panose="020F0502020204030204" pitchFamily="34" charset="0"/>
                        </a:rPr>
                        <a:t>Depth</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2">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Synthesized Virtual </a:t>
                      </a:r>
                      <a:r>
                        <a:rPr lang="en-US" sz="1600" dirty="0" smtClean="0">
                          <a:effectLst/>
                          <a:latin typeface="Calibri" panose="020F0502020204030204" pitchFamily="34" charset="0"/>
                        </a:rPr>
                        <a:t>View</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r>
              <a:tr h="251506">
                <a:tc v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Texture</a:t>
                      </a:r>
                      <a:endParaRPr lang="zh-TW" sz="1600">
                        <a:effectLst/>
                        <a:latin typeface="Calibri" panose="020F0502020204030204" pitchFamily="34" charset="0"/>
                        <a:ea typeface="新細明體"/>
                      </a:endParaRPr>
                    </a:p>
                  </a:txBody>
                  <a:tcPr marL="68580" marR="68580" marT="0" marB="0"/>
                </a:tc>
                <a:tc gridSpan="3">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Depth</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VSRS</a:t>
                      </a:r>
                      <a:endParaRPr lang="zh-TW" sz="1600" dirty="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ATVS</a:t>
                      </a:r>
                      <a:endParaRPr lang="zh-TW" sz="1600">
                        <a:effectLst/>
                        <a:latin typeface="Calibri" panose="020F0502020204030204" pitchFamily="34" charset="0"/>
                        <a:ea typeface="新細明體"/>
                      </a:endParaRPr>
                    </a:p>
                  </a:txBody>
                  <a:tcPr marL="68580" marR="68580" marT="0" marB="0"/>
                </a:tc>
              </a:tr>
              <a:tr h="321626">
                <a:tc v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5/6_1TB</a:t>
                      </a:r>
                      <a:endParaRPr lang="zh-TW" sz="1600" dirty="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5/6_1TB_D1</a:t>
                      </a:r>
                      <a:endParaRPr lang="zh-TW" sz="1600" dirty="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5/6_1TB_D2</a:t>
                      </a:r>
                      <a:endParaRPr lang="zh-TW" sz="1600" dirty="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5/6_1TB_D3</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a:t>
                      </a:r>
                      <a:endParaRPr lang="zh-TW" sz="1600">
                        <a:effectLst/>
                        <a:latin typeface="Calibri" panose="020F0502020204030204" pitchFamily="34" charset="0"/>
                        <a:ea typeface="新細明體"/>
                      </a:endParaRPr>
                    </a:p>
                  </a:txBody>
                  <a:tcPr marL="68580" marR="68580" marT="0" marB="0"/>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ra</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zh-TW" sz="1600">
                          <a:effectLst/>
                          <a:latin typeface="Calibri" panose="020F0502020204030204" pitchFamily="34" charset="0"/>
                          <a:ea typeface="新細明體"/>
                        </a:rPr>
                        <a:t> </a:t>
                      </a:r>
                      <a:r>
                        <a:rPr lang="en-US" sz="1600">
                          <a:effectLst/>
                          <a:latin typeface="Calibri" panose="020F0502020204030204" pitchFamily="34" charset="0"/>
                          <a:ea typeface="新細明體"/>
                        </a:rPr>
                        <a:t>15.6515</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 -20.4062</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 -21.0416</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-30.4340</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53.2643</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54.4600</a:t>
                      </a:r>
                      <a:endParaRPr lang="zh-TW" sz="1600">
                        <a:effectLst/>
                        <a:latin typeface="Calibri" panose="020F0502020204030204" pitchFamily="34" charset="0"/>
                        <a:ea typeface="新細明體"/>
                      </a:endParaRPr>
                    </a:p>
                  </a:txBody>
                  <a:tcPr marL="68580" marR="68580" marT="0" marB="0"/>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ldp</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 10.3883</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 -46.7615</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 -46.6968</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-52.0132</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36.3050</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29.4947</a:t>
                      </a:r>
                      <a:endParaRPr lang="zh-TW" sz="1600">
                        <a:effectLst/>
                        <a:latin typeface="Calibri" panose="020F0502020204030204" pitchFamily="34" charset="0"/>
                        <a:ea typeface="新細明體"/>
                      </a:endParaRPr>
                    </a:p>
                  </a:txBody>
                  <a:tcPr marL="68580" marR="68580" marT="0" marB="0"/>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ai</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 8.3173</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 7.7358</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 6.3711</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-8.0741</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62.7299</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68.1486</a:t>
                      </a:r>
                      <a:endParaRPr lang="zh-TW" sz="1600">
                        <a:effectLst/>
                        <a:latin typeface="Calibri" panose="020F0502020204030204" pitchFamily="34" charset="0"/>
                        <a:ea typeface="新細明體"/>
                      </a:endParaRPr>
                    </a:p>
                  </a:txBody>
                  <a:tcPr marL="68580" marR="68580" marT="0" marB="0"/>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ave</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 11.4523</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 -19.8106</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 -20.4558</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-30.1738</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50.7664</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ea typeface="新細明體"/>
                        </a:rPr>
                        <a:t>50.7011</a:t>
                      </a:r>
                      <a:endParaRPr lang="zh-TW" sz="1600" dirty="0">
                        <a:effectLst/>
                        <a:latin typeface="Calibri" panose="020F0502020204030204" pitchFamily="34" charset="0"/>
                        <a:ea typeface="新細明體"/>
                      </a:endParaRPr>
                    </a:p>
                  </a:txBody>
                  <a:tcPr marL="68580" marR="68580" marT="0" marB="0"/>
                </a:tc>
              </a:tr>
            </a:tbl>
          </a:graphicData>
        </a:graphic>
      </p:graphicFrame>
      <p:graphicFrame>
        <p:nvGraphicFramePr>
          <p:cNvPr id="3" name="表格 2"/>
          <p:cNvGraphicFramePr>
            <a:graphicFrameLocks noGrp="1"/>
          </p:cNvGraphicFramePr>
          <p:nvPr>
            <p:extLst>
              <p:ext uri="{D42A27DB-BD31-4B8C-83A1-F6EECF244321}">
                <p14:modId xmlns:p14="http://schemas.microsoft.com/office/powerpoint/2010/main" val="1833463383"/>
              </p:ext>
            </p:extLst>
          </p:nvPr>
        </p:nvGraphicFramePr>
        <p:xfrm>
          <a:off x="405880" y="4149080"/>
          <a:ext cx="8280919" cy="2038326"/>
        </p:xfrm>
        <a:graphic>
          <a:graphicData uri="http://schemas.openxmlformats.org/drawingml/2006/table">
            <a:tbl>
              <a:tblPr>
                <a:tableStyleId>{775DCB02-9BB8-47FD-8907-85C794F793BA}</a:tableStyleId>
              </a:tblPr>
              <a:tblGrid>
                <a:gridCol w="637728"/>
                <a:gridCol w="1152128"/>
                <a:gridCol w="1296144"/>
                <a:gridCol w="1457323"/>
                <a:gridCol w="1262970"/>
                <a:gridCol w="1262970"/>
                <a:gridCol w="1211656"/>
              </a:tblGrid>
              <a:tr h="240354">
                <a:tc gridSpan="7">
                  <a:txBody>
                    <a:bodyPr/>
                    <a:lstStyle/>
                    <a:p>
                      <a:pPr algn="ctr" hangingPunct="0">
                        <a:spcBef>
                          <a:spcPts val="600"/>
                        </a:spcBef>
                        <a:spcAft>
                          <a:spcPts val="0"/>
                        </a:spcAft>
                        <a:tabLst>
                          <a:tab pos="228600" algn="l"/>
                          <a:tab pos="457200" algn="l"/>
                          <a:tab pos="685800" algn="l"/>
                          <a:tab pos="914400" algn="l"/>
                        </a:tabLst>
                      </a:pPr>
                      <a:r>
                        <a:rPr lang="en-US" sz="1800" b="1" dirty="0">
                          <a:effectLst/>
                          <a:latin typeface="Calibri" panose="020F0502020204030204" pitchFamily="34" charset="0"/>
                        </a:rPr>
                        <a:t>BDPSNR</a:t>
                      </a:r>
                      <a:r>
                        <a:rPr lang="zh-TW" sz="1800" b="1" dirty="0">
                          <a:effectLst/>
                          <a:latin typeface="Calibri" panose="020F0502020204030204" pitchFamily="34" charset="0"/>
                        </a:rPr>
                        <a:t>　</a:t>
                      </a:r>
                      <a:endParaRPr lang="zh-TW" sz="1800" b="1"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r>
              <a:tr h="300966">
                <a:tc rowSpan="3">
                  <a:txBody>
                    <a:bodyPr/>
                    <a:lstStyle/>
                    <a:p>
                      <a:pPr algn="ctr" hangingPunct="0">
                        <a:spcBef>
                          <a:spcPts val="300"/>
                        </a:spcBef>
                        <a:spcAft>
                          <a:spcPts val="0"/>
                        </a:spcAft>
                        <a:tabLst>
                          <a:tab pos="228600" algn="l"/>
                          <a:tab pos="457200" algn="l"/>
                          <a:tab pos="685800" algn="l"/>
                          <a:tab pos="914400" algn="l"/>
                        </a:tabLst>
                      </a:pPr>
                      <a:r>
                        <a:rPr lang="zh-TW" sz="1600">
                          <a:effectLst/>
                          <a:latin typeface="Calibri" panose="020F0502020204030204" pitchFamily="34" charset="0"/>
                        </a:rPr>
                        <a:t>　</a:t>
                      </a:r>
                      <a:endParaRPr lang="zh-TW" sz="1600">
                        <a:effectLst/>
                        <a:latin typeface="Calibri" panose="020F0502020204030204" pitchFamily="34" charset="0"/>
                        <a:ea typeface="新細明體"/>
                      </a:endParaRPr>
                    </a:p>
                  </a:txBody>
                  <a:tcPr marL="68580" marR="68580" marT="0" marB="0"/>
                </a:tc>
                <a:tc gridSpan="4">
                  <a:txBody>
                    <a:bodyPr/>
                    <a:lstStyle/>
                    <a:p>
                      <a:pPr algn="ctr" hangingPunct="0">
                        <a:spcBef>
                          <a:spcPts val="300"/>
                        </a:spcBef>
                        <a:spcAft>
                          <a:spcPts val="0"/>
                        </a:spcAft>
                        <a:tabLst>
                          <a:tab pos="228600" algn="l"/>
                          <a:tab pos="457200" algn="l"/>
                          <a:tab pos="685800" algn="l"/>
                          <a:tab pos="914400" algn="l"/>
                        </a:tabLst>
                      </a:pPr>
                      <a:r>
                        <a:rPr lang="en-US" sz="1600" dirty="0" smtClean="0">
                          <a:effectLst/>
                          <a:latin typeface="Calibri" panose="020F0502020204030204" pitchFamily="34" charset="0"/>
                        </a:rPr>
                        <a:t>Recovered Texture </a:t>
                      </a:r>
                      <a:r>
                        <a:rPr lang="en-US" sz="1600" dirty="0">
                          <a:effectLst/>
                          <a:latin typeface="Calibri" panose="020F0502020204030204" pitchFamily="34" charset="0"/>
                        </a:rPr>
                        <a:t>and </a:t>
                      </a:r>
                      <a:r>
                        <a:rPr lang="en-US" sz="1600" dirty="0" smtClean="0">
                          <a:effectLst/>
                          <a:latin typeface="Calibri" panose="020F0502020204030204" pitchFamily="34" charset="0"/>
                        </a:rPr>
                        <a:t>Depth</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2">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Synthesized Virtual </a:t>
                      </a:r>
                      <a:r>
                        <a:rPr lang="en-US" sz="1600" dirty="0" smtClean="0">
                          <a:effectLst/>
                          <a:latin typeface="Calibri" panose="020F0502020204030204" pitchFamily="34" charset="0"/>
                        </a:rPr>
                        <a:t>View</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r>
              <a:tr h="164416">
                <a:tc v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Texture</a:t>
                      </a:r>
                      <a:endParaRPr lang="zh-TW" sz="1600">
                        <a:effectLst/>
                        <a:latin typeface="Calibri" panose="020F0502020204030204" pitchFamily="34" charset="0"/>
                        <a:ea typeface="新細明體"/>
                      </a:endParaRPr>
                    </a:p>
                  </a:txBody>
                  <a:tcPr marL="68580" marR="68580" marT="0" marB="0"/>
                </a:tc>
                <a:tc gridSpan="3">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Depth</a:t>
                      </a:r>
                      <a:endParaRPr lang="zh-TW" sz="160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VSRS</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ATVS</a:t>
                      </a:r>
                      <a:endParaRPr lang="zh-TW" sz="1600">
                        <a:effectLst/>
                        <a:latin typeface="Calibri" panose="020F0502020204030204" pitchFamily="34" charset="0"/>
                        <a:ea typeface="新細明體"/>
                      </a:endParaRPr>
                    </a:p>
                  </a:txBody>
                  <a:tcPr marL="68580" marR="68580" marT="0" marB="0"/>
                </a:tc>
              </a:tr>
              <a:tr h="226759">
                <a:tc v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5/6_1TB_D1</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5/6_1TB_D2</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5/6_1TB_D3</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a:t>
                      </a:r>
                      <a:endParaRPr lang="zh-TW" sz="1600">
                        <a:effectLst/>
                        <a:latin typeface="Calibri" panose="020F0502020204030204" pitchFamily="34" charset="0"/>
                        <a:ea typeface="新細明體"/>
                      </a:endParaRPr>
                    </a:p>
                  </a:txBody>
                  <a:tcPr marL="68580" marR="68580" marT="0" marB="0"/>
                </a:tc>
              </a:tr>
              <a:tr h="189497">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ra</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zh-TW" sz="1600">
                          <a:effectLst/>
                          <a:latin typeface="Calibri" panose="020F0502020204030204" pitchFamily="34" charset="0"/>
                          <a:ea typeface="新細明體"/>
                        </a:rPr>
                        <a:t> </a:t>
                      </a:r>
                      <a:r>
                        <a:rPr lang="en-US" sz="1600">
                          <a:effectLst/>
                          <a:latin typeface="Calibri" panose="020F0502020204030204" pitchFamily="34" charset="0"/>
                          <a:ea typeface="新細明體"/>
                        </a:rPr>
                        <a:t>-0.4186</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 0.6767</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 0.7462</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1.2684</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-1.1861</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-1.0743</a:t>
                      </a:r>
                      <a:endParaRPr lang="zh-TW" sz="1600">
                        <a:effectLst/>
                        <a:latin typeface="Calibri" panose="020F0502020204030204" pitchFamily="34" charset="0"/>
                        <a:ea typeface="新細明體"/>
                      </a:endParaRPr>
                    </a:p>
                  </a:txBody>
                  <a:tcPr marL="68580" marR="68580" marT="0" marB="0"/>
                </a:tc>
              </a:tr>
              <a:tr h="182530">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ldp</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 -0.2996</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 2.6069</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 2.6873</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3.2358</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-0.8902</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-0.6921</a:t>
                      </a:r>
                      <a:endParaRPr lang="zh-TW" sz="1600">
                        <a:effectLst/>
                        <a:latin typeface="Calibri" panose="020F0502020204030204" pitchFamily="34" charset="0"/>
                        <a:ea typeface="新細明體"/>
                      </a:endParaRPr>
                    </a:p>
                  </a:txBody>
                  <a:tcPr marL="68580" marR="68580" marT="0" marB="0"/>
                </a:tc>
              </a:tr>
              <a:tr h="150483">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ai</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 -0.1949</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 -0.7220</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 -0.5610</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0.1314</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-1.5130</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-1.4087</a:t>
                      </a:r>
                      <a:endParaRPr lang="zh-TW" sz="1600">
                        <a:effectLst/>
                        <a:latin typeface="Calibri" panose="020F0502020204030204" pitchFamily="34" charset="0"/>
                        <a:ea typeface="新細明體"/>
                      </a:endParaRPr>
                    </a:p>
                  </a:txBody>
                  <a:tcPr marL="68580" marR="68580" marT="0" marB="0"/>
                </a:tc>
              </a:tr>
              <a:tr h="167203">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ave</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 -0.3043</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 0.8539</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 0.9575</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1.5452</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-1.1964</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ea typeface="新細明體"/>
                        </a:rPr>
                        <a:t>-1.0584</a:t>
                      </a:r>
                      <a:endParaRPr lang="zh-TW" sz="1600" dirty="0">
                        <a:effectLst/>
                        <a:latin typeface="Calibri" panose="020F0502020204030204" pitchFamily="34" charset="0"/>
                        <a:ea typeface="新細明體"/>
                      </a:endParaRPr>
                    </a:p>
                  </a:txBody>
                  <a:tcPr marL="68580" marR="68580" marT="0" marB="0"/>
                </a:tc>
              </a:tr>
            </a:tbl>
          </a:graphicData>
        </a:graphic>
      </p:graphicFrame>
      <p:sp>
        <p:nvSpPr>
          <p:cNvPr id="5" name="文字方塊 4"/>
          <p:cNvSpPr txBox="1"/>
          <p:nvPr/>
        </p:nvSpPr>
        <p:spPr>
          <a:xfrm>
            <a:off x="1619672" y="6330806"/>
            <a:ext cx="5972276" cy="338554"/>
          </a:xfrm>
          <a:prstGeom prst="rect">
            <a:avLst/>
          </a:prstGeom>
          <a:solidFill>
            <a:srgbClr val="FFFF00"/>
          </a:solidFill>
          <a:ln>
            <a:solidFill>
              <a:srgbClr val="FF0000"/>
            </a:solidFill>
          </a:ln>
        </p:spPr>
        <p:txBody>
          <a:bodyPr wrap="none" rtlCol="0">
            <a:spAutoFit/>
          </a:bodyPr>
          <a:lstStyle/>
          <a:p>
            <a:r>
              <a:rPr lang="en-US" altLang="zh-TW" sz="1600" b="1" dirty="0" err="1" smtClean="0">
                <a:solidFill>
                  <a:srgbClr val="FF0000"/>
                </a:solidFill>
              </a:rPr>
              <a:t>Bicubic</a:t>
            </a:r>
            <a:r>
              <a:rPr lang="en-US" altLang="zh-TW" sz="1600" b="1" dirty="0" smtClean="0">
                <a:solidFill>
                  <a:srgbClr val="FF0000"/>
                </a:solidFill>
              </a:rPr>
              <a:t> Up and Down Sampling for Both Texture and Depth</a:t>
            </a:r>
            <a:endParaRPr lang="zh-TW" altLang="en-US" sz="1600" b="1" dirty="0">
              <a:solidFill>
                <a:srgbClr val="FF0000"/>
              </a:solidFill>
            </a:endParaRPr>
          </a:p>
        </p:txBody>
      </p:sp>
    </p:spTree>
    <p:extLst>
      <p:ext uri="{BB962C8B-B14F-4D97-AF65-F5344CB8AC3E}">
        <p14:creationId xmlns:p14="http://schemas.microsoft.com/office/powerpoint/2010/main" val="15551097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群組 4"/>
          <p:cNvGrpSpPr/>
          <p:nvPr/>
        </p:nvGrpSpPr>
        <p:grpSpPr>
          <a:xfrm>
            <a:off x="403309" y="2872798"/>
            <a:ext cx="8417163" cy="2541639"/>
            <a:chOff x="464459" y="1764790"/>
            <a:chExt cx="11472380" cy="3092018"/>
          </a:xfrm>
        </p:grpSpPr>
        <p:pic>
          <p:nvPicPr>
            <p:cNvPr id="18" name="圖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4459" y="1764792"/>
              <a:ext cx="2541178" cy="1440000"/>
            </a:xfrm>
            <a:prstGeom prst="rect">
              <a:avLst/>
            </a:prstGeom>
          </p:spPr>
        </p:pic>
        <p:pic>
          <p:nvPicPr>
            <p:cNvPr id="19" name="圖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05637" y="1764792"/>
              <a:ext cx="2541176" cy="1440000"/>
            </a:xfrm>
            <a:prstGeom prst="rect">
              <a:avLst/>
            </a:prstGeom>
          </p:spPr>
        </p:pic>
        <p:pic>
          <p:nvPicPr>
            <p:cNvPr id="20" name="圖片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4460" y="3416808"/>
              <a:ext cx="2541176" cy="1440000"/>
            </a:xfrm>
            <a:prstGeom prst="rect">
              <a:avLst/>
            </a:prstGeom>
          </p:spPr>
        </p:pic>
        <p:pic>
          <p:nvPicPr>
            <p:cNvPr id="21" name="圖片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05637" y="3416808"/>
              <a:ext cx="2541176" cy="1439999"/>
            </a:xfrm>
            <a:prstGeom prst="rect">
              <a:avLst/>
            </a:prstGeom>
          </p:spPr>
        </p:pic>
        <p:grpSp>
          <p:nvGrpSpPr>
            <p:cNvPr id="22" name="群組 21"/>
            <p:cNvGrpSpPr/>
            <p:nvPr/>
          </p:nvGrpSpPr>
          <p:grpSpPr>
            <a:xfrm>
              <a:off x="6296272" y="1764790"/>
              <a:ext cx="2541177" cy="1440001"/>
              <a:chOff x="6296272" y="1764790"/>
              <a:chExt cx="5082353" cy="1440001"/>
            </a:xfrm>
          </p:grpSpPr>
          <p:pic>
            <p:nvPicPr>
              <p:cNvPr id="27" name="圖片 2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96272" y="1764791"/>
                <a:ext cx="2541177" cy="1440000"/>
              </a:xfrm>
              <a:prstGeom prst="rect">
                <a:avLst/>
              </a:prstGeom>
            </p:spPr>
          </p:pic>
          <p:pic>
            <p:nvPicPr>
              <p:cNvPr id="28" name="圖片 2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837449" y="1764790"/>
                <a:ext cx="2541176" cy="1440000"/>
              </a:xfrm>
              <a:prstGeom prst="rect">
                <a:avLst/>
              </a:prstGeom>
            </p:spPr>
          </p:pic>
        </p:grpSp>
        <p:grpSp>
          <p:nvGrpSpPr>
            <p:cNvPr id="23" name="群組 22"/>
            <p:cNvGrpSpPr/>
            <p:nvPr/>
          </p:nvGrpSpPr>
          <p:grpSpPr>
            <a:xfrm>
              <a:off x="6302368" y="3416807"/>
              <a:ext cx="2535081" cy="1440000"/>
              <a:chOff x="6302368" y="3416807"/>
              <a:chExt cx="5080160" cy="1440000"/>
            </a:xfrm>
          </p:grpSpPr>
          <p:pic>
            <p:nvPicPr>
              <p:cNvPr id="25" name="圖片 2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302368" y="3416807"/>
                <a:ext cx="2541176" cy="1440000"/>
              </a:xfrm>
              <a:prstGeom prst="rect">
                <a:avLst/>
              </a:prstGeom>
            </p:spPr>
          </p:pic>
          <p:pic>
            <p:nvPicPr>
              <p:cNvPr id="26" name="圖片 2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841352" y="3416807"/>
                <a:ext cx="2541176" cy="1439999"/>
              </a:xfrm>
              <a:prstGeom prst="rect">
                <a:avLst/>
              </a:prstGeom>
            </p:spPr>
          </p:pic>
        </p:grpSp>
        <p:pic>
          <p:nvPicPr>
            <p:cNvPr id="24" name="圖片 2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395662" y="2627710"/>
              <a:ext cx="2541177" cy="1440000"/>
            </a:xfrm>
            <a:prstGeom prst="rect">
              <a:avLst/>
            </a:prstGeom>
          </p:spPr>
        </p:pic>
      </p:grpSp>
      <p:sp>
        <p:nvSpPr>
          <p:cNvPr id="6" name="向右箭號 5"/>
          <p:cNvSpPr/>
          <p:nvPr/>
        </p:nvSpPr>
        <p:spPr>
          <a:xfrm>
            <a:off x="4272493" y="3929527"/>
            <a:ext cx="349482" cy="2444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600"/>
          </a:p>
        </p:txBody>
      </p:sp>
      <p:sp>
        <p:nvSpPr>
          <p:cNvPr id="7" name="向右箭號 6"/>
          <p:cNvSpPr/>
          <p:nvPr/>
        </p:nvSpPr>
        <p:spPr>
          <a:xfrm>
            <a:off x="6586730" y="3929527"/>
            <a:ext cx="349482" cy="2444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600"/>
          </a:p>
        </p:txBody>
      </p:sp>
      <p:sp>
        <p:nvSpPr>
          <p:cNvPr id="8" name="向右箭號 7"/>
          <p:cNvSpPr/>
          <p:nvPr/>
        </p:nvSpPr>
        <p:spPr>
          <a:xfrm rot="10800000">
            <a:off x="4243421" y="4197611"/>
            <a:ext cx="349482" cy="244432"/>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TW" altLang="en-US" sz="1600"/>
          </a:p>
        </p:txBody>
      </p:sp>
      <p:sp>
        <p:nvSpPr>
          <p:cNvPr id="9" name="向右箭號 8"/>
          <p:cNvSpPr/>
          <p:nvPr/>
        </p:nvSpPr>
        <p:spPr>
          <a:xfrm rot="10800000">
            <a:off x="6557658" y="4197611"/>
            <a:ext cx="349482" cy="244432"/>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TW" altLang="en-US" sz="1600"/>
          </a:p>
        </p:txBody>
      </p:sp>
      <p:sp>
        <p:nvSpPr>
          <p:cNvPr id="10" name="文字方塊 9"/>
          <p:cNvSpPr txBox="1"/>
          <p:nvPr/>
        </p:nvSpPr>
        <p:spPr>
          <a:xfrm>
            <a:off x="974467" y="2569207"/>
            <a:ext cx="737189" cy="338554"/>
          </a:xfrm>
          <a:prstGeom prst="rect">
            <a:avLst/>
          </a:prstGeom>
          <a:noFill/>
        </p:spPr>
        <p:txBody>
          <a:bodyPr wrap="none" rtlCol="0">
            <a:spAutoFit/>
          </a:bodyPr>
          <a:lstStyle/>
          <a:p>
            <a:r>
              <a:rPr lang="en-US" altLang="zh-TW" sz="1600" dirty="0" smtClean="0"/>
              <a:t>View1</a:t>
            </a:r>
            <a:endParaRPr lang="zh-TW" altLang="en-US" sz="1600" dirty="0"/>
          </a:p>
        </p:txBody>
      </p:sp>
      <p:sp>
        <p:nvSpPr>
          <p:cNvPr id="11" name="文字方塊 10"/>
          <p:cNvSpPr txBox="1"/>
          <p:nvPr/>
        </p:nvSpPr>
        <p:spPr>
          <a:xfrm>
            <a:off x="2984888" y="2569207"/>
            <a:ext cx="737189" cy="338554"/>
          </a:xfrm>
          <a:prstGeom prst="rect">
            <a:avLst/>
          </a:prstGeom>
          <a:noFill/>
        </p:spPr>
        <p:txBody>
          <a:bodyPr wrap="none" rtlCol="0">
            <a:spAutoFit/>
          </a:bodyPr>
          <a:lstStyle/>
          <a:p>
            <a:r>
              <a:rPr lang="en-US" altLang="zh-TW" sz="1600" dirty="0" smtClean="0"/>
              <a:t>View2</a:t>
            </a:r>
            <a:endParaRPr lang="zh-TW" altLang="en-US" sz="1600" dirty="0"/>
          </a:p>
        </p:txBody>
      </p:sp>
      <p:sp>
        <p:nvSpPr>
          <p:cNvPr id="12" name="文字方塊 11"/>
          <p:cNvSpPr txBox="1"/>
          <p:nvPr/>
        </p:nvSpPr>
        <p:spPr>
          <a:xfrm>
            <a:off x="961050" y="5421885"/>
            <a:ext cx="845103" cy="338554"/>
          </a:xfrm>
          <a:prstGeom prst="rect">
            <a:avLst/>
          </a:prstGeom>
          <a:noFill/>
        </p:spPr>
        <p:txBody>
          <a:bodyPr wrap="none" rtlCol="0">
            <a:spAutoFit/>
          </a:bodyPr>
          <a:lstStyle/>
          <a:p>
            <a:r>
              <a:rPr lang="en-US" altLang="zh-TW" sz="1600" dirty="0"/>
              <a:t>D</a:t>
            </a:r>
            <a:r>
              <a:rPr lang="en-US" altLang="zh-TW" sz="1600" dirty="0" smtClean="0"/>
              <a:t>epth1</a:t>
            </a:r>
            <a:endParaRPr lang="zh-TW" altLang="en-US" sz="1600" dirty="0"/>
          </a:p>
        </p:txBody>
      </p:sp>
      <p:sp>
        <p:nvSpPr>
          <p:cNvPr id="13" name="文字方塊 12"/>
          <p:cNvSpPr txBox="1"/>
          <p:nvPr/>
        </p:nvSpPr>
        <p:spPr>
          <a:xfrm>
            <a:off x="2971470" y="5421885"/>
            <a:ext cx="845103" cy="338554"/>
          </a:xfrm>
          <a:prstGeom prst="rect">
            <a:avLst/>
          </a:prstGeom>
          <a:noFill/>
        </p:spPr>
        <p:txBody>
          <a:bodyPr wrap="none" rtlCol="0">
            <a:spAutoFit/>
          </a:bodyPr>
          <a:lstStyle/>
          <a:p>
            <a:r>
              <a:rPr lang="en-US" altLang="zh-TW" sz="1600" dirty="0" smtClean="0"/>
              <a:t>Depth2</a:t>
            </a:r>
            <a:endParaRPr lang="zh-TW" altLang="en-US" sz="1600" dirty="0"/>
          </a:p>
        </p:txBody>
      </p:sp>
      <p:sp>
        <p:nvSpPr>
          <p:cNvPr id="14" name="文字方塊 13"/>
          <p:cNvSpPr txBox="1"/>
          <p:nvPr/>
        </p:nvSpPr>
        <p:spPr>
          <a:xfrm>
            <a:off x="3795948" y="2153709"/>
            <a:ext cx="1440587" cy="5847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r>
              <a:rPr lang="en-US" altLang="zh-TW" sz="1600" dirty="0" err="1" smtClean="0"/>
              <a:t>Bicubic</a:t>
            </a:r>
            <a:r>
              <a:rPr lang="en-US" altLang="zh-TW" sz="1600" dirty="0" smtClean="0"/>
              <a:t> </a:t>
            </a:r>
            <a:r>
              <a:rPr lang="en-US" altLang="zh-TW" sz="1600" dirty="0" err="1" smtClean="0"/>
              <a:t>SbS</a:t>
            </a:r>
            <a:endParaRPr lang="en-US" altLang="zh-TW" sz="1600" dirty="0" smtClean="0"/>
          </a:p>
          <a:p>
            <a:r>
              <a:rPr lang="en-US" altLang="zh-TW" sz="1600" dirty="0" err="1" smtClean="0"/>
              <a:t>dowm</a:t>
            </a:r>
            <a:r>
              <a:rPr lang="en-US" altLang="zh-TW" sz="1600" dirty="0" smtClean="0"/>
              <a:t>-sample</a:t>
            </a:r>
            <a:endParaRPr lang="zh-TW" altLang="en-US" sz="1600" dirty="0"/>
          </a:p>
        </p:txBody>
      </p:sp>
      <p:sp>
        <p:nvSpPr>
          <p:cNvPr id="15" name="文字方塊 14"/>
          <p:cNvSpPr txBox="1"/>
          <p:nvPr/>
        </p:nvSpPr>
        <p:spPr>
          <a:xfrm>
            <a:off x="4012137" y="5573681"/>
            <a:ext cx="1120820" cy="584775"/>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none" rtlCol="0">
            <a:spAutoFit/>
          </a:bodyPr>
          <a:lstStyle/>
          <a:p>
            <a:pPr algn="ctr"/>
            <a:r>
              <a:rPr lang="en-US" altLang="zh-TW" sz="1600" dirty="0" err="1" smtClean="0"/>
              <a:t>Bicubic</a:t>
            </a:r>
            <a:r>
              <a:rPr lang="en-US" altLang="zh-TW" sz="1600" dirty="0" smtClean="0"/>
              <a:t> </a:t>
            </a:r>
          </a:p>
          <a:p>
            <a:pPr algn="ctr"/>
            <a:r>
              <a:rPr lang="en-US" altLang="zh-TW" sz="1600" dirty="0" smtClean="0"/>
              <a:t>up-sample</a:t>
            </a:r>
            <a:endParaRPr lang="zh-TW" altLang="en-US" sz="1600" dirty="0"/>
          </a:p>
        </p:txBody>
      </p:sp>
      <p:sp>
        <p:nvSpPr>
          <p:cNvPr id="16" name="文字方塊 15"/>
          <p:cNvSpPr txBox="1"/>
          <p:nvPr/>
        </p:nvSpPr>
        <p:spPr>
          <a:xfrm>
            <a:off x="6319683" y="2153710"/>
            <a:ext cx="883575" cy="5847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r>
              <a:rPr lang="en-US" altLang="zh-TW" sz="1600" dirty="0" smtClean="0"/>
              <a:t>CTDP </a:t>
            </a:r>
          </a:p>
          <a:p>
            <a:r>
              <a:rPr lang="en-US" altLang="zh-TW" sz="1600" dirty="0" smtClean="0"/>
              <a:t>packing</a:t>
            </a:r>
            <a:endParaRPr lang="zh-TW" altLang="en-US" sz="1600" dirty="0"/>
          </a:p>
        </p:txBody>
      </p:sp>
      <p:sp>
        <p:nvSpPr>
          <p:cNvPr id="17" name="文字方塊 16"/>
          <p:cNvSpPr txBox="1"/>
          <p:nvPr/>
        </p:nvSpPr>
        <p:spPr>
          <a:xfrm>
            <a:off x="6353942" y="5580529"/>
            <a:ext cx="1098378" cy="584775"/>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none" rtlCol="0">
            <a:spAutoFit/>
          </a:bodyPr>
          <a:lstStyle/>
          <a:p>
            <a:pPr algn="ctr"/>
            <a:r>
              <a:rPr lang="en-US" altLang="zh-TW" sz="1600" dirty="0" smtClean="0"/>
              <a:t>CTDP </a:t>
            </a:r>
          </a:p>
          <a:p>
            <a:pPr algn="ctr"/>
            <a:r>
              <a:rPr lang="en-US" altLang="zh-TW" sz="1600" dirty="0" err="1" smtClean="0"/>
              <a:t>depacking</a:t>
            </a:r>
            <a:endParaRPr lang="zh-TW" altLang="en-US" sz="1600" dirty="0"/>
          </a:p>
        </p:txBody>
      </p:sp>
      <p:sp>
        <p:nvSpPr>
          <p:cNvPr id="29" name="文字方塊 28"/>
          <p:cNvSpPr txBox="1"/>
          <p:nvPr/>
        </p:nvSpPr>
        <p:spPr>
          <a:xfrm>
            <a:off x="1460051" y="764703"/>
            <a:ext cx="6112379" cy="584775"/>
          </a:xfrm>
          <a:prstGeom prst="rect">
            <a:avLst/>
          </a:prstGeom>
          <a:noFill/>
        </p:spPr>
        <p:txBody>
          <a:bodyPr wrap="none" rtlCol="0">
            <a:spAutoFit/>
          </a:bodyPr>
          <a:lstStyle/>
          <a:p>
            <a:r>
              <a:rPr lang="en-US" altLang="zh-TW" sz="3200" b="1" dirty="0" smtClean="0">
                <a:solidFill>
                  <a:schemeClr val="tx2"/>
                </a:solidFill>
                <a:latin typeface="Calibri" panose="020F0502020204030204" pitchFamily="34" charset="0"/>
              </a:rPr>
              <a:t>Wrong Packing Procedure (2V+2D) </a:t>
            </a:r>
            <a:endParaRPr lang="zh-TW" altLang="en-US" sz="3200" b="1" dirty="0">
              <a:solidFill>
                <a:schemeClr val="tx2"/>
              </a:solidFill>
              <a:latin typeface="Calibri" panose="020F0502020204030204" pitchFamily="34" charset="0"/>
            </a:endParaRPr>
          </a:p>
        </p:txBody>
      </p:sp>
      <p:sp>
        <p:nvSpPr>
          <p:cNvPr id="30" name="文字方塊 29"/>
          <p:cNvSpPr txBox="1"/>
          <p:nvPr/>
        </p:nvSpPr>
        <p:spPr>
          <a:xfrm>
            <a:off x="1790745" y="2153708"/>
            <a:ext cx="883575" cy="5847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pPr algn="ctr"/>
            <a:r>
              <a:rPr lang="en-US" altLang="zh-TW" sz="1600" dirty="0" err="1" smtClean="0"/>
              <a:t>SbS</a:t>
            </a:r>
            <a:endParaRPr lang="en-US" altLang="zh-TW" sz="1600" dirty="0" smtClean="0"/>
          </a:p>
          <a:p>
            <a:pPr algn="ctr"/>
            <a:r>
              <a:rPr lang="en-US" altLang="zh-TW" sz="1600" dirty="0" smtClean="0"/>
              <a:t>packing</a:t>
            </a:r>
          </a:p>
        </p:txBody>
      </p:sp>
      <p:sp>
        <p:nvSpPr>
          <p:cNvPr id="31" name="文字方塊 30"/>
          <p:cNvSpPr txBox="1"/>
          <p:nvPr/>
        </p:nvSpPr>
        <p:spPr>
          <a:xfrm>
            <a:off x="1772799" y="5591162"/>
            <a:ext cx="1135247" cy="584775"/>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none" rtlCol="0">
            <a:spAutoFit/>
          </a:bodyPr>
          <a:lstStyle/>
          <a:p>
            <a:pPr algn="ctr"/>
            <a:r>
              <a:rPr lang="en-US" altLang="zh-TW" sz="1600" dirty="0" err="1" smtClean="0"/>
              <a:t>SbS</a:t>
            </a:r>
            <a:endParaRPr lang="en-US" altLang="zh-TW" sz="1600" dirty="0" smtClean="0"/>
          </a:p>
          <a:p>
            <a:pPr algn="ctr"/>
            <a:r>
              <a:rPr lang="en-US" altLang="zh-TW" sz="1600" dirty="0" err="1" smtClean="0"/>
              <a:t>Depacking</a:t>
            </a:r>
            <a:endParaRPr lang="zh-TW" altLang="en-US" sz="1600" dirty="0"/>
          </a:p>
        </p:txBody>
      </p:sp>
    </p:spTree>
    <p:extLst>
      <p:ext uri="{BB962C8B-B14F-4D97-AF65-F5344CB8AC3E}">
        <p14:creationId xmlns:p14="http://schemas.microsoft.com/office/powerpoint/2010/main" val="41607626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bwMode="auto">
          <a:xfrm>
            <a:off x="251520" y="701824"/>
            <a:ext cx="8589640" cy="1143000"/>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algn="ctr" eaLnBrk="0" hangingPunct="0">
              <a:defRPr/>
            </a:pPr>
            <a:r>
              <a:rPr kumimoji="1" lang="en-US" altLang="zh-TW" sz="36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t>Experimental Results </a:t>
            </a:r>
            <a:r>
              <a:rPr lang="en-US" altLang="zh-TW" sz="3600" b="1" dirty="0" smtClean="0">
                <a:solidFill>
                  <a:schemeClr val="tx2"/>
                </a:solidFill>
                <a:latin typeface="Calibri" panose="020F0502020204030204" pitchFamily="34" charset="0"/>
                <a:ea typeface="+mj-ea"/>
                <a:cs typeface="+mj-cs"/>
              </a:rPr>
              <a:t>(2-View 2-Depth</a:t>
            </a:r>
            <a:r>
              <a:rPr lang="en-US" altLang="zh-TW" sz="3600" b="1" dirty="0">
                <a:solidFill>
                  <a:schemeClr val="tx2"/>
                </a:solidFill>
                <a:latin typeface="Calibri" panose="020F0502020204030204" pitchFamily="34" charset="0"/>
                <a:ea typeface="+mj-ea"/>
                <a:cs typeface="+mj-cs"/>
              </a:rPr>
              <a:t>)</a:t>
            </a:r>
            <a:r>
              <a:rPr kumimoji="1" lang="zh-TW" altLang="en-US" sz="36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t/>
            </a:r>
            <a:br>
              <a:rPr kumimoji="1" lang="zh-TW" altLang="en-US" sz="36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br>
            <a:r>
              <a:rPr kumimoji="1" lang="en-US" altLang="zh-TW" sz="28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t>HEVC + 5/6 CTDP-2TB with respect to 3D-HEVC</a:t>
            </a:r>
            <a:endParaRPr kumimoji="1" lang="zh-TW" altLang="en-US" sz="2800" b="1" i="0" u="none" strike="noStrike" kern="1200" cap="none" spc="0" normalizeH="0" baseline="0" noProof="0" dirty="0">
              <a:ln>
                <a:noFill/>
              </a:ln>
              <a:solidFill>
                <a:schemeClr val="tx2"/>
              </a:solidFill>
              <a:effectLst/>
              <a:uLnTx/>
              <a:uFillTx/>
              <a:latin typeface="Calibri" panose="020F0502020204030204" pitchFamily="34" charset="0"/>
              <a:ea typeface="+mj-ea"/>
              <a:cs typeface="+mj-cs"/>
            </a:endParaRPr>
          </a:p>
        </p:txBody>
      </p:sp>
      <p:graphicFrame>
        <p:nvGraphicFramePr>
          <p:cNvPr id="2" name="表格 1"/>
          <p:cNvGraphicFramePr>
            <a:graphicFrameLocks noGrp="1"/>
          </p:cNvGraphicFramePr>
          <p:nvPr>
            <p:extLst>
              <p:ext uri="{D42A27DB-BD31-4B8C-83A1-F6EECF244321}">
                <p14:modId xmlns:p14="http://schemas.microsoft.com/office/powerpoint/2010/main" val="3083523877"/>
              </p:ext>
            </p:extLst>
          </p:nvPr>
        </p:nvGraphicFramePr>
        <p:xfrm>
          <a:off x="405879" y="1916832"/>
          <a:ext cx="8280921" cy="2097316"/>
        </p:xfrm>
        <a:graphic>
          <a:graphicData uri="http://schemas.openxmlformats.org/drawingml/2006/table">
            <a:tbl>
              <a:tblPr>
                <a:tableStyleId>{284E427A-3D55-4303-BF80-6455036E1DE7}</a:tableStyleId>
              </a:tblPr>
              <a:tblGrid>
                <a:gridCol w="648073"/>
                <a:gridCol w="1141784"/>
                <a:gridCol w="1296144"/>
                <a:gridCol w="1368152"/>
                <a:gridCol w="1224136"/>
                <a:gridCol w="2602632"/>
              </a:tblGrid>
              <a:tr h="263148">
                <a:tc gridSpan="6">
                  <a:txBody>
                    <a:bodyPr/>
                    <a:lstStyle/>
                    <a:p>
                      <a:pPr algn="ctr" hangingPunct="0">
                        <a:spcBef>
                          <a:spcPts val="600"/>
                        </a:spcBef>
                        <a:spcAft>
                          <a:spcPts val="0"/>
                        </a:spcAft>
                        <a:tabLst>
                          <a:tab pos="228600" algn="l"/>
                          <a:tab pos="457200" algn="l"/>
                          <a:tab pos="685800" algn="l"/>
                          <a:tab pos="914400" algn="l"/>
                        </a:tabLst>
                      </a:pPr>
                      <a:r>
                        <a:rPr lang="en-US" sz="1800" b="1" dirty="0">
                          <a:effectLst/>
                          <a:latin typeface="Calibri" panose="020F0502020204030204" pitchFamily="34" charset="0"/>
                        </a:rPr>
                        <a:t>BDBR</a:t>
                      </a:r>
                      <a:r>
                        <a:rPr lang="zh-TW" sz="1800" b="1" dirty="0">
                          <a:effectLst/>
                          <a:latin typeface="Calibri" panose="020F0502020204030204" pitchFamily="34" charset="0"/>
                        </a:rPr>
                        <a:t>　</a:t>
                      </a:r>
                      <a:endParaRPr lang="zh-TW" sz="1800" b="1"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r>
              <a:tr h="240908">
                <a:tc rowSpan="3">
                  <a:txBody>
                    <a:bodyPr/>
                    <a:lstStyle/>
                    <a:p>
                      <a:pPr algn="ctr" hangingPunct="0">
                        <a:spcBef>
                          <a:spcPts val="300"/>
                        </a:spcBef>
                        <a:spcAft>
                          <a:spcPts val="0"/>
                        </a:spcAft>
                        <a:tabLst>
                          <a:tab pos="228600" algn="l"/>
                          <a:tab pos="457200" algn="l"/>
                          <a:tab pos="685800" algn="l"/>
                          <a:tab pos="914400" algn="l"/>
                        </a:tabLst>
                      </a:pPr>
                      <a:r>
                        <a:rPr lang="zh-TW" sz="1600" dirty="0">
                          <a:effectLst/>
                          <a:latin typeface="Calibri" panose="020F0502020204030204" pitchFamily="34" charset="0"/>
                        </a:rPr>
                        <a:t>　</a:t>
                      </a:r>
                      <a:endParaRPr lang="zh-TW" sz="1600" dirty="0">
                        <a:effectLst/>
                        <a:latin typeface="Calibri" panose="020F0502020204030204" pitchFamily="34" charset="0"/>
                        <a:ea typeface="新細明體"/>
                      </a:endParaRPr>
                    </a:p>
                  </a:txBody>
                  <a:tcPr marL="68580" marR="68580" marT="0" marB="0"/>
                </a:tc>
                <a:tc gridSpan="4">
                  <a:txBody>
                    <a:bodyPr/>
                    <a:lstStyle/>
                    <a:p>
                      <a:pPr algn="ctr" hangingPunct="0">
                        <a:spcBef>
                          <a:spcPts val="300"/>
                        </a:spcBef>
                        <a:spcAft>
                          <a:spcPts val="0"/>
                        </a:spcAft>
                        <a:tabLst>
                          <a:tab pos="228600" algn="l"/>
                          <a:tab pos="457200" algn="l"/>
                          <a:tab pos="685800" algn="l"/>
                          <a:tab pos="914400" algn="l"/>
                        </a:tabLst>
                      </a:pPr>
                      <a:r>
                        <a:rPr lang="en-US" altLang="zh-TW" sz="1600" dirty="0" smtClean="0">
                          <a:effectLst/>
                          <a:latin typeface="Calibri" panose="020F0502020204030204" pitchFamily="34" charset="0"/>
                        </a:rPr>
                        <a:t>Recovered </a:t>
                      </a:r>
                      <a:r>
                        <a:rPr lang="en-US" sz="1600" dirty="0" smtClean="0">
                          <a:effectLst/>
                          <a:latin typeface="Calibri" panose="020F0502020204030204" pitchFamily="34" charset="0"/>
                        </a:rPr>
                        <a:t>Texture </a:t>
                      </a:r>
                      <a:r>
                        <a:rPr lang="en-US" sz="1600" dirty="0">
                          <a:effectLst/>
                          <a:latin typeface="Calibri" panose="020F0502020204030204" pitchFamily="34" charset="0"/>
                        </a:rPr>
                        <a:t>and </a:t>
                      </a:r>
                      <a:r>
                        <a:rPr lang="en-US" sz="1600" dirty="0" smtClean="0">
                          <a:effectLst/>
                          <a:latin typeface="Calibri" panose="020F0502020204030204" pitchFamily="34" charset="0"/>
                        </a:rPr>
                        <a:t>Depth</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Synthesized Virtual </a:t>
                      </a:r>
                      <a:r>
                        <a:rPr lang="en-US" sz="1600" dirty="0" smtClean="0">
                          <a:effectLst/>
                          <a:latin typeface="Calibri" panose="020F0502020204030204" pitchFamily="34" charset="0"/>
                        </a:rPr>
                        <a:t>View</a:t>
                      </a:r>
                      <a:endParaRPr lang="zh-TW" sz="1600" dirty="0">
                        <a:effectLst/>
                        <a:latin typeface="Calibri" panose="020F0502020204030204" pitchFamily="34" charset="0"/>
                        <a:ea typeface="新細明體"/>
                      </a:endParaRPr>
                    </a:p>
                  </a:txBody>
                  <a:tcPr marL="68580" marR="68580" marT="0" marB="0"/>
                </a:tc>
              </a:tr>
              <a:tr h="251506">
                <a:tc v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Texture</a:t>
                      </a:r>
                      <a:endParaRPr lang="zh-TW" sz="1600">
                        <a:effectLst/>
                        <a:latin typeface="Calibri" panose="020F0502020204030204" pitchFamily="34" charset="0"/>
                        <a:ea typeface="新細明體"/>
                      </a:endParaRPr>
                    </a:p>
                  </a:txBody>
                  <a:tcPr marL="68580" marR="68580" marT="0" marB="0"/>
                </a:tc>
                <a:tc gridSpan="3">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Depth</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VSRS</a:t>
                      </a:r>
                      <a:endParaRPr lang="zh-TW" sz="1600" dirty="0">
                        <a:effectLst/>
                        <a:latin typeface="Calibri" panose="020F0502020204030204" pitchFamily="34" charset="0"/>
                        <a:ea typeface="新細明體"/>
                      </a:endParaRPr>
                    </a:p>
                  </a:txBody>
                  <a:tcPr marL="68580" marR="68580" marT="0" marB="0"/>
                </a:tc>
              </a:tr>
              <a:tr h="321626">
                <a:tc v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dirty="0" smtClean="0">
                          <a:effectLst/>
                          <a:latin typeface="Calibri" panose="020F0502020204030204" pitchFamily="34" charset="0"/>
                        </a:rPr>
                        <a:t>5/6_2TB</a:t>
                      </a:r>
                      <a:endParaRPr lang="zh-TW" sz="1600" dirty="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smtClean="0">
                          <a:effectLst/>
                          <a:latin typeface="Calibri" panose="020F0502020204030204" pitchFamily="34" charset="0"/>
                        </a:rPr>
                        <a:t>5/6_2TB_D1</a:t>
                      </a:r>
                      <a:endParaRPr lang="zh-TW" sz="1600" dirty="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smtClean="0">
                          <a:effectLst/>
                          <a:latin typeface="Calibri" panose="020F0502020204030204" pitchFamily="34" charset="0"/>
                        </a:rPr>
                        <a:t>5/6_2TB_D2</a:t>
                      </a:r>
                      <a:endParaRPr lang="zh-TW" sz="1600" dirty="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smtClean="0">
                          <a:effectLst/>
                          <a:latin typeface="Calibri" panose="020F0502020204030204" pitchFamily="34" charset="0"/>
                        </a:rPr>
                        <a:t>5/6_2TB_D3</a:t>
                      </a:r>
                      <a:endParaRPr lang="zh-TW" sz="1600" dirty="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smtClean="0">
                          <a:effectLst/>
                          <a:latin typeface="Calibri" panose="020F0502020204030204" pitchFamily="34" charset="0"/>
                        </a:rPr>
                        <a:t>5/6_2TB</a:t>
                      </a:r>
                      <a:endParaRPr lang="zh-TW" sz="1600" dirty="0">
                        <a:effectLst/>
                        <a:latin typeface="Calibri" panose="020F0502020204030204" pitchFamily="34" charset="0"/>
                        <a:ea typeface="新細明體"/>
                      </a:endParaRPr>
                    </a:p>
                  </a:txBody>
                  <a:tcPr marL="68580" marR="68580" marT="0" marB="0"/>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ra</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smtClean="0">
                          <a:effectLst/>
                          <a:latin typeface="Arial" panose="020B0604020202020204" pitchFamily="34" charset="0"/>
                          <a:ea typeface="新細明體"/>
                          <a:cs typeface="Arial" panose="020B0604020202020204" pitchFamily="34" charset="0"/>
                        </a:rPr>
                        <a:t>1283.9177</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Arial" panose="020B0604020202020204" pitchFamily="34" charset="0"/>
                          <a:ea typeface="新細明體"/>
                          <a:cs typeface="Arial" panose="020B0604020202020204" pitchFamily="34" charset="0"/>
                        </a:rPr>
                        <a:t> -9.3105</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Arial" panose="020B0604020202020204" pitchFamily="34" charset="0"/>
                          <a:ea typeface="新細明體"/>
                          <a:cs typeface="Arial" panose="020B0604020202020204" pitchFamily="34" charset="0"/>
                        </a:rPr>
                        <a:t> -9.3525</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Arial" panose="020B0604020202020204" pitchFamily="34" charset="0"/>
                          <a:ea typeface="新細明體"/>
                          <a:cs typeface="Arial" panose="020B0604020202020204" pitchFamily="34" charset="0"/>
                        </a:rPr>
                        <a:t>-19.4928</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Arial" panose="020B0604020202020204" pitchFamily="34" charset="0"/>
                          <a:ea typeface="新細明體"/>
                          <a:cs typeface="Arial" panose="020B0604020202020204" pitchFamily="34" charset="0"/>
                        </a:rPr>
                        <a:t>690.0581</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ldp</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Arial" panose="020B0604020202020204" pitchFamily="34" charset="0"/>
                          <a:ea typeface="新細明體"/>
                          <a:cs typeface="Arial" panose="020B0604020202020204" pitchFamily="34" charset="0"/>
                        </a:rPr>
                        <a:t> 654.7494</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Arial" panose="020B0604020202020204" pitchFamily="34" charset="0"/>
                          <a:ea typeface="新細明體"/>
                          <a:cs typeface="Arial" panose="020B0604020202020204" pitchFamily="34" charset="0"/>
                        </a:rPr>
                        <a:t> -41.2514</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Arial" panose="020B0604020202020204" pitchFamily="34" charset="0"/>
                          <a:ea typeface="新細明體"/>
                          <a:cs typeface="Arial" panose="020B0604020202020204" pitchFamily="34" charset="0"/>
                        </a:rPr>
                        <a:t> -41.0887</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Arial" panose="020B0604020202020204" pitchFamily="34" charset="0"/>
                          <a:ea typeface="新細明體"/>
                          <a:cs typeface="Arial" panose="020B0604020202020204" pitchFamily="34" charset="0"/>
                        </a:rPr>
                        <a:t>-47.1645</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Arial" panose="020B0604020202020204" pitchFamily="34" charset="0"/>
                          <a:ea typeface="新細明體"/>
                          <a:cs typeface="Arial" panose="020B0604020202020204" pitchFamily="34" charset="0"/>
                        </a:rPr>
                        <a:t>390.4533</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ai</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Arial" panose="020B0604020202020204" pitchFamily="34" charset="0"/>
                          <a:ea typeface="新細明體"/>
                          <a:cs typeface="Arial" panose="020B0604020202020204" pitchFamily="34" charset="0"/>
                        </a:rPr>
                        <a:t> 595.2655</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Arial" panose="020B0604020202020204" pitchFamily="34" charset="0"/>
                          <a:ea typeface="新細明體"/>
                          <a:cs typeface="Arial" panose="020B0604020202020204" pitchFamily="34" charset="0"/>
                        </a:rPr>
                        <a:t> -34.0683</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Arial" panose="020B0604020202020204" pitchFamily="34" charset="0"/>
                          <a:ea typeface="新細明體"/>
                          <a:cs typeface="Arial" panose="020B0604020202020204" pitchFamily="34" charset="0"/>
                        </a:rPr>
                        <a:t> -34.1806</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Arial" panose="020B0604020202020204" pitchFamily="34" charset="0"/>
                          <a:ea typeface="新細明體"/>
                          <a:cs typeface="Arial" panose="020B0604020202020204" pitchFamily="34" charset="0"/>
                        </a:rPr>
                        <a:t>-43.6932</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Arial" panose="020B0604020202020204" pitchFamily="34" charset="0"/>
                          <a:ea typeface="新細明體"/>
                          <a:cs typeface="Arial" panose="020B0604020202020204" pitchFamily="34" charset="0"/>
                        </a:rPr>
                        <a:t>464.8886</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ave</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Arial" panose="020B0604020202020204" pitchFamily="34" charset="0"/>
                          <a:ea typeface="新細明體"/>
                          <a:cs typeface="Arial" panose="020B0604020202020204" pitchFamily="34" charset="0"/>
                        </a:rPr>
                        <a:t> 844.6442</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Arial" panose="020B0604020202020204" pitchFamily="34" charset="0"/>
                          <a:ea typeface="新細明體"/>
                          <a:cs typeface="Arial" panose="020B0604020202020204" pitchFamily="34" charset="0"/>
                        </a:rPr>
                        <a:t> -28.2100</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Arial" panose="020B0604020202020204" pitchFamily="34" charset="0"/>
                          <a:ea typeface="新細明體"/>
                          <a:cs typeface="Arial" panose="020B0604020202020204" pitchFamily="34" charset="0"/>
                        </a:rPr>
                        <a:t> -28.2073</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Arial" panose="020B0604020202020204" pitchFamily="34" charset="0"/>
                          <a:ea typeface="新細明體"/>
                          <a:cs typeface="Arial" panose="020B0604020202020204" pitchFamily="34" charset="0"/>
                        </a:rPr>
                        <a:t>-36.7835</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Arial" panose="020B0604020202020204" pitchFamily="34" charset="0"/>
                          <a:ea typeface="新細明體"/>
                          <a:cs typeface="Arial" panose="020B0604020202020204" pitchFamily="34" charset="0"/>
                        </a:rPr>
                        <a:t>515.1333</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r>
            </a:tbl>
          </a:graphicData>
        </a:graphic>
      </p:graphicFrame>
      <p:graphicFrame>
        <p:nvGraphicFramePr>
          <p:cNvPr id="3" name="表格 2"/>
          <p:cNvGraphicFramePr>
            <a:graphicFrameLocks noGrp="1"/>
          </p:cNvGraphicFramePr>
          <p:nvPr>
            <p:extLst>
              <p:ext uri="{D42A27DB-BD31-4B8C-83A1-F6EECF244321}">
                <p14:modId xmlns:p14="http://schemas.microsoft.com/office/powerpoint/2010/main" val="3430281880"/>
              </p:ext>
            </p:extLst>
          </p:nvPr>
        </p:nvGraphicFramePr>
        <p:xfrm>
          <a:off x="405880" y="4221088"/>
          <a:ext cx="8280919" cy="2071856"/>
        </p:xfrm>
        <a:graphic>
          <a:graphicData uri="http://schemas.openxmlformats.org/drawingml/2006/table">
            <a:tbl>
              <a:tblPr>
                <a:tableStyleId>{775DCB02-9BB8-47FD-8907-85C794F793BA}</a:tableStyleId>
              </a:tblPr>
              <a:tblGrid>
                <a:gridCol w="637728"/>
                <a:gridCol w="1152128"/>
                <a:gridCol w="1296144"/>
                <a:gridCol w="1457323"/>
                <a:gridCol w="1262970"/>
                <a:gridCol w="2474626"/>
              </a:tblGrid>
              <a:tr h="240354">
                <a:tc gridSpan="6">
                  <a:txBody>
                    <a:bodyPr/>
                    <a:lstStyle/>
                    <a:p>
                      <a:pPr algn="ctr" hangingPunct="0">
                        <a:spcBef>
                          <a:spcPts val="600"/>
                        </a:spcBef>
                        <a:spcAft>
                          <a:spcPts val="0"/>
                        </a:spcAft>
                        <a:tabLst>
                          <a:tab pos="228600" algn="l"/>
                          <a:tab pos="457200" algn="l"/>
                          <a:tab pos="685800" algn="l"/>
                          <a:tab pos="914400" algn="l"/>
                        </a:tabLst>
                      </a:pPr>
                      <a:r>
                        <a:rPr lang="en-US" sz="1800" b="1" dirty="0">
                          <a:effectLst/>
                          <a:latin typeface="Calibri" panose="020F0502020204030204" pitchFamily="34" charset="0"/>
                        </a:rPr>
                        <a:t>BDPSNR</a:t>
                      </a:r>
                      <a:r>
                        <a:rPr lang="zh-TW" sz="1800" b="1" dirty="0">
                          <a:effectLst/>
                          <a:latin typeface="Calibri" panose="020F0502020204030204" pitchFamily="34" charset="0"/>
                        </a:rPr>
                        <a:t>　</a:t>
                      </a:r>
                      <a:endParaRPr lang="zh-TW" sz="1800" b="1"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r>
              <a:tr h="300966">
                <a:tc rowSpan="3">
                  <a:txBody>
                    <a:bodyPr/>
                    <a:lstStyle/>
                    <a:p>
                      <a:pPr algn="ctr" hangingPunct="0">
                        <a:spcBef>
                          <a:spcPts val="300"/>
                        </a:spcBef>
                        <a:spcAft>
                          <a:spcPts val="0"/>
                        </a:spcAft>
                        <a:tabLst>
                          <a:tab pos="228600" algn="l"/>
                          <a:tab pos="457200" algn="l"/>
                          <a:tab pos="685800" algn="l"/>
                          <a:tab pos="914400" algn="l"/>
                        </a:tabLst>
                      </a:pPr>
                      <a:r>
                        <a:rPr lang="zh-TW" sz="1600">
                          <a:effectLst/>
                          <a:latin typeface="Calibri" panose="020F0502020204030204" pitchFamily="34" charset="0"/>
                        </a:rPr>
                        <a:t>　</a:t>
                      </a:r>
                      <a:endParaRPr lang="zh-TW" sz="1600">
                        <a:effectLst/>
                        <a:latin typeface="Calibri" panose="020F0502020204030204" pitchFamily="34" charset="0"/>
                        <a:ea typeface="新細明體"/>
                      </a:endParaRPr>
                    </a:p>
                  </a:txBody>
                  <a:tcPr marL="68580" marR="68580" marT="0" marB="0"/>
                </a:tc>
                <a:tc gridSpan="4">
                  <a:txBody>
                    <a:bodyPr/>
                    <a:lstStyle/>
                    <a:p>
                      <a:pPr algn="ctr" hangingPunct="0">
                        <a:spcBef>
                          <a:spcPts val="300"/>
                        </a:spcBef>
                        <a:spcAft>
                          <a:spcPts val="0"/>
                        </a:spcAft>
                        <a:tabLst>
                          <a:tab pos="228600" algn="l"/>
                          <a:tab pos="457200" algn="l"/>
                          <a:tab pos="685800" algn="l"/>
                          <a:tab pos="914400" algn="l"/>
                        </a:tabLst>
                      </a:pPr>
                      <a:r>
                        <a:rPr lang="en-US" sz="1600" dirty="0" smtClean="0">
                          <a:effectLst/>
                          <a:latin typeface="Calibri" panose="020F0502020204030204" pitchFamily="34" charset="0"/>
                        </a:rPr>
                        <a:t>Recovered Texture </a:t>
                      </a:r>
                      <a:r>
                        <a:rPr lang="en-US" sz="1600" dirty="0">
                          <a:effectLst/>
                          <a:latin typeface="Calibri" panose="020F0502020204030204" pitchFamily="34" charset="0"/>
                        </a:rPr>
                        <a:t>and </a:t>
                      </a:r>
                      <a:r>
                        <a:rPr lang="en-US" sz="1600" dirty="0" smtClean="0">
                          <a:effectLst/>
                          <a:latin typeface="Calibri" panose="020F0502020204030204" pitchFamily="34" charset="0"/>
                        </a:rPr>
                        <a:t>Depth</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Synthesized Virtual </a:t>
                      </a:r>
                      <a:r>
                        <a:rPr lang="en-US" sz="1600" dirty="0" smtClean="0">
                          <a:effectLst/>
                          <a:latin typeface="Calibri" panose="020F0502020204030204" pitchFamily="34" charset="0"/>
                        </a:rPr>
                        <a:t>View</a:t>
                      </a:r>
                      <a:endParaRPr lang="zh-TW" sz="1600" dirty="0">
                        <a:effectLst/>
                        <a:latin typeface="Calibri" panose="020F0502020204030204" pitchFamily="34" charset="0"/>
                        <a:ea typeface="新細明體"/>
                      </a:endParaRPr>
                    </a:p>
                  </a:txBody>
                  <a:tcPr marL="68580" marR="68580" marT="0" marB="0"/>
                </a:tc>
              </a:tr>
              <a:tr h="164416">
                <a:tc v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Texture</a:t>
                      </a:r>
                      <a:endParaRPr lang="zh-TW" sz="1600">
                        <a:effectLst/>
                        <a:latin typeface="Calibri" panose="020F0502020204030204" pitchFamily="34" charset="0"/>
                        <a:ea typeface="新細明體"/>
                      </a:endParaRPr>
                    </a:p>
                  </a:txBody>
                  <a:tcPr marL="68580" marR="68580" marT="0" marB="0"/>
                </a:tc>
                <a:tc gridSpan="3">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Depth</a:t>
                      </a:r>
                      <a:endParaRPr lang="zh-TW" sz="160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VSRS</a:t>
                      </a:r>
                      <a:endParaRPr lang="zh-TW" sz="1600" dirty="0">
                        <a:effectLst/>
                        <a:latin typeface="Calibri" panose="020F0502020204030204" pitchFamily="34" charset="0"/>
                        <a:ea typeface="新細明體"/>
                      </a:endParaRPr>
                    </a:p>
                  </a:txBody>
                  <a:tcPr marL="68580" marR="68580" marT="0" marB="0"/>
                </a:tc>
              </a:tr>
              <a:tr h="226759">
                <a:tc v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5/6_1TB_D1</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5/6_1TB_D2</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5/6_1TB_D3</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5/6_1TB</a:t>
                      </a:r>
                      <a:endParaRPr lang="zh-TW" sz="1600" dirty="0">
                        <a:effectLst/>
                        <a:latin typeface="Calibri" panose="020F0502020204030204" pitchFamily="34" charset="0"/>
                        <a:ea typeface="新細明體"/>
                      </a:endParaRPr>
                    </a:p>
                  </a:txBody>
                  <a:tcPr marL="68580" marR="68580" marT="0" marB="0"/>
                </a:tc>
              </a:tr>
              <a:tr h="189497">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ra</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zh-TW" sz="1600" dirty="0">
                          <a:effectLst/>
                          <a:latin typeface="Arial" panose="020B0604020202020204" pitchFamily="34" charset="0"/>
                          <a:ea typeface="新細明體"/>
                          <a:cs typeface="Arial" panose="020B0604020202020204" pitchFamily="34" charset="0"/>
                        </a:rPr>
                        <a:t> </a:t>
                      </a:r>
                      <a:r>
                        <a:rPr lang="en-US" sz="1600" dirty="0">
                          <a:effectLst/>
                          <a:latin typeface="Arial" panose="020B0604020202020204" pitchFamily="34" charset="0"/>
                          <a:ea typeface="新細明體"/>
                          <a:cs typeface="Arial" panose="020B0604020202020204" pitchFamily="34" charset="0"/>
                        </a:rPr>
                        <a:t>-3.9810</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Arial" panose="020B0604020202020204" pitchFamily="34" charset="0"/>
                          <a:ea typeface="新細明體"/>
                          <a:cs typeface="Arial" panose="020B0604020202020204" pitchFamily="34" charset="0"/>
                        </a:rPr>
                        <a:t> -0.1143</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Arial" panose="020B0604020202020204" pitchFamily="34" charset="0"/>
                          <a:ea typeface="新細明體"/>
                          <a:cs typeface="Arial" panose="020B0604020202020204" pitchFamily="34" charset="0"/>
                        </a:rPr>
                        <a:t> -0.0966</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Arial" panose="020B0604020202020204" pitchFamily="34" charset="0"/>
                          <a:ea typeface="新細明體"/>
                          <a:cs typeface="Arial" panose="020B0604020202020204" pitchFamily="34" charset="0"/>
                        </a:rPr>
                        <a:t>0.2896</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Arial" panose="020B0604020202020204" pitchFamily="34" charset="0"/>
                          <a:ea typeface="新細明體"/>
                          <a:cs typeface="Arial" panose="020B0604020202020204" pitchFamily="34" charset="0"/>
                        </a:rPr>
                        <a:t>-3.7034</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r>
              <a:tr h="277370">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ldp</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Arial" panose="020B0604020202020204" pitchFamily="34" charset="0"/>
                          <a:ea typeface="新細明體"/>
                          <a:cs typeface="Arial" panose="020B0604020202020204" pitchFamily="34" charset="0"/>
                        </a:rPr>
                        <a:t> -3.6308</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Arial" panose="020B0604020202020204" pitchFamily="34" charset="0"/>
                          <a:ea typeface="新細明體"/>
                          <a:cs typeface="Arial" panose="020B0604020202020204" pitchFamily="34" charset="0"/>
                        </a:rPr>
                        <a:t> 1.4910</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Arial" panose="020B0604020202020204" pitchFamily="34" charset="0"/>
                          <a:ea typeface="新細明體"/>
                          <a:cs typeface="Arial" panose="020B0604020202020204" pitchFamily="34" charset="0"/>
                        </a:rPr>
                        <a:t> 1.5108</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Arial" panose="020B0604020202020204" pitchFamily="34" charset="0"/>
                          <a:ea typeface="新細明體"/>
                          <a:cs typeface="Arial" panose="020B0604020202020204" pitchFamily="34" charset="0"/>
                        </a:rPr>
                        <a:t>1.9282</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Arial" panose="020B0604020202020204" pitchFamily="34" charset="0"/>
                          <a:ea typeface="新細明體"/>
                          <a:cs typeface="Arial" panose="020B0604020202020204" pitchFamily="34" charset="0"/>
                        </a:rPr>
                        <a:t>-3.3098</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r>
              <a:tr h="150483">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ai</a:t>
                      </a:r>
                      <a:endParaRPr lang="zh-TW" sz="1600">
                        <a:effectLst/>
                        <a:latin typeface="Calibri" panose="020F0502020204030204" pitchFamily="34" charset="0"/>
                        <a:ea typeface="新細明體"/>
                      </a:endParaRPr>
                    </a:p>
                  </a:txBody>
                  <a:tcPr marL="68580" marR="68580" marT="0" marB="0"/>
                </a:tc>
                <a:tc>
                  <a:txBody>
                    <a:bodyPr/>
                    <a:lstStyle/>
                    <a:p>
                      <a:pPr marL="228600" hangingPunct="0">
                        <a:spcBef>
                          <a:spcPts val="300"/>
                        </a:spcBef>
                        <a:spcAft>
                          <a:spcPts val="0"/>
                        </a:spcAft>
                        <a:tabLst>
                          <a:tab pos="228600" algn="l"/>
                          <a:tab pos="457200" algn="l"/>
                          <a:tab pos="685800" algn="l"/>
                          <a:tab pos="914400" algn="l"/>
                        </a:tabLst>
                      </a:pPr>
                      <a:r>
                        <a:rPr lang="en-US" sz="1600">
                          <a:effectLst/>
                          <a:latin typeface="Arial" panose="020B0604020202020204" pitchFamily="34" charset="0"/>
                          <a:ea typeface="新細明體"/>
                          <a:cs typeface="Arial" panose="020B0604020202020204" pitchFamily="34" charset="0"/>
                        </a:rPr>
                        <a:t>-2.5472</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Arial" panose="020B0604020202020204" pitchFamily="34" charset="0"/>
                          <a:ea typeface="新細明體"/>
                          <a:cs typeface="Arial" panose="020B0604020202020204" pitchFamily="34" charset="0"/>
                        </a:rPr>
                        <a:t> 0.7856</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Arial" panose="020B0604020202020204" pitchFamily="34" charset="0"/>
                          <a:ea typeface="新細明體"/>
                          <a:cs typeface="Arial" panose="020B0604020202020204" pitchFamily="34" charset="0"/>
                        </a:rPr>
                        <a:t> 0.8457</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Arial" panose="020B0604020202020204" pitchFamily="34" charset="0"/>
                          <a:ea typeface="新細明體"/>
                          <a:cs typeface="Arial" panose="020B0604020202020204" pitchFamily="34" charset="0"/>
                        </a:rPr>
                        <a:t>1.4330</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Arial" panose="020B0604020202020204" pitchFamily="34" charset="0"/>
                          <a:ea typeface="新細明體"/>
                          <a:cs typeface="Arial" panose="020B0604020202020204" pitchFamily="34" charset="0"/>
                        </a:rPr>
                        <a:t>-2.7448</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r>
              <a:tr h="167203">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ave</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Arial" panose="020B0604020202020204" pitchFamily="34" charset="0"/>
                          <a:ea typeface="新細明體"/>
                          <a:cs typeface="Arial" panose="020B0604020202020204" pitchFamily="34" charset="0"/>
                        </a:rPr>
                        <a:t> -3.3863</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Arial" panose="020B0604020202020204" pitchFamily="34" charset="0"/>
                          <a:ea typeface="新細明體"/>
                          <a:cs typeface="Arial" panose="020B0604020202020204" pitchFamily="34" charset="0"/>
                        </a:rPr>
                        <a:t> 0.7208</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Arial" panose="020B0604020202020204" pitchFamily="34" charset="0"/>
                          <a:ea typeface="新細明體"/>
                          <a:cs typeface="Arial" panose="020B0604020202020204" pitchFamily="34" charset="0"/>
                        </a:rPr>
                        <a:t> 0.7533</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Arial" panose="020B0604020202020204" pitchFamily="34" charset="0"/>
                          <a:ea typeface="新細明體"/>
                          <a:cs typeface="Arial" panose="020B0604020202020204" pitchFamily="34" charset="0"/>
                        </a:rPr>
                        <a:t>1.2169</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Arial" panose="020B0604020202020204" pitchFamily="34" charset="0"/>
                          <a:ea typeface="新細明體"/>
                          <a:cs typeface="Arial" panose="020B0604020202020204" pitchFamily="34" charset="0"/>
                        </a:rPr>
                        <a:t>-3.2526</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r>
            </a:tbl>
          </a:graphicData>
        </a:graphic>
      </p:graphicFrame>
      <p:cxnSp>
        <p:nvCxnSpPr>
          <p:cNvPr id="5" name="直線接點 4"/>
          <p:cNvCxnSpPr/>
          <p:nvPr/>
        </p:nvCxnSpPr>
        <p:spPr>
          <a:xfrm flipH="1">
            <a:off x="179512" y="1772816"/>
            <a:ext cx="8712968" cy="453650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4505069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群組 4"/>
          <p:cNvGrpSpPr/>
          <p:nvPr/>
        </p:nvGrpSpPr>
        <p:grpSpPr>
          <a:xfrm>
            <a:off x="855404" y="2872798"/>
            <a:ext cx="7965068" cy="2541639"/>
            <a:chOff x="1080652" y="1764790"/>
            <a:chExt cx="10856187" cy="3092018"/>
          </a:xfrm>
        </p:grpSpPr>
        <p:pic>
          <p:nvPicPr>
            <p:cNvPr id="18" name="圖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80652" y="1764792"/>
              <a:ext cx="1336113" cy="1440000"/>
            </a:xfrm>
            <a:prstGeom prst="rect">
              <a:avLst/>
            </a:prstGeom>
          </p:spPr>
        </p:pic>
        <p:pic>
          <p:nvPicPr>
            <p:cNvPr id="19" name="圖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90797" y="1764792"/>
              <a:ext cx="1270588" cy="1440000"/>
            </a:xfrm>
            <a:prstGeom prst="rect">
              <a:avLst/>
            </a:prstGeom>
          </p:spPr>
        </p:pic>
        <p:pic>
          <p:nvPicPr>
            <p:cNvPr id="20" name="圖片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0653" y="3416808"/>
              <a:ext cx="1336113" cy="1440000"/>
            </a:xfrm>
            <a:prstGeom prst="rect">
              <a:avLst/>
            </a:prstGeom>
          </p:spPr>
        </p:pic>
        <p:pic>
          <p:nvPicPr>
            <p:cNvPr id="21" name="圖片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88942" y="3416808"/>
              <a:ext cx="1270588" cy="1439999"/>
            </a:xfrm>
            <a:prstGeom prst="rect">
              <a:avLst/>
            </a:prstGeom>
          </p:spPr>
        </p:pic>
        <p:grpSp>
          <p:nvGrpSpPr>
            <p:cNvPr id="22" name="群組 21"/>
            <p:cNvGrpSpPr/>
            <p:nvPr/>
          </p:nvGrpSpPr>
          <p:grpSpPr>
            <a:xfrm>
              <a:off x="6296272" y="1764790"/>
              <a:ext cx="2541177" cy="1440001"/>
              <a:chOff x="6296272" y="1764790"/>
              <a:chExt cx="5082353" cy="1440001"/>
            </a:xfrm>
          </p:grpSpPr>
          <p:pic>
            <p:nvPicPr>
              <p:cNvPr id="27" name="圖片 2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96272" y="1764791"/>
                <a:ext cx="2541177" cy="1440000"/>
              </a:xfrm>
              <a:prstGeom prst="rect">
                <a:avLst/>
              </a:prstGeom>
            </p:spPr>
          </p:pic>
          <p:pic>
            <p:nvPicPr>
              <p:cNvPr id="28" name="圖片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37449" y="1764790"/>
                <a:ext cx="2541176" cy="1440000"/>
              </a:xfrm>
              <a:prstGeom prst="rect">
                <a:avLst/>
              </a:prstGeom>
            </p:spPr>
          </p:pic>
        </p:grpSp>
        <p:grpSp>
          <p:nvGrpSpPr>
            <p:cNvPr id="23" name="群組 22"/>
            <p:cNvGrpSpPr/>
            <p:nvPr/>
          </p:nvGrpSpPr>
          <p:grpSpPr>
            <a:xfrm>
              <a:off x="6302368" y="3416807"/>
              <a:ext cx="2535081" cy="1440000"/>
              <a:chOff x="6302368" y="3416807"/>
              <a:chExt cx="5080160" cy="1440000"/>
            </a:xfrm>
          </p:grpSpPr>
          <p:pic>
            <p:nvPicPr>
              <p:cNvPr id="25" name="圖片 2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302368" y="3416807"/>
                <a:ext cx="2541176" cy="1440000"/>
              </a:xfrm>
              <a:prstGeom prst="rect">
                <a:avLst/>
              </a:prstGeom>
            </p:spPr>
          </p:pic>
          <p:pic>
            <p:nvPicPr>
              <p:cNvPr id="26" name="圖片 2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41352" y="3416807"/>
                <a:ext cx="2541176" cy="1439999"/>
              </a:xfrm>
              <a:prstGeom prst="rect">
                <a:avLst/>
              </a:prstGeom>
            </p:spPr>
          </p:pic>
        </p:grpSp>
        <p:pic>
          <p:nvPicPr>
            <p:cNvPr id="24" name="圖片 2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395662" y="2627710"/>
              <a:ext cx="2541177" cy="1440000"/>
            </a:xfrm>
            <a:prstGeom prst="rect">
              <a:avLst/>
            </a:prstGeom>
          </p:spPr>
        </p:pic>
      </p:grpSp>
      <p:sp>
        <p:nvSpPr>
          <p:cNvPr id="6" name="向右箭號 5"/>
          <p:cNvSpPr/>
          <p:nvPr/>
        </p:nvSpPr>
        <p:spPr>
          <a:xfrm>
            <a:off x="4067944" y="3929527"/>
            <a:ext cx="349482" cy="2444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600"/>
          </a:p>
        </p:txBody>
      </p:sp>
      <p:sp>
        <p:nvSpPr>
          <p:cNvPr id="7" name="向右箭號 6"/>
          <p:cNvSpPr/>
          <p:nvPr/>
        </p:nvSpPr>
        <p:spPr>
          <a:xfrm>
            <a:off x="6586730" y="3929527"/>
            <a:ext cx="349482" cy="2444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600"/>
          </a:p>
        </p:txBody>
      </p:sp>
      <p:sp>
        <p:nvSpPr>
          <p:cNvPr id="8" name="向右箭號 7"/>
          <p:cNvSpPr/>
          <p:nvPr/>
        </p:nvSpPr>
        <p:spPr>
          <a:xfrm rot="10800000">
            <a:off x="4067945" y="4197611"/>
            <a:ext cx="349482" cy="244432"/>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TW" altLang="en-US" sz="1600"/>
          </a:p>
        </p:txBody>
      </p:sp>
      <p:sp>
        <p:nvSpPr>
          <p:cNvPr id="9" name="向右箭號 8"/>
          <p:cNvSpPr/>
          <p:nvPr/>
        </p:nvSpPr>
        <p:spPr>
          <a:xfrm rot="10800000">
            <a:off x="6557658" y="4197611"/>
            <a:ext cx="349482" cy="244432"/>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TW" altLang="en-US" sz="1600"/>
          </a:p>
        </p:txBody>
      </p:sp>
      <p:sp>
        <p:nvSpPr>
          <p:cNvPr id="10" name="文字方塊 9"/>
          <p:cNvSpPr txBox="1"/>
          <p:nvPr/>
        </p:nvSpPr>
        <p:spPr>
          <a:xfrm>
            <a:off x="974467" y="2569207"/>
            <a:ext cx="737189" cy="338554"/>
          </a:xfrm>
          <a:prstGeom prst="rect">
            <a:avLst/>
          </a:prstGeom>
          <a:noFill/>
        </p:spPr>
        <p:txBody>
          <a:bodyPr wrap="none" rtlCol="0">
            <a:spAutoFit/>
          </a:bodyPr>
          <a:lstStyle/>
          <a:p>
            <a:r>
              <a:rPr lang="en-US" altLang="zh-TW" sz="1600" dirty="0" smtClean="0"/>
              <a:t>View1</a:t>
            </a:r>
            <a:endParaRPr lang="zh-TW" altLang="en-US" sz="1600" dirty="0"/>
          </a:p>
        </p:txBody>
      </p:sp>
      <p:sp>
        <p:nvSpPr>
          <p:cNvPr id="11" name="文字方塊 10"/>
          <p:cNvSpPr txBox="1"/>
          <p:nvPr/>
        </p:nvSpPr>
        <p:spPr>
          <a:xfrm>
            <a:off x="2984888" y="2569207"/>
            <a:ext cx="737189" cy="338554"/>
          </a:xfrm>
          <a:prstGeom prst="rect">
            <a:avLst/>
          </a:prstGeom>
          <a:noFill/>
        </p:spPr>
        <p:txBody>
          <a:bodyPr wrap="none" rtlCol="0">
            <a:spAutoFit/>
          </a:bodyPr>
          <a:lstStyle/>
          <a:p>
            <a:r>
              <a:rPr lang="en-US" altLang="zh-TW" sz="1600" dirty="0" smtClean="0"/>
              <a:t>View2</a:t>
            </a:r>
            <a:endParaRPr lang="zh-TW" altLang="en-US" sz="1600" dirty="0"/>
          </a:p>
        </p:txBody>
      </p:sp>
      <p:sp>
        <p:nvSpPr>
          <p:cNvPr id="12" name="文字方塊 11"/>
          <p:cNvSpPr txBox="1"/>
          <p:nvPr/>
        </p:nvSpPr>
        <p:spPr>
          <a:xfrm>
            <a:off x="961050" y="5421886"/>
            <a:ext cx="845103" cy="338554"/>
          </a:xfrm>
          <a:prstGeom prst="rect">
            <a:avLst/>
          </a:prstGeom>
          <a:noFill/>
        </p:spPr>
        <p:txBody>
          <a:bodyPr wrap="none" rtlCol="0">
            <a:spAutoFit/>
          </a:bodyPr>
          <a:lstStyle/>
          <a:p>
            <a:r>
              <a:rPr lang="en-US" altLang="zh-TW" sz="1600" dirty="0"/>
              <a:t>D</a:t>
            </a:r>
            <a:r>
              <a:rPr lang="en-US" altLang="zh-TW" sz="1600" dirty="0" smtClean="0"/>
              <a:t>epth1</a:t>
            </a:r>
            <a:endParaRPr lang="zh-TW" altLang="en-US" sz="1600" dirty="0"/>
          </a:p>
        </p:txBody>
      </p:sp>
      <p:sp>
        <p:nvSpPr>
          <p:cNvPr id="13" name="文字方塊 12"/>
          <p:cNvSpPr txBox="1"/>
          <p:nvPr/>
        </p:nvSpPr>
        <p:spPr>
          <a:xfrm>
            <a:off x="2971470" y="5421886"/>
            <a:ext cx="845103" cy="338554"/>
          </a:xfrm>
          <a:prstGeom prst="rect">
            <a:avLst/>
          </a:prstGeom>
          <a:noFill/>
        </p:spPr>
        <p:txBody>
          <a:bodyPr wrap="none" rtlCol="0">
            <a:spAutoFit/>
          </a:bodyPr>
          <a:lstStyle/>
          <a:p>
            <a:r>
              <a:rPr lang="en-US" altLang="zh-TW" sz="1600" dirty="0" smtClean="0"/>
              <a:t>Depth2</a:t>
            </a:r>
            <a:endParaRPr lang="zh-TW" altLang="en-US" sz="1600" dirty="0"/>
          </a:p>
        </p:txBody>
      </p:sp>
      <p:sp>
        <p:nvSpPr>
          <p:cNvPr id="14" name="文字方塊 13"/>
          <p:cNvSpPr txBox="1"/>
          <p:nvPr/>
        </p:nvSpPr>
        <p:spPr>
          <a:xfrm>
            <a:off x="3795948" y="2153709"/>
            <a:ext cx="884281" cy="5847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pPr algn="ctr"/>
            <a:r>
              <a:rPr lang="en-US" altLang="zh-TW" sz="1600" dirty="0" err="1" smtClean="0"/>
              <a:t>SbS</a:t>
            </a:r>
            <a:endParaRPr lang="en-US" altLang="zh-TW" sz="1600" dirty="0" smtClean="0"/>
          </a:p>
          <a:p>
            <a:pPr algn="ctr"/>
            <a:r>
              <a:rPr lang="en-US" altLang="zh-TW" sz="1600" dirty="0" smtClean="0"/>
              <a:t>Packing</a:t>
            </a:r>
            <a:endParaRPr lang="zh-TW" altLang="en-US" sz="1600" dirty="0"/>
          </a:p>
        </p:txBody>
      </p:sp>
      <p:sp>
        <p:nvSpPr>
          <p:cNvPr id="16" name="文字方塊 15"/>
          <p:cNvSpPr txBox="1"/>
          <p:nvPr/>
        </p:nvSpPr>
        <p:spPr>
          <a:xfrm>
            <a:off x="6319683" y="2153710"/>
            <a:ext cx="883575" cy="5847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r>
              <a:rPr lang="en-US" altLang="zh-TW" sz="1600" dirty="0" smtClean="0"/>
              <a:t>CTDP </a:t>
            </a:r>
          </a:p>
          <a:p>
            <a:r>
              <a:rPr lang="en-US" altLang="zh-TW" sz="1600" dirty="0" smtClean="0"/>
              <a:t>packing</a:t>
            </a:r>
            <a:endParaRPr lang="zh-TW" altLang="en-US" sz="1600" dirty="0"/>
          </a:p>
        </p:txBody>
      </p:sp>
      <p:sp>
        <p:nvSpPr>
          <p:cNvPr id="29" name="文字方塊 28"/>
          <p:cNvSpPr txBox="1"/>
          <p:nvPr/>
        </p:nvSpPr>
        <p:spPr>
          <a:xfrm>
            <a:off x="1335526" y="764703"/>
            <a:ext cx="6644768" cy="584775"/>
          </a:xfrm>
          <a:prstGeom prst="rect">
            <a:avLst/>
          </a:prstGeom>
          <a:noFill/>
        </p:spPr>
        <p:txBody>
          <a:bodyPr wrap="none" rtlCol="0">
            <a:spAutoFit/>
          </a:bodyPr>
          <a:lstStyle/>
          <a:p>
            <a:r>
              <a:rPr lang="en-US" altLang="zh-TW" sz="3200" b="1" dirty="0" smtClean="0">
                <a:solidFill>
                  <a:schemeClr val="tx2"/>
                </a:solidFill>
                <a:latin typeface="Calibri" panose="020F0502020204030204" pitchFamily="34" charset="0"/>
              </a:rPr>
              <a:t>Corrected Packing Procedure (2V+2D) </a:t>
            </a:r>
            <a:endParaRPr lang="zh-TW" altLang="en-US" sz="3200" b="1" dirty="0">
              <a:solidFill>
                <a:schemeClr val="tx2"/>
              </a:solidFill>
              <a:latin typeface="Calibri" panose="020F0502020204030204" pitchFamily="34" charset="0"/>
            </a:endParaRPr>
          </a:p>
        </p:txBody>
      </p:sp>
      <p:sp>
        <p:nvSpPr>
          <p:cNvPr id="30" name="文字方塊 29"/>
          <p:cNvSpPr txBox="1"/>
          <p:nvPr/>
        </p:nvSpPr>
        <p:spPr>
          <a:xfrm>
            <a:off x="1722618" y="2153708"/>
            <a:ext cx="1019831" cy="5847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pPr algn="ctr"/>
            <a:r>
              <a:rPr lang="en-US" altLang="zh-TW" sz="1600" dirty="0" smtClean="0"/>
              <a:t>Down</a:t>
            </a:r>
          </a:p>
          <a:p>
            <a:pPr algn="ctr"/>
            <a:r>
              <a:rPr lang="en-US" altLang="zh-TW" sz="1600" dirty="0" smtClean="0"/>
              <a:t>Sampling</a:t>
            </a:r>
          </a:p>
        </p:txBody>
      </p:sp>
      <p:sp>
        <p:nvSpPr>
          <p:cNvPr id="31" name="文字方塊 30"/>
          <p:cNvSpPr txBox="1"/>
          <p:nvPr/>
        </p:nvSpPr>
        <p:spPr>
          <a:xfrm>
            <a:off x="4004379" y="5558300"/>
            <a:ext cx="1135247" cy="584775"/>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none" rtlCol="0">
            <a:spAutoFit/>
          </a:bodyPr>
          <a:lstStyle/>
          <a:p>
            <a:pPr algn="ctr"/>
            <a:r>
              <a:rPr lang="en-US" altLang="zh-TW" sz="1600" dirty="0" err="1" smtClean="0"/>
              <a:t>SbS</a:t>
            </a:r>
            <a:endParaRPr lang="en-US" altLang="zh-TW" sz="1600" dirty="0" smtClean="0"/>
          </a:p>
          <a:p>
            <a:pPr algn="ctr"/>
            <a:r>
              <a:rPr lang="en-US" altLang="zh-TW" sz="1600" dirty="0" err="1" smtClean="0"/>
              <a:t>Depacking</a:t>
            </a:r>
            <a:endParaRPr lang="zh-TW" altLang="en-US" sz="1600" dirty="0"/>
          </a:p>
        </p:txBody>
      </p:sp>
      <p:sp>
        <p:nvSpPr>
          <p:cNvPr id="32" name="文字方塊 31"/>
          <p:cNvSpPr txBox="1"/>
          <p:nvPr/>
        </p:nvSpPr>
        <p:spPr>
          <a:xfrm>
            <a:off x="6353395" y="5565148"/>
            <a:ext cx="1098378" cy="584775"/>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none" rtlCol="0">
            <a:spAutoFit/>
          </a:bodyPr>
          <a:lstStyle/>
          <a:p>
            <a:pPr algn="ctr"/>
            <a:r>
              <a:rPr lang="en-US" altLang="zh-TW" sz="1600" dirty="0" smtClean="0"/>
              <a:t>CTDP </a:t>
            </a:r>
          </a:p>
          <a:p>
            <a:pPr algn="ctr"/>
            <a:r>
              <a:rPr lang="en-US" altLang="zh-TW" sz="1600" dirty="0" err="1" smtClean="0"/>
              <a:t>depacking</a:t>
            </a:r>
            <a:endParaRPr lang="zh-TW" altLang="en-US" sz="1600" dirty="0"/>
          </a:p>
        </p:txBody>
      </p:sp>
      <p:sp>
        <p:nvSpPr>
          <p:cNvPr id="33" name="文字方塊 32"/>
          <p:cNvSpPr txBox="1"/>
          <p:nvPr/>
        </p:nvSpPr>
        <p:spPr>
          <a:xfrm>
            <a:off x="1829959" y="5575781"/>
            <a:ext cx="1019830" cy="584775"/>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none" rtlCol="0">
            <a:spAutoFit/>
          </a:bodyPr>
          <a:lstStyle/>
          <a:p>
            <a:pPr algn="ctr"/>
            <a:r>
              <a:rPr lang="en-US" altLang="zh-TW" sz="1600" dirty="0" smtClean="0"/>
              <a:t>Up</a:t>
            </a:r>
          </a:p>
          <a:p>
            <a:pPr algn="ctr"/>
            <a:r>
              <a:rPr lang="en-US" altLang="zh-TW" sz="1600" dirty="0" smtClean="0"/>
              <a:t>Sampling</a:t>
            </a:r>
            <a:endParaRPr lang="zh-TW" altLang="en-US" sz="1600" dirty="0"/>
          </a:p>
        </p:txBody>
      </p:sp>
    </p:spTree>
    <p:extLst>
      <p:ext uri="{BB962C8B-B14F-4D97-AF65-F5344CB8AC3E}">
        <p14:creationId xmlns:p14="http://schemas.microsoft.com/office/powerpoint/2010/main" val="33933412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bwMode="auto">
          <a:xfrm>
            <a:off x="251520" y="701824"/>
            <a:ext cx="8589640" cy="1143000"/>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algn="ctr" eaLnBrk="0" hangingPunct="0">
              <a:defRPr/>
            </a:pPr>
            <a:r>
              <a:rPr kumimoji="1" lang="en-US" altLang="zh-TW" sz="36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t>Experimental Results </a:t>
            </a:r>
            <a:r>
              <a:rPr lang="en-US" altLang="zh-TW" sz="3600" b="1" dirty="0" smtClean="0">
                <a:solidFill>
                  <a:schemeClr val="tx2"/>
                </a:solidFill>
                <a:latin typeface="Calibri" panose="020F0502020204030204" pitchFamily="34" charset="0"/>
                <a:ea typeface="+mj-ea"/>
                <a:cs typeface="+mj-cs"/>
              </a:rPr>
              <a:t>(1-View 1-Depth</a:t>
            </a:r>
            <a:r>
              <a:rPr lang="en-US" altLang="zh-TW" sz="3600" b="1" dirty="0">
                <a:solidFill>
                  <a:schemeClr val="tx2"/>
                </a:solidFill>
                <a:latin typeface="Calibri" panose="020F0502020204030204" pitchFamily="34" charset="0"/>
                <a:ea typeface="+mj-ea"/>
                <a:cs typeface="+mj-cs"/>
              </a:rPr>
              <a:t>)</a:t>
            </a:r>
            <a:r>
              <a:rPr kumimoji="1" lang="zh-TW" altLang="en-US" sz="36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t/>
            </a:r>
            <a:br>
              <a:rPr kumimoji="1" lang="zh-TW" altLang="en-US" sz="36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br>
            <a:r>
              <a:rPr kumimoji="1" lang="en-US" altLang="zh-TW" sz="28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t>HEVC + 5/6 CTDP-1TB with respect to 3D-HEVC</a:t>
            </a:r>
            <a:endParaRPr kumimoji="1" lang="zh-TW" altLang="en-US" sz="2800" b="1" i="0" u="none" strike="noStrike" kern="1200" cap="none" spc="0" normalizeH="0" baseline="0" noProof="0" dirty="0">
              <a:ln>
                <a:noFill/>
              </a:ln>
              <a:solidFill>
                <a:schemeClr val="tx2"/>
              </a:solidFill>
              <a:effectLst/>
              <a:uLnTx/>
              <a:uFillTx/>
              <a:latin typeface="Calibri" panose="020F0502020204030204" pitchFamily="34" charset="0"/>
              <a:ea typeface="+mj-ea"/>
              <a:cs typeface="+mj-cs"/>
            </a:endParaRPr>
          </a:p>
        </p:txBody>
      </p:sp>
      <p:graphicFrame>
        <p:nvGraphicFramePr>
          <p:cNvPr id="2" name="表格 1"/>
          <p:cNvGraphicFramePr>
            <a:graphicFrameLocks noGrp="1"/>
          </p:cNvGraphicFramePr>
          <p:nvPr>
            <p:extLst>
              <p:ext uri="{D42A27DB-BD31-4B8C-83A1-F6EECF244321}">
                <p14:modId xmlns:p14="http://schemas.microsoft.com/office/powerpoint/2010/main" val="2294167135"/>
              </p:ext>
            </p:extLst>
          </p:nvPr>
        </p:nvGraphicFramePr>
        <p:xfrm>
          <a:off x="405879" y="1916832"/>
          <a:ext cx="8280921" cy="2104752"/>
        </p:xfrm>
        <a:graphic>
          <a:graphicData uri="http://schemas.openxmlformats.org/drawingml/2006/table">
            <a:tbl>
              <a:tblPr>
                <a:tableStyleId>{284E427A-3D55-4303-BF80-6455036E1DE7}</a:tableStyleId>
              </a:tblPr>
              <a:tblGrid>
                <a:gridCol w="648073"/>
                <a:gridCol w="1141784"/>
                <a:gridCol w="1296144"/>
                <a:gridCol w="1368152"/>
                <a:gridCol w="1224136"/>
                <a:gridCol w="1296144"/>
                <a:gridCol w="1306488"/>
              </a:tblGrid>
              <a:tr h="263148">
                <a:tc gridSpan="7">
                  <a:txBody>
                    <a:bodyPr/>
                    <a:lstStyle/>
                    <a:p>
                      <a:pPr algn="ctr" hangingPunct="0">
                        <a:spcBef>
                          <a:spcPts val="600"/>
                        </a:spcBef>
                        <a:spcAft>
                          <a:spcPts val="0"/>
                        </a:spcAft>
                        <a:tabLst>
                          <a:tab pos="228600" algn="l"/>
                          <a:tab pos="457200" algn="l"/>
                          <a:tab pos="685800" algn="l"/>
                          <a:tab pos="914400" algn="l"/>
                        </a:tabLst>
                      </a:pPr>
                      <a:r>
                        <a:rPr lang="en-US" sz="1800" b="1" dirty="0">
                          <a:effectLst/>
                          <a:latin typeface="Calibri" panose="020F0502020204030204" pitchFamily="34" charset="0"/>
                        </a:rPr>
                        <a:t>BDBR</a:t>
                      </a:r>
                      <a:r>
                        <a:rPr lang="zh-TW" sz="1800" b="1" dirty="0">
                          <a:effectLst/>
                          <a:latin typeface="Calibri" panose="020F0502020204030204" pitchFamily="34" charset="0"/>
                        </a:rPr>
                        <a:t>　</a:t>
                      </a:r>
                      <a:endParaRPr lang="zh-TW" sz="1800" b="1"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r>
              <a:tr h="240908">
                <a:tc rowSpan="3">
                  <a:txBody>
                    <a:bodyPr/>
                    <a:lstStyle/>
                    <a:p>
                      <a:pPr algn="ctr" hangingPunct="0">
                        <a:spcBef>
                          <a:spcPts val="300"/>
                        </a:spcBef>
                        <a:spcAft>
                          <a:spcPts val="0"/>
                        </a:spcAft>
                        <a:tabLst>
                          <a:tab pos="228600" algn="l"/>
                          <a:tab pos="457200" algn="l"/>
                          <a:tab pos="685800" algn="l"/>
                          <a:tab pos="914400" algn="l"/>
                        </a:tabLst>
                      </a:pPr>
                      <a:r>
                        <a:rPr lang="zh-TW" sz="1600" dirty="0">
                          <a:effectLst/>
                          <a:latin typeface="Calibri" panose="020F0502020204030204" pitchFamily="34" charset="0"/>
                        </a:rPr>
                        <a:t>　</a:t>
                      </a:r>
                      <a:endParaRPr lang="zh-TW" sz="1600" dirty="0">
                        <a:effectLst/>
                        <a:latin typeface="Calibri" panose="020F0502020204030204" pitchFamily="34" charset="0"/>
                        <a:ea typeface="新細明體"/>
                      </a:endParaRPr>
                    </a:p>
                  </a:txBody>
                  <a:tcPr marL="68580" marR="68580" marT="0" marB="0"/>
                </a:tc>
                <a:tc gridSpan="4">
                  <a:txBody>
                    <a:bodyPr/>
                    <a:lstStyle/>
                    <a:p>
                      <a:pPr algn="ctr" hangingPunct="0">
                        <a:spcBef>
                          <a:spcPts val="300"/>
                        </a:spcBef>
                        <a:spcAft>
                          <a:spcPts val="0"/>
                        </a:spcAft>
                        <a:tabLst>
                          <a:tab pos="228600" algn="l"/>
                          <a:tab pos="457200" algn="l"/>
                          <a:tab pos="685800" algn="l"/>
                          <a:tab pos="914400" algn="l"/>
                        </a:tabLst>
                      </a:pPr>
                      <a:r>
                        <a:rPr lang="en-US" altLang="zh-TW" sz="1600" dirty="0" smtClean="0">
                          <a:effectLst/>
                          <a:latin typeface="Calibri" panose="020F0502020204030204" pitchFamily="34" charset="0"/>
                        </a:rPr>
                        <a:t>Recovered </a:t>
                      </a:r>
                      <a:r>
                        <a:rPr lang="en-US" sz="1600" dirty="0" smtClean="0">
                          <a:effectLst/>
                          <a:latin typeface="Calibri" panose="020F0502020204030204" pitchFamily="34" charset="0"/>
                        </a:rPr>
                        <a:t>Texture </a:t>
                      </a:r>
                      <a:r>
                        <a:rPr lang="en-US" sz="1600" dirty="0">
                          <a:effectLst/>
                          <a:latin typeface="Calibri" panose="020F0502020204030204" pitchFamily="34" charset="0"/>
                        </a:rPr>
                        <a:t>and </a:t>
                      </a:r>
                      <a:r>
                        <a:rPr lang="en-US" sz="1600" dirty="0" smtClean="0">
                          <a:effectLst/>
                          <a:latin typeface="Calibri" panose="020F0502020204030204" pitchFamily="34" charset="0"/>
                        </a:rPr>
                        <a:t>Depth</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2">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Synthesized Virtual </a:t>
                      </a:r>
                      <a:r>
                        <a:rPr lang="en-US" sz="1600" dirty="0" smtClean="0">
                          <a:effectLst/>
                          <a:latin typeface="Calibri" panose="020F0502020204030204" pitchFamily="34" charset="0"/>
                        </a:rPr>
                        <a:t>View</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r>
              <a:tr h="251506">
                <a:tc v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Texture</a:t>
                      </a:r>
                      <a:endParaRPr lang="zh-TW" sz="1600">
                        <a:effectLst/>
                        <a:latin typeface="Calibri" panose="020F0502020204030204" pitchFamily="34" charset="0"/>
                        <a:ea typeface="新細明體"/>
                      </a:endParaRPr>
                    </a:p>
                  </a:txBody>
                  <a:tcPr marL="68580" marR="68580" marT="0" marB="0"/>
                </a:tc>
                <a:tc gridSpan="3">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Depth</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VSRS</a:t>
                      </a:r>
                      <a:endParaRPr lang="zh-TW" sz="1600" dirty="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ATVS</a:t>
                      </a:r>
                      <a:endParaRPr lang="zh-TW" sz="1600">
                        <a:effectLst/>
                        <a:latin typeface="Calibri" panose="020F0502020204030204" pitchFamily="34" charset="0"/>
                        <a:ea typeface="新細明體"/>
                      </a:endParaRPr>
                    </a:p>
                  </a:txBody>
                  <a:tcPr marL="68580" marR="68580" marT="0" marB="0"/>
                </a:tc>
              </a:tr>
              <a:tr h="321626">
                <a:tc v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5/6_1TB</a:t>
                      </a:r>
                      <a:endParaRPr lang="zh-TW" sz="1600" dirty="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5/6_1TB_D1</a:t>
                      </a:r>
                      <a:endParaRPr lang="zh-TW" sz="1600" dirty="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5/6_1TB_D2</a:t>
                      </a:r>
                      <a:endParaRPr lang="zh-TW" sz="1600" dirty="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5/6_1TB_D3</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a:t>
                      </a:r>
                      <a:endParaRPr lang="zh-TW" sz="1600">
                        <a:effectLst/>
                        <a:latin typeface="Calibri" panose="020F0502020204030204" pitchFamily="34" charset="0"/>
                        <a:ea typeface="新細明體"/>
                      </a:endParaRPr>
                    </a:p>
                  </a:txBody>
                  <a:tcPr marL="68580" marR="68580" marT="0" marB="0"/>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ra</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16.5230</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-42.7322</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-42.9519</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-49.2434</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40.1037</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32.6021</a:t>
                      </a:r>
                    </a:p>
                  </a:txBody>
                  <a:tcPr marL="9525" marR="9525" marT="9525" marB="0" anchor="ctr"/>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ldp</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11.2823</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-59.8105</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-59.7042</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-63.1895</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27.6951</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16.4208</a:t>
                      </a:r>
                    </a:p>
                  </a:txBody>
                  <a:tcPr marL="9525" marR="9525" marT="9525" marB="0" anchor="ctr"/>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ai</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8.5414</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-25.1800</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-26.2376</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-36.0964</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47.7336</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41.1882</a:t>
                      </a:r>
                    </a:p>
                  </a:txBody>
                  <a:tcPr marL="9525" marR="9525" marT="9525" marB="0" anchor="ctr"/>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ave</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12.1156</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-42.5742</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-42.9645</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-49.5098</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38.5108</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30.0704</a:t>
                      </a:r>
                    </a:p>
                  </a:txBody>
                  <a:tcPr marL="9525" marR="9525" marT="9525" marB="0" anchor="ctr"/>
                </a:tc>
              </a:tr>
            </a:tbl>
          </a:graphicData>
        </a:graphic>
      </p:graphicFrame>
      <p:graphicFrame>
        <p:nvGraphicFramePr>
          <p:cNvPr id="3" name="表格 2"/>
          <p:cNvGraphicFramePr>
            <a:graphicFrameLocks noGrp="1"/>
          </p:cNvGraphicFramePr>
          <p:nvPr>
            <p:extLst>
              <p:ext uri="{D42A27DB-BD31-4B8C-83A1-F6EECF244321}">
                <p14:modId xmlns:p14="http://schemas.microsoft.com/office/powerpoint/2010/main" val="2383710037"/>
              </p:ext>
            </p:extLst>
          </p:nvPr>
        </p:nvGraphicFramePr>
        <p:xfrm>
          <a:off x="405880" y="4149080"/>
          <a:ext cx="8280919" cy="2076426"/>
        </p:xfrm>
        <a:graphic>
          <a:graphicData uri="http://schemas.openxmlformats.org/drawingml/2006/table">
            <a:tbl>
              <a:tblPr>
                <a:tableStyleId>{775DCB02-9BB8-47FD-8907-85C794F793BA}</a:tableStyleId>
              </a:tblPr>
              <a:tblGrid>
                <a:gridCol w="637728"/>
                <a:gridCol w="1152128"/>
                <a:gridCol w="1296144"/>
                <a:gridCol w="1457323"/>
                <a:gridCol w="1262970"/>
                <a:gridCol w="1262970"/>
                <a:gridCol w="1211656"/>
              </a:tblGrid>
              <a:tr h="240354">
                <a:tc gridSpan="7">
                  <a:txBody>
                    <a:bodyPr/>
                    <a:lstStyle/>
                    <a:p>
                      <a:pPr algn="ctr" hangingPunct="0">
                        <a:spcBef>
                          <a:spcPts val="600"/>
                        </a:spcBef>
                        <a:spcAft>
                          <a:spcPts val="0"/>
                        </a:spcAft>
                        <a:tabLst>
                          <a:tab pos="228600" algn="l"/>
                          <a:tab pos="457200" algn="l"/>
                          <a:tab pos="685800" algn="l"/>
                          <a:tab pos="914400" algn="l"/>
                        </a:tabLst>
                      </a:pPr>
                      <a:r>
                        <a:rPr lang="en-US" sz="1800" b="1" dirty="0">
                          <a:effectLst/>
                          <a:latin typeface="Calibri" panose="020F0502020204030204" pitchFamily="34" charset="0"/>
                        </a:rPr>
                        <a:t>BDPSNR</a:t>
                      </a:r>
                      <a:r>
                        <a:rPr lang="zh-TW" sz="1800" b="1" dirty="0">
                          <a:effectLst/>
                          <a:latin typeface="Calibri" panose="020F0502020204030204" pitchFamily="34" charset="0"/>
                        </a:rPr>
                        <a:t>　</a:t>
                      </a:r>
                      <a:endParaRPr lang="zh-TW" sz="1800" b="1"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r>
              <a:tr h="300966">
                <a:tc rowSpan="3">
                  <a:txBody>
                    <a:bodyPr/>
                    <a:lstStyle/>
                    <a:p>
                      <a:pPr algn="ctr" hangingPunct="0">
                        <a:spcBef>
                          <a:spcPts val="300"/>
                        </a:spcBef>
                        <a:spcAft>
                          <a:spcPts val="0"/>
                        </a:spcAft>
                        <a:tabLst>
                          <a:tab pos="228600" algn="l"/>
                          <a:tab pos="457200" algn="l"/>
                          <a:tab pos="685800" algn="l"/>
                          <a:tab pos="914400" algn="l"/>
                        </a:tabLst>
                      </a:pPr>
                      <a:r>
                        <a:rPr lang="zh-TW" sz="1600">
                          <a:effectLst/>
                          <a:latin typeface="Calibri" panose="020F0502020204030204" pitchFamily="34" charset="0"/>
                        </a:rPr>
                        <a:t>　</a:t>
                      </a:r>
                      <a:endParaRPr lang="zh-TW" sz="1600">
                        <a:effectLst/>
                        <a:latin typeface="Calibri" panose="020F0502020204030204" pitchFamily="34" charset="0"/>
                        <a:ea typeface="新細明體"/>
                      </a:endParaRPr>
                    </a:p>
                  </a:txBody>
                  <a:tcPr marL="68580" marR="68580" marT="0" marB="0"/>
                </a:tc>
                <a:tc gridSpan="4">
                  <a:txBody>
                    <a:bodyPr/>
                    <a:lstStyle/>
                    <a:p>
                      <a:pPr algn="ctr" hangingPunct="0">
                        <a:spcBef>
                          <a:spcPts val="300"/>
                        </a:spcBef>
                        <a:spcAft>
                          <a:spcPts val="0"/>
                        </a:spcAft>
                        <a:tabLst>
                          <a:tab pos="228600" algn="l"/>
                          <a:tab pos="457200" algn="l"/>
                          <a:tab pos="685800" algn="l"/>
                          <a:tab pos="914400" algn="l"/>
                        </a:tabLst>
                      </a:pPr>
                      <a:r>
                        <a:rPr lang="en-US" sz="1600" dirty="0" smtClean="0">
                          <a:effectLst/>
                          <a:latin typeface="Calibri" panose="020F0502020204030204" pitchFamily="34" charset="0"/>
                        </a:rPr>
                        <a:t>Recovered Texture </a:t>
                      </a:r>
                      <a:r>
                        <a:rPr lang="en-US" sz="1600" dirty="0">
                          <a:effectLst/>
                          <a:latin typeface="Calibri" panose="020F0502020204030204" pitchFamily="34" charset="0"/>
                        </a:rPr>
                        <a:t>and </a:t>
                      </a:r>
                      <a:r>
                        <a:rPr lang="en-US" sz="1600" dirty="0" smtClean="0">
                          <a:effectLst/>
                          <a:latin typeface="Calibri" panose="020F0502020204030204" pitchFamily="34" charset="0"/>
                        </a:rPr>
                        <a:t>Depth</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2">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Synthesized Virtual </a:t>
                      </a:r>
                      <a:r>
                        <a:rPr lang="en-US" sz="1600" dirty="0" smtClean="0">
                          <a:effectLst/>
                          <a:latin typeface="Calibri" panose="020F0502020204030204" pitchFamily="34" charset="0"/>
                        </a:rPr>
                        <a:t>View</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r>
              <a:tr h="164416">
                <a:tc v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Texture</a:t>
                      </a:r>
                      <a:endParaRPr lang="zh-TW" sz="1600">
                        <a:effectLst/>
                        <a:latin typeface="Calibri" panose="020F0502020204030204" pitchFamily="34" charset="0"/>
                        <a:ea typeface="新細明體"/>
                      </a:endParaRPr>
                    </a:p>
                  </a:txBody>
                  <a:tcPr marL="68580" marR="68580" marT="0" marB="0"/>
                </a:tc>
                <a:tc gridSpan="3">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Depth</a:t>
                      </a:r>
                      <a:endParaRPr lang="zh-TW" sz="160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VSRS</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ATVS</a:t>
                      </a:r>
                      <a:endParaRPr lang="zh-TW" sz="1600">
                        <a:effectLst/>
                        <a:latin typeface="Calibri" panose="020F0502020204030204" pitchFamily="34" charset="0"/>
                        <a:ea typeface="新細明體"/>
                      </a:endParaRPr>
                    </a:p>
                  </a:txBody>
                  <a:tcPr marL="68580" marR="68580" marT="0" marB="0"/>
                </a:tc>
              </a:tr>
              <a:tr h="226759">
                <a:tc v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5/6_1TB_D1</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5/6_1TB_D2</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5/6_1TB_D3</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a:t>
                      </a:r>
                      <a:endParaRPr lang="zh-TW" sz="1600">
                        <a:effectLst/>
                        <a:latin typeface="Calibri" panose="020F0502020204030204" pitchFamily="34" charset="0"/>
                        <a:ea typeface="新細明體"/>
                      </a:endParaRPr>
                    </a:p>
                  </a:txBody>
                  <a:tcPr marL="68580" marR="68580" marT="0" marB="0"/>
                </a:tc>
              </a:tr>
              <a:tr h="189497">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ra</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-0.5067</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1.9765</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2.0415</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2.6139</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-0.9598</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-0.7446</a:t>
                      </a:r>
                    </a:p>
                  </a:txBody>
                  <a:tcPr marL="9525" marR="9525" marT="9525" marB="0" anchor="ctr"/>
                </a:tc>
              </a:tr>
              <a:tr h="182530">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ldp</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-0.3627</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4.0170</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4.0984</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4.7465</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-0.7069</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-0.4351</a:t>
                      </a:r>
                    </a:p>
                  </a:txBody>
                  <a:tcPr marL="9525" marR="9525" marT="9525" marB="0" anchor="ctr"/>
                </a:tc>
              </a:tr>
              <a:tr h="150483">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ai</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-0.3117</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0.9744</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1.1391</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1.8881</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-1.2425</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-1.0104</a:t>
                      </a:r>
                    </a:p>
                  </a:txBody>
                  <a:tcPr marL="9525" marR="9525" marT="9525" marB="0" anchor="ctr"/>
                </a:tc>
              </a:tr>
              <a:tr h="167203">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ave</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-0.3937</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2.3226</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2.4263</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3.0828</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-0.9697</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-0.7300</a:t>
                      </a:r>
                    </a:p>
                  </a:txBody>
                  <a:tcPr marL="9525" marR="9525" marT="9525" marB="0" anchor="ctr"/>
                </a:tc>
              </a:tr>
            </a:tbl>
          </a:graphicData>
        </a:graphic>
      </p:graphicFrame>
      <p:sp>
        <p:nvSpPr>
          <p:cNvPr id="4" name="文字方塊 3"/>
          <p:cNvSpPr txBox="1"/>
          <p:nvPr/>
        </p:nvSpPr>
        <p:spPr>
          <a:xfrm>
            <a:off x="1475656" y="6330806"/>
            <a:ext cx="6599051" cy="338554"/>
          </a:xfrm>
          <a:prstGeom prst="rect">
            <a:avLst/>
          </a:prstGeom>
          <a:solidFill>
            <a:srgbClr val="FFFF00"/>
          </a:solidFill>
          <a:ln>
            <a:solidFill>
              <a:srgbClr val="FF0000"/>
            </a:solidFill>
          </a:ln>
        </p:spPr>
        <p:txBody>
          <a:bodyPr wrap="none" rtlCol="0">
            <a:spAutoFit/>
          </a:bodyPr>
          <a:lstStyle/>
          <a:p>
            <a:r>
              <a:rPr lang="en-US" altLang="zh-TW" sz="1600" b="1" dirty="0" smtClean="0">
                <a:solidFill>
                  <a:srgbClr val="FF0000"/>
                </a:solidFill>
              </a:rPr>
              <a:t>Lancoz4 Up and Down Sampling for Texture and </a:t>
            </a:r>
            <a:r>
              <a:rPr lang="en-US" altLang="zh-TW" sz="1600" b="1" dirty="0" err="1" smtClean="0">
                <a:solidFill>
                  <a:srgbClr val="FF0000"/>
                </a:solidFill>
              </a:rPr>
              <a:t>Bicubic</a:t>
            </a:r>
            <a:r>
              <a:rPr lang="en-US" altLang="zh-TW" sz="1600" b="1" dirty="0" smtClean="0">
                <a:solidFill>
                  <a:srgbClr val="FF0000"/>
                </a:solidFill>
              </a:rPr>
              <a:t> for Depth</a:t>
            </a:r>
            <a:endParaRPr lang="zh-TW" altLang="en-US" sz="1600" b="1" dirty="0">
              <a:solidFill>
                <a:srgbClr val="FF0000"/>
              </a:solidFill>
            </a:endParaRPr>
          </a:p>
        </p:txBody>
      </p:sp>
      <p:sp>
        <p:nvSpPr>
          <p:cNvPr id="5" name="橢圓 4"/>
          <p:cNvSpPr/>
          <p:nvPr/>
        </p:nvSpPr>
        <p:spPr>
          <a:xfrm>
            <a:off x="1331640" y="6309320"/>
            <a:ext cx="1296144" cy="482570"/>
          </a:xfrm>
          <a:prstGeom prst="ellipse">
            <a:avLst/>
          </a:prstGeom>
          <a:noFill/>
          <a:ln w="19050">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endParaRPr lang="zh-TW" altLang="en-US" sz="1600" dirty="0" smtClean="0">
              <a:ea typeface="+mj-ea"/>
            </a:endParaRPr>
          </a:p>
        </p:txBody>
      </p:sp>
    </p:spTree>
    <p:extLst>
      <p:ext uri="{BB962C8B-B14F-4D97-AF65-F5344CB8AC3E}">
        <p14:creationId xmlns:p14="http://schemas.microsoft.com/office/powerpoint/2010/main" val="552719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bwMode="auto">
          <a:xfrm>
            <a:off x="251520" y="701824"/>
            <a:ext cx="8589640" cy="1143000"/>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algn="ctr" eaLnBrk="0" hangingPunct="0">
              <a:defRPr/>
            </a:pPr>
            <a:r>
              <a:rPr kumimoji="1" lang="en-US" altLang="zh-TW" sz="36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t>Experimental Results </a:t>
            </a:r>
            <a:r>
              <a:rPr lang="en-US" altLang="zh-TW" sz="3600" b="1" dirty="0" smtClean="0">
                <a:solidFill>
                  <a:schemeClr val="tx2"/>
                </a:solidFill>
                <a:latin typeface="Calibri" panose="020F0502020204030204" pitchFamily="34" charset="0"/>
                <a:ea typeface="+mj-ea"/>
                <a:cs typeface="+mj-cs"/>
              </a:rPr>
              <a:t>(1-View 1-Depth</a:t>
            </a:r>
            <a:r>
              <a:rPr lang="en-US" altLang="zh-TW" sz="3600" b="1" dirty="0">
                <a:solidFill>
                  <a:schemeClr val="tx2"/>
                </a:solidFill>
                <a:latin typeface="Calibri" panose="020F0502020204030204" pitchFamily="34" charset="0"/>
                <a:ea typeface="+mj-ea"/>
                <a:cs typeface="+mj-cs"/>
              </a:rPr>
              <a:t>)</a:t>
            </a:r>
            <a:r>
              <a:rPr kumimoji="1" lang="zh-TW" altLang="en-US" sz="36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t/>
            </a:r>
            <a:br>
              <a:rPr kumimoji="1" lang="zh-TW" altLang="en-US" sz="36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br>
            <a:r>
              <a:rPr kumimoji="1" lang="en-US" altLang="zh-TW" sz="28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t>HEVC + 8/9 CTDP-1TB with respect to 3D-HEVC</a:t>
            </a:r>
            <a:endParaRPr kumimoji="1" lang="zh-TW" altLang="en-US" sz="2800" b="1" i="0" u="none" strike="noStrike" kern="1200" cap="none" spc="0" normalizeH="0" baseline="0" noProof="0" dirty="0">
              <a:ln>
                <a:noFill/>
              </a:ln>
              <a:solidFill>
                <a:schemeClr val="tx2"/>
              </a:solidFill>
              <a:effectLst/>
              <a:uLnTx/>
              <a:uFillTx/>
              <a:latin typeface="Calibri" panose="020F0502020204030204" pitchFamily="34" charset="0"/>
              <a:ea typeface="+mj-ea"/>
              <a:cs typeface="+mj-cs"/>
            </a:endParaRPr>
          </a:p>
        </p:txBody>
      </p:sp>
      <p:graphicFrame>
        <p:nvGraphicFramePr>
          <p:cNvPr id="2" name="表格 1"/>
          <p:cNvGraphicFramePr>
            <a:graphicFrameLocks noGrp="1"/>
          </p:cNvGraphicFramePr>
          <p:nvPr>
            <p:extLst>
              <p:ext uri="{D42A27DB-BD31-4B8C-83A1-F6EECF244321}">
                <p14:modId xmlns:p14="http://schemas.microsoft.com/office/powerpoint/2010/main" val="2703154915"/>
              </p:ext>
            </p:extLst>
          </p:nvPr>
        </p:nvGraphicFramePr>
        <p:xfrm>
          <a:off x="405879" y="1916832"/>
          <a:ext cx="8280921" cy="2104752"/>
        </p:xfrm>
        <a:graphic>
          <a:graphicData uri="http://schemas.openxmlformats.org/drawingml/2006/table">
            <a:tbl>
              <a:tblPr>
                <a:tableStyleId>{284E427A-3D55-4303-BF80-6455036E1DE7}</a:tableStyleId>
              </a:tblPr>
              <a:tblGrid>
                <a:gridCol w="648073"/>
                <a:gridCol w="1141784"/>
                <a:gridCol w="1296144"/>
                <a:gridCol w="1368152"/>
                <a:gridCol w="1224136"/>
                <a:gridCol w="1296144"/>
                <a:gridCol w="1306488"/>
              </a:tblGrid>
              <a:tr h="263148">
                <a:tc gridSpan="7">
                  <a:txBody>
                    <a:bodyPr/>
                    <a:lstStyle/>
                    <a:p>
                      <a:pPr algn="ctr" hangingPunct="0">
                        <a:spcBef>
                          <a:spcPts val="600"/>
                        </a:spcBef>
                        <a:spcAft>
                          <a:spcPts val="0"/>
                        </a:spcAft>
                        <a:tabLst>
                          <a:tab pos="228600" algn="l"/>
                          <a:tab pos="457200" algn="l"/>
                          <a:tab pos="685800" algn="l"/>
                          <a:tab pos="914400" algn="l"/>
                        </a:tabLst>
                      </a:pPr>
                      <a:r>
                        <a:rPr lang="en-US" sz="1800" b="1" dirty="0">
                          <a:effectLst/>
                          <a:latin typeface="Calibri" panose="020F0502020204030204" pitchFamily="34" charset="0"/>
                        </a:rPr>
                        <a:t>BDBR</a:t>
                      </a:r>
                      <a:r>
                        <a:rPr lang="zh-TW" sz="1800" b="1" dirty="0">
                          <a:effectLst/>
                          <a:latin typeface="Calibri" panose="020F0502020204030204" pitchFamily="34" charset="0"/>
                        </a:rPr>
                        <a:t>　</a:t>
                      </a:r>
                      <a:endParaRPr lang="zh-TW" sz="1800" b="1"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r>
              <a:tr h="240908">
                <a:tc rowSpan="3">
                  <a:txBody>
                    <a:bodyPr/>
                    <a:lstStyle/>
                    <a:p>
                      <a:pPr algn="ctr" hangingPunct="0">
                        <a:spcBef>
                          <a:spcPts val="300"/>
                        </a:spcBef>
                        <a:spcAft>
                          <a:spcPts val="0"/>
                        </a:spcAft>
                        <a:tabLst>
                          <a:tab pos="228600" algn="l"/>
                          <a:tab pos="457200" algn="l"/>
                          <a:tab pos="685800" algn="l"/>
                          <a:tab pos="914400" algn="l"/>
                        </a:tabLst>
                      </a:pPr>
                      <a:r>
                        <a:rPr lang="zh-TW" sz="1600" dirty="0">
                          <a:effectLst/>
                          <a:latin typeface="Calibri" panose="020F0502020204030204" pitchFamily="34" charset="0"/>
                        </a:rPr>
                        <a:t>　</a:t>
                      </a:r>
                      <a:endParaRPr lang="zh-TW" sz="1600" dirty="0">
                        <a:effectLst/>
                        <a:latin typeface="Calibri" panose="020F0502020204030204" pitchFamily="34" charset="0"/>
                        <a:ea typeface="新細明體"/>
                      </a:endParaRPr>
                    </a:p>
                  </a:txBody>
                  <a:tcPr marL="68580" marR="68580" marT="0" marB="0"/>
                </a:tc>
                <a:tc gridSpan="4">
                  <a:txBody>
                    <a:bodyPr/>
                    <a:lstStyle/>
                    <a:p>
                      <a:pPr algn="ctr" hangingPunct="0">
                        <a:spcBef>
                          <a:spcPts val="300"/>
                        </a:spcBef>
                        <a:spcAft>
                          <a:spcPts val="0"/>
                        </a:spcAft>
                        <a:tabLst>
                          <a:tab pos="228600" algn="l"/>
                          <a:tab pos="457200" algn="l"/>
                          <a:tab pos="685800" algn="l"/>
                          <a:tab pos="914400" algn="l"/>
                        </a:tabLst>
                      </a:pPr>
                      <a:r>
                        <a:rPr lang="en-US" altLang="zh-TW" sz="1600" dirty="0" smtClean="0">
                          <a:effectLst/>
                          <a:latin typeface="Calibri" panose="020F0502020204030204" pitchFamily="34" charset="0"/>
                        </a:rPr>
                        <a:t>Recovered </a:t>
                      </a:r>
                      <a:r>
                        <a:rPr lang="en-US" sz="1600" dirty="0" smtClean="0">
                          <a:effectLst/>
                          <a:latin typeface="Calibri" panose="020F0502020204030204" pitchFamily="34" charset="0"/>
                        </a:rPr>
                        <a:t>Texture </a:t>
                      </a:r>
                      <a:r>
                        <a:rPr lang="en-US" sz="1600" dirty="0">
                          <a:effectLst/>
                          <a:latin typeface="Calibri" panose="020F0502020204030204" pitchFamily="34" charset="0"/>
                        </a:rPr>
                        <a:t>and </a:t>
                      </a:r>
                      <a:r>
                        <a:rPr lang="en-US" sz="1600" dirty="0" smtClean="0">
                          <a:effectLst/>
                          <a:latin typeface="Calibri" panose="020F0502020204030204" pitchFamily="34" charset="0"/>
                        </a:rPr>
                        <a:t>Depth</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2">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Synthesized Virtual </a:t>
                      </a:r>
                      <a:r>
                        <a:rPr lang="en-US" sz="1600" dirty="0" smtClean="0">
                          <a:effectLst/>
                          <a:latin typeface="Calibri" panose="020F0502020204030204" pitchFamily="34" charset="0"/>
                        </a:rPr>
                        <a:t>View</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r>
              <a:tr h="251506">
                <a:tc v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Texture</a:t>
                      </a:r>
                      <a:endParaRPr lang="zh-TW" sz="1600">
                        <a:effectLst/>
                        <a:latin typeface="Calibri" panose="020F0502020204030204" pitchFamily="34" charset="0"/>
                        <a:ea typeface="新細明體"/>
                      </a:endParaRPr>
                    </a:p>
                  </a:txBody>
                  <a:tcPr marL="68580" marR="68580" marT="0" marB="0"/>
                </a:tc>
                <a:tc gridSpan="3">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Depth</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VSRS</a:t>
                      </a:r>
                      <a:endParaRPr lang="zh-TW" sz="1600" dirty="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ATVS</a:t>
                      </a:r>
                      <a:endParaRPr lang="zh-TW" sz="1600">
                        <a:effectLst/>
                        <a:latin typeface="Calibri" panose="020F0502020204030204" pitchFamily="34" charset="0"/>
                        <a:ea typeface="新細明體"/>
                      </a:endParaRPr>
                    </a:p>
                  </a:txBody>
                  <a:tcPr marL="68580" marR="68580" marT="0" marB="0"/>
                </a:tc>
              </a:tr>
              <a:tr h="321626">
                <a:tc vMerge="1">
                  <a:txBody>
                    <a:bodyPr/>
                    <a:lstStyle/>
                    <a:p>
                      <a:endParaRPr lang="zh-TW" altLang="en-US"/>
                    </a:p>
                  </a:txBody>
                  <a:tcPr/>
                </a:tc>
                <a:tc>
                  <a:txBody>
                    <a:bodyPr/>
                    <a:lstStyle/>
                    <a:p>
                      <a:pPr algn="ctr" rtl="0" fontAlgn="ctr"/>
                      <a:r>
                        <a:rPr lang="en-US" sz="1600" b="0" i="0" u="none" strike="noStrike" dirty="0" smtClean="0">
                          <a:solidFill>
                            <a:srgbClr val="000000"/>
                          </a:solidFill>
                          <a:effectLst/>
                          <a:latin typeface="Calibri" panose="020F0502020204030204" pitchFamily="34" charset="0"/>
                          <a:ea typeface="新細明體" panose="02020500000000000000" pitchFamily="18" charset="-120"/>
                        </a:rPr>
                        <a:t>8/9_1TB</a:t>
                      </a:r>
                      <a:endParaRPr lang="en-US"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sz="1600" b="0" i="0" u="none" strike="noStrike" dirty="0" smtClean="0">
                          <a:solidFill>
                            <a:srgbClr val="000000"/>
                          </a:solidFill>
                          <a:effectLst/>
                          <a:latin typeface="Calibri" panose="020F0502020204030204" pitchFamily="34" charset="0"/>
                          <a:ea typeface="新細明體" panose="02020500000000000000" pitchFamily="18" charset="-120"/>
                        </a:rPr>
                        <a:t>8/9_1TB_D1</a:t>
                      </a:r>
                      <a:endParaRPr lang="en-US"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altLang="zh-TW" sz="1600" b="0" i="0" u="none" strike="noStrike" dirty="0" smtClean="0">
                          <a:solidFill>
                            <a:srgbClr val="000000"/>
                          </a:solidFill>
                          <a:effectLst/>
                          <a:latin typeface="Calibri" panose="020F0502020204030204" pitchFamily="34" charset="0"/>
                          <a:ea typeface="新細明體" panose="02020500000000000000" pitchFamily="18" charset="-120"/>
                        </a:rPr>
                        <a:t>8/9_1TB_D2</a:t>
                      </a:r>
                      <a:endParaRPr lang="en-US" altLang="zh-TW"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altLang="zh-TW" sz="1600" b="0" i="0" u="none" strike="noStrike" dirty="0" smtClean="0">
                          <a:solidFill>
                            <a:srgbClr val="000000"/>
                          </a:solidFill>
                          <a:effectLst/>
                          <a:latin typeface="Calibri" panose="020F0502020204030204" pitchFamily="34" charset="0"/>
                          <a:ea typeface="新細明體" panose="02020500000000000000" pitchFamily="18" charset="-120"/>
                        </a:rPr>
                        <a:t>8/9_1TB_D3</a:t>
                      </a:r>
                      <a:endParaRPr lang="en-US" altLang="zh-TW"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altLang="zh-TW" sz="1600" b="0" i="0" u="none" strike="noStrike" dirty="0" smtClean="0">
                          <a:solidFill>
                            <a:srgbClr val="000000"/>
                          </a:solidFill>
                          <a:effectLst/>
                          <a:latin typeface="Calibri" panose="020F0502020204030204" pitchFamily="34" charset="0"/>
                          <a:ea typeface="新細明體" panose="02020500000000000000" pitchFamily="18" charset="-120"/>
                        </a:rPr>
                        <a:t>8/9_1TB</a:t>
                      </a:r>
                      <a:endParaRPr lang="en-US" altLang="zh-TW"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altLang="zh-TW" sz="1600" b="0" i="0" u="none" strike="noStrike" dirty="0" smtClean="0">
                          <a:solidFill>
                            <a:srgbClr val="000000"/>
                          </a:solidFill>
                          <a:effectLst/>
                          <a:latin typeface="Calibri" panose="020F0502020204030204" pitchFamily="34" charset="0"/>
                          <a:ea typeface="新細明體" panose="02020500000000000000" pitchFamily="18" charset="-120"/>
                        </a:rPr>
                        <a:t>8/9_1TB</a:t>
                      </a:r>
                      <a:endParaRPr lang="en-US" altLang="zh-TW"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ra</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12.0555</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-19.3112</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-20.0301</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-29.6826</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48.5718</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48.1107</a:t>
                      </a:r>
                    </a:p>
                  </a:txBody>
                  <a:tcPr marL="9525" marR="9525" marT="9525" marB="0" anchor="ctr"/>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ldp</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6.2928</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-49.4961</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-49.5887</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-54.4696</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32.3082</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24.5316</a:t>
                      </a:r>
                    </a:p>
                  </a:txBody>
                  <a:tcPr marL="9525" marR="9525" marT="9525" marB="0" anchor="ctr"/>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ai</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5.9415</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2.5363</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1.5019</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-12.3999</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58.8312</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60.1661</a:t>
                      </a:r>
                    </a:p>
                  </a:txBody>
                  <a:tcPr marL="9525" marR="9525" marT="9525" marB="0" anchor="ctr"/>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ave</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8.0966</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-22.0903</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-22.7056</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-32.1840</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46.5704</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44.2694</a:t>
                      </a:r>
                    </a:p>
                  </a:txBody>
                  <a:tcPr marL="9525" marR="9525" marT="9525" marB="0" anchor="ctr"/>
                </a:tc>
              </a:tr>
            </a:tbl>
          </a:graphicData>
        </a:graphic>
      </p:graphicFrame>
      <p:graphicFrame>
        <p:nvGraphicFramePr>
          <p:cNvPr id="3" name="表格 2"/>
          <p:cNvGraphicFramePr>
            <a:graphicFrameLocks noGrp="1"/>
          </p:cNvGraphicFramePr>
          <p:nvPr>
            <p:extLst>
              <p:ext uri="{D42A27DB-BD31-4B8C-83A1-F6EECF244321}">
                <p14:modId xmlns:p14="http://schemas.microsoft.com/office/powerpoint/2010/main" val="352271443"/>
              </p:ext>
            </p:extLst>
          </p:nvPr>
        </p:nvGraphicFramePr>
        <p:xfrm>
          <a:off x="405880" y="4149080"/>
          <a:ext cx="8280919" cy="2085951"/>
        </p:xfrm>
        <a:graphic>
          <a:graphicData uri="http://schemas.openxmlformats.org/drawingml/2006/table">
            <a:tbl>
              <a:tblPr>
                <a:tableStyleId>{775DCB02-9BB8-47FD-8907-85C794F793BA}</a:tableStyleId>
              </a:tblPr>
              <a:tblGrid>
                <a:gridCol w="637728"/>
                <a:gridCol w="1152128"/>
                <a:gridCol w="1296144"/>
                <a:gridCol w="1457323"/>
                <a:gridCol w="1262970"/>
                <a:gridCol w="1262970"/>
                <a:gridCol w="1211656"/>
              </a:tblGrid>
              <a:tr h="240354">
                <a:tc gridSpan="7">
                  <a:txBody>
                    <a:bodyPr/>
                    <a:lstStyle/>
                    <a:p>
                      <a:pPr algn="ctr" hangingPunct="0">
                        <a:spcBef>
                          <a:spcPts val="600"/>
                        </a:spcBef>
                        <a:spcAft>
                          <a:spcPts val="0"/>
                        </a:spcAft>
                        <a:tabLst>
                          <a:tab pos="228600" algn="l"/>
                          <a:tab pos="457200" algn="l"/>
                          <a:tab pos="685800" algn="l"/>
                          <a:tab pos="914400" algn="l"/>
                        </a:tabLst>
                      </a:pPr>
                      <a:r>
                        <a:rPr lang="en-US" sz="1800" b="1" dirty="0">
                          <a:effectLst/>
                          <a:latin typeface="Calibri" panose="020F0502020204030204" pitchFamily="34" charset="0"/>
                        </a:rPr>
                        <a:t>BDPSNR</a:t>
                      </a:r>
                      <a:r>
                        <a:rPr lang="zh-TW" sz="1800" b="1" dirty="0">
                          <a:effectLst/>
                          <a:latin typeface="Calibri" panose="020F0502020204030204" pitchFamily="34" charset="0"/>
                        </a:rPr>
                        <a:t>　</a:t>
                      </a:r>
                      <a:endParaRPr lang="zh-TW" sz="1800" b="1"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r>
              <a:tr h="300966">
                <a:tc rowSpan="3">
                  <a:txBody>
                    <a:bodyPr/>
                    <a:lstStyle/>
                    <a:p>
                      <a:pPr algn="ctr" hangingPunct="0">
                        <a:spcBef>
                          <a:spcPts val="300"/>
                        </a:spcBef>
                        <a:spcAft>
                          <a:spcPts val="0"/>
                        </a:spcAft>
                        <a:tabLst>
                          <a:tab pos="228600" algn="l"/>
                          <a:tab pos="457200" algn="l"/>
                          <a:tab pos="685800" algn="l"/>
                          <a:tab pos="914400" algn="l"/>
                        </a:tabLst>
                      </a:pPr>
                      <a:r>
                        <a:rPr lang="zh-TW" sz="1600">
                          <a:effectLst/>
                          <a:latin typeface="Calibri" panose="020F0502020204030204" pitchFamily="34" charset="0"/>
                        </a:rPr>
                        <a:t>　</a:t>
                      </a:r>
                      <a:endParaRPr lang="zh-TW" sz="1600">
                        <a:effectLst/>
                        <a:latin typeface="Calibri" panose="020F0502020204030204" pitchFamily="34" charset="0"/>
                        <a:ea typeface="新細明體"/>
                      </a:endParaRPr>
                    </a:p>
                  </a:txBody>
                  <a:tcPr marL="68580" marR="68580" marT="0" marB="0"/>
                </a:tc>
                <a:tc gridSpan="4">
                  <a:txBody>
                    <a:bodyPr/>
                    <a:lstStyle/>
                    <a:p>
                      <a:pPr algn="ctr" hangingPunct="0">
                        <a:spcBef>
                          <a:spcPts val="300"/>
                        </a:spcBef>
                        <a:spcAft>
                          <a:spcPts val="0"/>
                        </a:spcAft>
                        <a:tabLst>
                          <a:tab pos="228600" algn="l"/>
                          <a:tab pos="457200" algn="l"/>
                          <a:tab pos="685800" algn="l"/>
                          <a:tab pos="914400" algn="l"/>
                        </a:tabLst>
                      </a:pPr>
                      <a:r>
                        <a:rPr lang="en-US" sz="1600" dirty="0" smtClean="0">
                          <a:effectLst/>
                          <a:latin typeface="Calibri" panose="020F0502020204030204" pitchFamily="34" charset="0"/>
                        </a:rPr>
                        <a:t>Recovered Texture </a:t>
                      </a:r>
                      <a:r>
                        <a:rPr lang="en-US" sz="1600" dirty="0">
                          <a:effectLst/>
                          <a:latin typeface="Calibri" panose="020F0502020204030204" pitchFamily="34" charset="0"/>
                        </a:rPr>
                        <a:t>and </a:t>
                      </a:r>
                      <a:r>
                        <a:rPr lang="en-US" sz="1600" dirty="0" smtClean="0">
                          <a:effectLst/>
                          <a:latin typeface="Calibri" panose="020F0502020204030204" pitchFamily="34" charset="0"/>
                        </a:rPr>
                        <a:t>Depth</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2">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Synthesized Virtual </a:t>
                      </a:r>
                      <a:r>
                        <a:rPr lang="en-US" sz="1600" dirty="0" smtClean="0">
                          <a:effectLst/>
                          <a:latin typeface="Calibri" panose="020F0502020204030204" pitchFamily="34" charset="0"/>
                        </a:rPr>
                        <a:t>View</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r>
              <a:tr h="164416">
                <a:tc v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Texture</a:t>
                      </a:r>
                      <a:endParaRPr lang="zh-TW" sz="1600">
                        <a:effectLst/>
                        <a:latin typeface="Calibri" panose="020F0502020204030204" pitchFamily="34" charset="0"/>
                        <a:ea typeface="新細明體"/>
                      </a:endParaRPr>
                    </a:p>
                  </a:txBody>
                  <a:tcPr marL="68580" marR="68580" marT="0" marB="0"/>
                </a:tc>
                <a:tc gridSpan="3">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Depth</a:t>
                      </a:r>
                      <a:endParaRPr lang="zh-TW" sz="160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VSRS</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ATVS</a:t>
                      </a:r>
                      <a:endParaRPr lang="zh-TW" sz="1600">
                        <a:effectLst/>
                        <a:latin typeface="Calibri" panose="020F0502020204030204" pitchFamily="34" charset="0"/>
                        <a:ea typeface="新細明體"/>
                      </a:endParaRPr>
                    </a:p>
                  </a:txBody>
                  <a:tcPr marL="68580" marR="68580" marT="0" marB="0"/>
                </a:tc>
              </a:tr>
              <a:tr h="226759">
                <a:tc vMerge="1">
                  <a:txBody>
                    <a:bodyPr/>
                    <a:lstStyle/>
                    <a:p>
                      <a:endParaRPr lang="zh-TW" altLang="en-US"/>
                    </a:p>
                  </a:txBody>
                  <a:tcPr/>
                </a:tc>
                <a:tc>
                  <a:txBody>
                    <a:bodyPr/>
                    <a:lstStyle/>
                    <a:p>
                      <a:pPr algn="ctr" rtl="0" fontAlgn="ctr"/>
                      <a:r>
                        <a:rPr lang="en-US" sz="1600" b="0" i="0" u="none" strike="noStrike" dirty="0" smtClean="0">
                          <a:solidFill>
                            <a:srgbClr val="000000"/>
                          </a:solidFill>
                          <a:effectLst/>
                          <a:latin typeface="Calibri" panose="020F0502020204030204" pitchFamily="34" charset="0"/>
                          <a:ea typeface="新細明體" panose="02020500000000000000" pitchFamily="18" charset="-120"/>
                        </a:rPr>
                        <a:t>8/9_1TB</a:t>
                      </a:r>
                      <a:endParaRPr lang="en-US"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sz="1600" b="0" i="0" u="none" strike="noStrike" dirty="0" smtClean="0">
                          <a:solidFill>
                            <a:srgbClr val="000000"/>
                          </a:solidFill>
                          <a:effectLst/>
                          <a:latin typeface="Calibri" panose="020F0502020204030204" pitchFamily="34" charset="0"/>
                          <a:ea typeface="新細明體" panose="02020500000000000000" pitchFamily="18" charset="-120"/>
                        </a:rPr>
                        <a:t>8/9_1TB_D1</a:t>
                      </a:r>
                      <a:endParaRPr lang="en-US"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altLang="zh-TW" sz="1600" b="0" i="0" u="none" strike="noStrike" dirty="0" smtClean="0">
                          <a:solidFill>
                            <a:srgbClr val="000000"/>
                          </a:solidFill>
                          <a:effectLst/>
                          <a:latin typeface="Calibri" panose="020F0502020204030204" pitchFamily="34" charset="0"/>
                          <a:ea typeface="新細明體" panose="02020500000000000000" pitchFamily="18" charset="-120"/>
                        </a:rPr>
                        <a:t>8/9_1TB_D2</a:t>
                      </a:r>
                      <a:endParaRPr lang="en-US" altLang="zh-TW"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altLang="zh-TW" sz="1600" b="0" i="0" u="none" strike="noStrike" dirty="0" smtClean="0">
                          <a:solidFill>
                            <a:srgbClr val="000000"/>
                          </a:solidFill>
                          <a:effectLst/>
                          <a:latin typeface="Calibri" panose="020F0502020204030204" pitchFamily="34" charset="0"/>
                          <a:ea typeface="新細明體" panose="02020500000000000000" pitchFamily="18" charset="-120"/>
                        </a:rPr>
                        <a:t>8/9_1TB_D3</a:t>
                      </a:r>
                      <a:endParaRPr lang="en-US" altLang="zh-TW"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altLang="zh-TW" sz="1600" b="0" i="0" u="none" strike="noStrike" dirty="0" smtClean="0">
                          <a:solidFill>
                            <a:srgbClr val="000000"/>
                          </a:solidFill>
                          <a:effectLst/>
                          <a:latin typeface="Calibri" panose="020F0502020204030204" pitchFamily="34" charset="0"/>
                          <a:ea typeface="新細明體" panose="02020500000000000000" pitchFamily="18" charset="-120"/>
                        </a:rPr>
                        <a:t>8/9_1TB</a:t>
                      </a:r>
                      <a:endParaRPr lang="en-US" altLang="zh-TW"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altLang="zh-TW" sz="1600" b="0" i="0" u="none" strike="noStrike" dirty="0" smtClean="0">
                          <a:solidFill>
                            <a:srgbClr val="000000"/>
                          </a:solidFill>
                          <a:effectLst/>
                          <a:latin typeface="Calibri" panose="020F0502020204030204" pitchFamily="34" charset="0"/>
                          <a:ea typeface="新細明體" panose="02020500000000000000" pitchFamily="18" charset="-120"/>
                        </a:rPr>
                        <a:t>8/9_1TB</a:t>
                      </a:r>
                      <a:endParaRPr lang="en-US" altLang="zh-TW"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r>
              <a:tr h="189497">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ra</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-0.3743</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0.6502</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0.7217</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1.2627</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-1.1153</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-0.9874</a:t>
                      </a:r>
                    </a:p>
                  </a:txBody>
                  <a:tcPr marL="9525" marR="9525" marT="9525" marB="0" anchor="ctr"/>
                </a:tc>
              </a:tr>
              <a:tr h="182530">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ldp</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-0.2096</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2.9462</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3.0288</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3.5925</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-0.8094</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-0.5972</a:t>
                      </a:r>
                    </a:p>
                  </a:txBody>
                  <a:tcPr marL="9525" marR="9525" marT="9525" marB="0" anchor="ctr"/>
                </a:tc>
              </a:tr>
              <a:tr h="150483">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ai</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-0.2183</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-0.5635</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-0.4037</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0.3132</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-1.4564</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-1.3097</a:t>
                      </a:r>
                    </a:p>
                  </a:txBody>
                  <a:tcPr marL="9525" marR="9525" marT="9525" marB="0" anchor="ctr"/>
                </a:tc>
              </a:tr>
              <a:tr h="167203">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ave</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-0.2674</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1.0110</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1.1156</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1.7228</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-1.1270</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-0.9647</a:t>
                      </a:r>
                    </a:p>
                  </a:txBody>
                  <a:tcPr marL="9525" marR="9525" marT="9525" marB="0" anchor="ctr"/>
                </a:tc>
              </a:tr>
            </a:tbl>
          </a:graphicData>
        </a:graphic>
      </p:graphicFrame>
      <p:sp>
        <p:nvSpPr>
          <p:cNvPr id="7" name="文字方塊 6"/>
          <p:cNvSpPr txBox="1"/>
          <p:nvPr/>
        </p:nvSpPr>
        <p:spPr>
          <a:xfrm>
            <a:off x="1475656" y="6330806"/>
            <a:ext cx="6599051" cy="338554"/>
          </a:xfrm>
          <a:prstGeom prst="rect">
            <a:avLst/>
          </a:prstGeom>
          <a:solidFill>
            <a:srgbClr val="FFFF00"/>
          </a:solidFill>
          <a:ln>
            <a:solidFill>
              <a:srgbClr val="FF0000"/>
            </a:solidFill>
          </a:ln>
        </p:spPr>
        <p:txBody>
          <a:bodyPr wrap="none" rtlCol="0">
            <a:spAutoFit/>
          </a:bodyPr>
          <a:lstStyle/>
          <a:p>
            <a:r>
              <a:rPr lang="en-US" altLang="zh-TW" sz="1600" b="1" dirty="0" smtClean="0">
                <a:solidFill>
                  <a:srgbClr val="FF0000"/>
                </a:solidFill>
              </a:rPr>
              <a:t>Lancoz4 Up and Down Sampling for Texture and </a:t>
            </a:r>
            <a:r>
              <a:rPr lang="en-US" altLang="zh-TW" sz="1600" b="1" dirty="0" err="1" smtClean="0">
                <a:solidFill>
                  <a:srgbClr val="FF0000"/>
                </a:solidFill>
              </a:rPr>
              <a:t>Bicubic</a:t>
            </a:r>
            <a:r>
              <a:rPr lang="en-US" altLang="zh-TW" sz="1600" b="1" dirty="0" smtClean="0">
                <a:solidFill>
                  <a:srgbClr val="FF0000"/>
                </a:solidFill>
              </a:rPr>
              <a:t> for Depth</a:t>
            </a:r>
            <a:endParaRPr lang="zh-TW" altLang="en-US" sz="1600" b="1" dirty="0">
              <a:solidFill>
                <a:srgbClr val="FF0000"/>
              </a:solidFill>
            </a:endParaRPr>
          </a:p>
        </p:txBody>
      </p:sp>
      <p:sp>
        <p:nvSpPr>
          <p:cNvPr id="8" name="橢圓 7"/>
          <p:cNvSpPr/>
          <p:nvPr/>
        </p:nvSpPr>
        <p:spPr>
          <a:xfrm>
            <a:off x="1331640" y="6309320"/>
            <a:ext cx="1296144" cy="482570"/>
          </a:xfrm>
          <a:prstGeom prst="ellipse">
            <a:avLst/>
          </a:prstGeom>
          <a:noFill/>
          <a:ln w="19050">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endParaRPr lang="zh-TW" altLang="en-US" sz="1600" dirty="0" smtClean="0">
              <a:ea typeface="+mj-ea"/>
            </a:endParaRPr>
          </a:p>
        </p:txBody>
      </p:sp>
    </p:spTree>
    <p:extLst>
      <p:ext uri="{BB962C8B-B14F-4D97-AF65-F5344CB8AC3E}">
        <p14:creationId xmlns:p14="http://schemas.microsoft.com/office/powerpoint/2010/main" val="3125243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bwMode="auto">
          <a:xfrm>
            <a:off x="251520" y="701824"/>
            <a:ext cx="8589640" cy="1143000"/>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algn="ctr" eaLnBrk="0" hangingPunct="0">
              <a:defRPr/>
            </a:pPr>
            <a:r>
              <a:rPr kumimoji="1" lang="en-US" altLang="zh-TW" sz="36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t>Experimental Results </a:t>
            </a:r>
            <a:r>
              <a:rPr lang="en-US" altLang="zh-TW" sz="3600" b="1" dirty="0" smtClean="0">
                <a:solidFill>
                  <a:schemeClr val="tx2"/>
                </a:solidFill>
                <a:latin typeface="Calibri" panose="020F0502020204030204" pitchFamily="34" charset="0"/>
                <a:ea typeface="+mj-ea"/>
                <a:cs typeface="+mj-cs"/>
              </a:rPr>
              <a:t>(2-View 2-Depth</a:t>
            </a:r>
            <a:r>
              <a:rPr lang="en-US" altLang="zh-TW" sz="3600" b="1" dirty="0">
                <a:solidFill>
                  <a:schemeClr val="tx2"/>
                </a:solidFill>
                <a:latin typeface="Calibri" panose="020F0502020204030204" pitchFamily="34" charset="0"/>
                <a:ea typeface="+mj-ea"/>
                <a:cs typeface="+mj-cs"/>
              </a:rPr>
              <a:t>)</a:t>
            </a:r>
            <a:r>
              <a:rPr kumimoji="1" lang="zh-TW" altLang="en-US" sz="36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t/>
            </a:r>
            <a:br>
              <a:rPr kumimoji="1" lang="zh-TW" altLang="en-US" sz="36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br>
            <a:r>
              <a:rPr kumimoji="1" lang="en-US" altLang="zh-TW" sz="28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t>HEVC + 5/6 CTDP-2TB with respect to 3D-HEVC</a:t>
            </a:r>
            <a:endParaRPr kumimoji="1" lang="zh-TW" altLang="en-US" sz="2800" b="1" i="0" u="none" strike="noStrike" kern="1200" cap="none" spc="0" normalizeH="0" baseline="0" noProof="0" dirty="0">
              <a:ln>
                <a:noFill/>
              </a:ln>
              <a:solidFill>
                <a:schemeClr val="tx2"/>
              </a:solidFill>
              <a:effectLst/>
              <a:uLnTx/>
              <a:uFillTx/>
              <a:latin typeface="Calibri" panose="020F0502020204030204" pitchFamily="34" charset="0"/>
              <a:ea typeface="+mj-ea"/>
              <a:cs typeface="+mj-cs"/>
            </a:endParaRPr>
          </a:p>
        </p:txBody>
      </p:sp>
      <p:graphicFrame>
        <p:nvGraphicFramePr>
          <p:cNvPr id="2" name="表格 1"/>
          <p:cNvGraphicFramePr>
            <a:graphicFrameLocks noGrp="1"/>
          </p:cNvGraphicFramePr>
          <p:nvPr>
            <p:extLst>
              <p:ext uri="{D42A27DB-BD31-4B8C-83A1-F6EECF244321}">
                <p14:modId xmlns:p14="http://schemas.microsoft.com/office/powerpoint/2010/main" val="1329153998"/>
              </p:ext>
            </p:extLst>
          </p:nvPr>
        </p:nvGraphicFramePr>
        <p:xfrm>
          <a:off x="405879" y="1844824"/>
          <a:ext cx="8280921" cy="2104752"/>
        </p:xfrm>
        <a:graphic>
          <a:graphicData uri="http://schemas.openxmlformats.org/drawingml/2006/table">
            <a:tbl>
              <a:tblPr>
                <a:tableStyleId>{284E427A-3D55-4303-BF80-6455036E1DE7}</a:tableStyleId>
              </a:tblPr>
              <a:tblGrid>
                <a:gridCol w="648073"/>
                <a:gridCol w="1141784"/>
                <a:gridCol w="1296144"/>
                <a:gridCol w="1368152"/>
                <a:gridCol w="1224136"/>
                <a:gridCol w="2602632"/>
              </a:tblGrid>
              <a:tr h="263148">
                <a:tc gridSpan="6">
                  <a:txBody>
                    <a:bodyPr/>
                    <a:lstStyle/>
                    <a:p>
                      <a:pPr algn="ctr" hangingPunct="0">
                        <a:spcBef>
                          <a:spcPts val="600"/>
                        </a:spcBef>
                        <a:spcAft>
                          <a:spcPts val="0"/>
                        </a:spcAft>
                        <a:tabLst>
                          <a:tab pos="228600" algn="l"/>
                          <a:tab pos="457200" algn="l"/>
                          <a:tab pos="685800" algn="l"/>
                          <a:tab pos="914400" algn="l"/>
                        </a:tabLst>
                      </a:pPr>
                      <a:r>
                        <a:rPr lang="en-US" sz="1800" b="1" dirty="0">
                          <a:effectLst/>
                          <a:latin typeface="Calibri" panose="020F0502020204030204" pitchFamily="34" charset="0"/>
                        </a:rPr>
                        <a:t>BDBR</a:t>
                      </a:r>
                      <a:r>
                        <a:rPr lang="zh-TW" sz="1800" b="1" dirty="0">
                          <a:effectLst/>
                          <a:latin typeface="Calibri" panose="020F0502020204030204" pitchFamily="34" charset="0"/>
                        </a:rPr>
                        <a:t>　</a:t>
                      </a:r>
                      <a:endParaRPr lang="zh-TW" sz="1800" b="1"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r>
              <a:tr h="240908">
                <a:tc rowSpan="3">
                  <a:txBody>
                    <a:bodyPr/>
                    <a:lstStyle/>
                    <a:p>
                      <a:pPr algn="ctr" hangingPunct="0">
                        <a:spcBef>
                          <a:spcPts val="300"/>
                        </a:spcBef>
                        <a:spcAft>
                          <a:spcPts val="0"/>
                        </a:spcAft>
                        <a:tabLst>
                          <a:tab pos="228600" algn="l"/>
                          <a:tab pos="457200" algn="l"/>
                          <a:tab pos="685800" algn="l"/>
                          <a:tab pos="914400" algn="l"/>
                        </a:tabLst>
                      </a:pPr>
                      <a:r>
                        <a:rPr lang="zh-TW" sz="1600" dirty="0">
                          <a:effectLst/>
                          <a:latin typeface="Calibri" panose="020F0502020204030204" pitchFamily="34" charset="0"/>
                        </a:rPr>
                        <a:t>　</a:t>
                      </a:r>
                      <a:endParaRPr lang="zh-TW" sz="1600" dirty="0">
                        <a:effectLst/>
                        <a:latin typeface="Calibri" panose="020F0502020204030204" pitchFamily="34" charset="0"/>
                        <a:ea typeface="新細明體"/>
                      </a:endParaRPr>
                    </a:p>
                  </a:txBody>
                  <a:tcPr marL="68580" marR="68580" marT="0" marB="0"/>
                </a:tc>
                <a:tc gridSpan="4">
                  <a:txBody>
                    <a:bodyPr/>
                    <a:lstStyle/>
                    <a:p>
                      <a:pPr algn="ctr" hangingPunct="0">
                        <a:spcBef>
                          <a:spcPts val="300"/>
                        </a:spcBef>
                        <a:spcAft>
                          <a:spcPts val="0"/>
                        </a:spcAft>
                        <a:tabLst>
                          <a:tab pos="228600" algn="l"/>
                          <a:tab pos="457200" algn="l"/>
                          <a:tab pos="685800" algn="l"/>
                          <a:tab pos="914400" algn="l"/>
                        </a:tabLst>
                      </a:pPr>
                      <a:r>
                        <a:rPr lang="en-US" altLang="zh-TW" sz="1600" dirty="0" smtClean="0">
                          <a:effectLst/>
                          <a:latin typeface="Calibri" panose="020F0502020204030204" pitchFamily="34" charset="0"/>
                        </a:rPr>
                        <a:t>Recovered </a:t>
                      </a:r>
                      <a:r>
                        <a:rPr lang="en-US" sz="1600" dirty="0" smtClean="0">
                          <a:effectLst/>
                          <a:latin typeface="Calibri" panose="020F0502020204030204" pitchFamily="34" charset="0"/>
                        </a:rPr>
                        <a:t>Texture </a:t>
                      </a:r>
                      <a:r>
                        <a:rPr lang="en-US" sz="1600" dirty="0">
                          <a:effectLst/>
                          <a:latin typeface="Calibri" panose="020F0502020204030204" pitchFamily="34" charset="0"/>
                        </a:rPr>
                        <a:t>and </a:t>
                      </a:r>
                      <a:r>
                        <a:rPr lang="en-US" sz="1600" dirty="0" smtClean="0">
                          <a:effectLst/>
                          <a:latin typeface="Calibri" panose="020F0502020204030204" pitchFamily="34" charset="0"/>
                        </a:rPr>
                        <a:t>Depth</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Synthesized Virtual </a:t>
                      </a:r>
                      <a:r>
                        <a:rPr lang="en-US" sz="1600" dirty="0" smtClean="0">
                          <a:effectLst/>
                          <a:latin typeface="Calibri" panose="020F0502020204030204" pitchFamily="34" charset="0"/>
                        </a:rPr>
                        <a:t>View</a:t>
                      </a:r>
                      <a:endParaRPr lang="zh-TW" sz="1600" dirty="0">
                        <a:effectLst/>
                        <a:latin typeface="Calibri" panose="020F0502020204030204" pitchFamily="34" charset="0"/>
                        <a:ea typeface="新細明體"/>
                      </a:endParaRPr>
                    </a:p>
                  </a:txBody>
                  <a:tcPr marL="68580" marR="68580" marT="0" marB="0"/>
                </a:tc>
              </a:tr>
              <a:tr h="251506">
                <a:tc v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Texture</a:t>
                      </a:r>
                      <a:endParaRPr lang="zh-TW" sz="1600">
                        <a:effectLst/>
                        <a:latin typeface="Calibri" panose="020F0502020204030204" pitchFamily="34" charset="0"/>
                        <a:ea typeface="新細明體"/>
                      </a:endParaRPr>
                    </a:p>
                  </a:txBody>
                  <a:tcPr marL="68580" marR="68580" marT="0" marB="0"/>
                </a:tc>
                <a:tc gridSpan="3">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Depth</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VSRS</a:t>
                      </a:r>
                      <a:endParaRPr lang="zh-TW" sz="1600" dirty="0">
                        <a:effectLst/>
                        <a:latin typeface="Calibri" panose="020F0502020204030204" pitchFamily="34" charset="0"/>
                        <a:ea typeface="新細明體"/>
                      </a:endParaRPr>
                    </a:p>
                  </a:txBody>
                  <a:tcPr marL="68580" marR="68580" marT="0" marB="0"/>
                </a:tc>
              </a:tr>
              <a:tr h="321626">
                <a:tc vMerge="1">
                  <a:txBody>
                    <a:bodyPr/>
                    <a:lstStyle/>
                    <a:p>
                      <a:endParaRPr lang="zh-TW" altLang="en-US"/>
                    </a:p>
                  </a:txBody>
                  <a:tcPr/>
                </a:tc>
                <a:tc>
                  <a:txBody>
                    <a:bodyPr/>
                    <a:lstStyle/>
                    <a:p>
                      <a:pPr algn="ctr" rtl="0" fontAlgn="ctr"/>
                      <a:r>
                        <a:rPr lang="en-US" sz="1600" b="0" i="0" u="none" strike="noStrike" dirty="0" smtClean="0">
                          <a:solidFill>
                            <a:srgbClr val="000000"/>
                          </a:solidFill>
                          <a:effectLst/>
                          <a:latin typeface="Calibri" panose="020F0502020204030204" pitchFamily="34" charset="0"/>
                          <a:ea typeface="新細明體" panose="02020500000000000000" pitchFamily="18" charset="-120"/>
                        </a:rPr>
                        <a:t>5/6_2TB</a:t>
                      </a:r>
                      <a:endParaRPr lang="en-US"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sz="1600" b="0" i="0" u="none" strike="noStrike" dirty="0" smtClean="0">
                          <a:solidFill>
                            <a:srgbClr val="000000"/>
                          </a:solidFill>
                          <a:effectLst/>
                          <a:latin typeface="Calibri" panose="020F0502020204030204" pitchFamily="34" charset="0"/>
                          <a:ea typeface="新細明體" panose="02020500000000000000" pitchFamily="18" charset="-120"/>
                        </a:rPr>
                        <a:t>5/6_2TB_D1</a:t>
                      </a:r>
                      <a:endParaRPr lang="en-US"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altLang="zh-TW" sz="1600" b="0" i="0" u="none" strike="noStrike" dirty="0" smtClean="0">
                          <a:solidFill>
                            <a:srgbClr val="000000"/>
                          </a:solidFill>
                          <a:effectLst/>
                          <a:latin typeface="Calibri" panose="020F0502020204030204" pitchFamily="34" charset="0"/>
                          <a:ea typeface="新細明體" panose="02020500000000000000" pitchFamily="18" charset="-120"/>
                        </a:rPr>
                        <a:t>5/6_2TB_D2</a:t>
                      </a:r>
                      <a:endParaRPr lang="en-US" altLang="zh-TW"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altLang="zh-TW" sz="1600" b="0" i="0" u="none" strike="noStrike" dirty="0" smtClean="0">
                          <a:solidFill>
                            <a:srgbClr val="000000"/>
                          </a:solidFill>
                          <a:effectLst/>
                          <a:latin typeface="Calibri" panose="020F0502020204030204" pitchFamily="34" charset="0"/>
                          <a:ea typeface="新細明體" panose="02020500000000000000" pitchFamily="18" charset="-120"/>
                        </a:rPr>
                        <a:t>5/6_2TB_D3</a:t>
                      </a:r>
                      <a:endParaRPr lang="en-US" altLang="zh-TW"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altLang="zh-TW" sz="1600" b="0" i="0" u="none" strike="noStrike" dirty="0" smtClean="0">
                          <a:solidFill>
                            <a:srgbClr val="000000"/>
                          </a:solidFill>
                          <a:effectLst/>
                          <a:latin typeface="Calibri" panose="020F0502020204030204" pitchFamily="34" charset="0"/>
                          <a:ea typeface="新細明體" panose="02020500000000000000" pitchFamily="18" charset="-120"/>
                        </a:rPr>
                        <a:t>5/6_2TB</a:t>
                      </a:r>
                      <a:endParaRPr lang="en-US" altLang="zh-TW"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ra</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281.0796</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-14.3619</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-14.3901</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-23.1498</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226.3722</a:t>
                      </a:r>
                    </a:p>
                  </a:txBody>
                  <a:tcPr marL="9525" marR="9525" marT="9525" marB="0" anchor="ctr"/>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ldp</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212.6822</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-46.3458</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-46.2310</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-51.1193</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166.7185</a:t>
                      </a:r>
                    </a:p>
                  </a:txBody>
                  <a:tcPr marL="9525" marR="9525" marT="9525" marB="0" anchor="ctr"/>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ai</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120.6750</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-40.1254</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-40.2415</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-46.5875</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133.9196</a:t>
                      </a:r>
                    </a:p>
                  </a:txBody>
                  <a:tcPr marL="9525" marR="9525" marT="9525" marB="0" anchor="ctr"/>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ave</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204.8122</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-33.6110</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-33.6209</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-40.2855</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175.6701</a:t>
                      </a:r>
                    </a:p>
                  </a:txBody>
                  <a:tcPr marL="9525" marR="9525" marT="9525" marB="0" anchor="ctr"/>
                </a:tc>
              </a:tr>
            </a:tbl>
          </a:graphicData>
        </a:graphic>
      </p:graphicFrame>
      <p:graphicFrame>
        <p:nvGraphicFramePr>
          <p:cNvPr id="3" name="表格 2"/>
          <p:cNvGraphicFramePr>
            <a:graphicFrameLocks noGrp="1"/>
          </p:cNvGraphicFramePr>
          <p:nvPr>
            <p:extLst>
              <p:ext uri="{D42A27DB-BD31-4B8C-83A1-F6EECF244321}">
                <p14:modId xmlns:p14="http://schemas.microsoft.com/office/powerpoint/2010/main" val="679472449"/>
              </p:ext>
            </p:extLst>
          </p:nvPr>
        </p:nvGraphicFramePr>
        <p:xfrm>
          <a:off x="405880" y="4077072"/>
          <a:ext cx="8280919" cy="2109956"/>
        </p:xfrm>
        <a:graphic>
          <a:graphicData uri="http://schemas.openxmlformats.org/drawingml/2006/table">
            <a:tbl>
              <a:tblPr>
                <a:tableStyleId>{775DCB02-9BB8-47FD-8907-85C794F793BA}</a:tableStyleId>
              </a:tblPr>
              <a:tblGrid>
                <a:gridCol w="637728"/>
                <a:gridCol w="1152128"/>
                <a:gridCol w="1296144"/>
                <a:gridCol w="1457323"/>
                <a:gridCol w="1262970"/>
                <a:gridCol w="2474626"/>
              </a:tblGrid>
              <a:tr h="240354">
                <a:tc gridSpan="6">
                  <a:txBody>
                    <a:bodyPr/>
                    <a:lstStyle/>
                    <a:p>
                      <a:pPr algn="ctr" hangingPunct="0">
                        <a:spcBef>
                          <a:spcPts val="600"/>
                        </a:spcBef>
                        <a:spcAft>
                          <a:spcPts val="0"/>
                        </a:spcAft>
                        <a:tabLst>
                          <a:tab pos="228600" algn="l"/>
                          <a:tab pos="457200" algn="l"/>
                          <a:tab pos="685800" algn="l"/>
                          <a:tab pos="914400" algn="l"/>
                        </a:tabLst>
                      </a:pPr>
                      <a:r>
                        <a:rPr lang="en-US" sz="1800" b="1" dirty="0">
                          <a:effectLst/>
                          <a:latin typeface="Calibri" panose="020F0502020204030204" pitchFamily="34" charset="0"/>
                        </a:rPr>
                        <a:t>BDPSNR</a:t>
                      </a:r>
                      <a:r>
                        <a:rPr lang="zh-TW" sz="1800" b="1" dirty="0">
                          <a:effectLst/>
                          <a:latin typeface="Calibri" panose="020F0502020204030204" pitchFamily="34" charset="0"/>
                        </a:rPr>
                        <a:t>　</a:t>
                      </a:r>
                      <a:endParaRPr lang="zh-TW" sz="1800" b="1"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r>
              <a:tr h="300966">
                <a:tc rowSpan="3">
                  <a:txBody>
                    <a:bodyPr/>
                    <a:lstStyle/>
                    <a:p>
                      <a:pPr algn="ctr" hangingPunct="0">
                        <a:spcBef>
                          <a:spcPts val="300"/>
                        </a:spcBef>
                        <a:spcAft>
                          <a:spcPts val="0"/>
                        </a:spcAft>
                        <a:tabLst>
                          <a:tab pos="228600" algn="l"/>
                          <a:tab pos="457200" algn="l"/>
                          <a:tab pos="685800" algn="l"/>
                          <a:tab pos="914400" algn="l"/>
                        </a:tabLst>
                      </a:pPr>
                      <a:r>
                        <a:rPr lang="zh-TW" sz="1600">
                          <a:effectLst/>
                          <a:latin typeface="Calibri" panose="020F0502020204030204" pitchFamily="34" charset="0"/>
                        </a:rPr>
                        <a:t>　</a:t>
                      </a:r>
                      <a:endParaRPr lang="zh-TW" sz="1600">
                        <a:effectLst/>
                        <a:latin typeface="Calibri" panose="020F0502020204030204" pitchFamily="34" charset="0"/>
                        <a:ea typeface="新細明體"/>
                      </a:endParaRPr>
                    </a:p>
                  </a:txBody>
                  <a:tcPr marL="68580" marR="68580" marT="0" marB="0"/>
                </a:tc>
                <a:tc gridSpan="4">
                  <a:txBody>
                    <a:bodyPr/>
                    <a:lstStyle/>
                    <a:p>
                      <a:pPr algn="ctr" hangingPunct="0">
                        <a:spcBef>
                          <a:spcPts val="300"/>
                        </a:spcBef>
                        <a:spcAft>
                          <a:spcPts val="0"/>
                        </a:spcAft>
                        <a:tabLst>
                          <a:tab pos="228600" algn="l"/>
                          <a:tab pos="457200" algn="l"/>
                          <a:tab pos="685800" algn="l"/>
                          <a:tab pos="914400" algn="l"/>
                        </a:tabLst>
                      </a:pPr>
                      <a:r>
                        <a:rPr lang="en-US" sz="1600" dirty="0" smtClean="0">
                          <a:effectLst/>
                          <a:latin typeface="Calibri" panose="020F0502020204030204" pitchFamily="34" charset="0"/>
                        </a:rPr>
                        <a:t>Recovered Texture </a:t>
                      </a:r>
                      <a:r>
                        <a:rPr lang="en-US" sz="1600" dirty="0">
                          <a:effectLst/>
                          <a:latin typeface="Calibri" panose="020F0502020204030204" pitchFamily="34" charset="0"/>
                        </a:rPr>
                        <a:t>and </a:t>
                      </a:r>
                      <a:r>
                        <a:rPr lang="en-US" sz="1600" dirty="0" smtClean="0">
                          <a:effectLst/>
                          <a:latin typeface="Calibri" panose="020F0502020204030204" pitchFamily="34" charset="0"/>
                        </a:rPr>
                        <a:t>Depth</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Synthesized Virtual </a:t>
                      </a:r>
                      <a:r>
                        <a:rPr lang="en-US" sz="1600" dirty="0" smtClean="0">
                          <a:effectLst/>
                          <a:latin typeface="Calibri" panose="020F0502020204030204" pitchFamily="34" charset="0"/>
                        </a:rPr>
                        <a:t>View</a:t>
                      </a:r>
                      <a:endParaRPr lang="zh-TW" sz="1600" dirty="0">
                        <a:effectLst/>
                        <a:latin typeface="Calibri" panose="020F0502020204030204" pitchFamily="34" charset="0"/>
                        <a:ea typeface="新細明體"/>
                      </a:endParaRPr>
                    </a:p>
                  </a:txBody>
                  <a:tcPr marL="68580" marR="68580" marT="0" marB="0"/>
                </a:tc>
              </a:tr>
              <a:tr h="164416">
                <a:tc v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Texture</a:t>
                      </a:r>
                      <a:endParaRPr lang="zh-TW" sz="1600">
                        <a:effectLst/>
                        <a:latin typeface="Calibri" panose="020F0502020204030204" pitchFamily="34" charset="0"/>
                        <a:ea typeface="新細明體"/>
                      </a:endParaRPr>
                    </a:p>
                  </a:txBody>
                  <a:tcPr marL="68580" marR="68580" marT="0" marB="0"/>
                </a:tc>
                <a:tc gridSpan="3">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Depth</a:t>
                      </a:r>
                      <a:endParaRPr lang="zh-TW" sz="160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VSRS</a:t>
                      </a:r>
                      <a:endParaRPr lang="zh-TW" sz="1600" dirty="0">
                        <a:effectLst/>
                        <a:latin typeface="Calibri" panose="020F0502020204030204" pitchFamily="34" charset="0"/>
                        <a:ea typeface="新細明體"/>
                      </a:endParaRPr>
                    </a:p>
                  </a:txBody>
                  <a:tcPr marL="68580" marR="68580" marT="0" marB="0"/>
                </a:tc>
              </a:tr>
              <a:tr h="226759">
                <a:tc vMerge="1">
                  <a:txBody>
                    <a:bodyPr/>
                    <a:lstStyle/>
                    <a:p>
                      <a:endParaRPr lang="zh-TW" altLang="en-US"/>
                    </a:p>
                  </a:txBody>
                  <a:tcPr/>
                </a:tc>
                <a:tc>
                  <a:txBody>
                    <a:bodyPr/>
                    <a:lstStyle/>
                    <a:p>
                      <a:pPr algn="ctr" rtl="0" fontAlgn="ctr"/>
                      <a:r>
                        <a:rPr lang="en-US" sz="1600" b="0" i="0" u="none" strike="noStrike" dirty="0" smtClean="0">
                          <a:solidFill>
                            <a:srgbClr val="000000"/>
                          </a:solidFill>
                          <a:effectLst/>
                          <a:latin typeface="Calibri" panose="020F0502020204030204" pitchFamily="34" charset="0"/>
                          <a:ea typeface="新細明體" panose="02020500000000000000" pitchFamily="18" charset="-120"/>
                        </a:rPr>
                        <a:t>5/6_2TB</a:t>
                      </a:r>
                      <a:endParaRPr lang="en-US"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sz="1600" b="0" i="0" u="none" strike="noStrike" dirty="0" smtClean="0">
                          <a:solidFill>
                            <a:srgbClr val="000000"/>
                          </a:solidFill>
                          <a:effectLst/>
                          <a:latin typeface="Calibri" panose="020F0502020204030204" pitchFamily="34" charset="0"/>
                          <a:ea typeface="新細明體" panose="02020500000000000000" pitchFamily="18" charset="-120"/>
                        </a:rPr>
                        <a:t>5/6_2TB_D1</a:t>
                      </a:r>
                      <a:endParaRPr lang="en-US"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altLang="zh-TW" sz="1600" b="0" i="0" u="none" strike="noStrike" dirty="0" smtClean="0">
                          <a:solidFill>
                            <a:srgbClr val="000000"/>
                          </a:solidFill>
                          <a:effectLst/>
                          <a:latin typeface="Calibri" panose="020F0502020204030204" pitchFamily="34" charset="0"/>
                          <a:ea typeface="新細明體" panose="02020500000000000000" pitchFamily="18" charset="-120"/>
                        </a:rPr>
                        <a:t>5/6_2TB_D2</a:t>
                      </a:r>
                      <a:endParaRPr lang="en-US" altLang="zh-TW"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altLang="zh-TW" sz="1600" b="0" i="0" u="none" strike="noStrike" dirty="0" smtClean="0">
                          <a:solidFill>
                            <a:srgbClr val="000000"/>
                          </a:solidFill>
                          <a:effectLst/>
                          <a:latin typeface="Calibri" panose="020F0502020204030204" pitchFamily="34" charset="0"/>
                          <a:ea typeface="新細明體" panose="02020500000000000000" pitchFamily="18" charset="-120"/>
                        </a:rPr>
                        <a:t>5/6_2TB_D3</a:t>
                      </a:r>
                      <a:endParaRPr lang="en-US" altLang="zh-TW"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altLang="zh-TW" sz="1600" b="0" i="0" u="none" strike="noStrike" dirty="0" smtClean="0">
                          <a:solidFill>
                            <a:srgbClr val="000000"/>
                          </a:solidFill>
                          <a:effectLst/>
                          <a:latin typeface="Calibri" panose="020F0502020204030204" pitchFamily="34" charset="0"/>
                          <a:ea typeface="新細明體" panose="02020500000000000000" pitchFamily="18" charset="-120"/>
                        </a:rPr>
                        <a:t>5/6_2TB</a:t>
                      </a:r>
                      <a:endParaRPr lang="en-US" altLang="zh-TW"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r>
              <a:tr h="189497">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ra</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-3.4523</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0.2035</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0.2203</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0.6046</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-3.1486</a:t>
                      </a:r>
                    </a:p>
                  </a:txBody>
                  <a:tcPr marL="9525" marR="9525" marT="9525" marB="0" anchor="ctr"/>
                </a:tc>
              </a:tr>
              <a:tr h="277370">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ldp</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-3.1293</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2.0161</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2.0384</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2.4799</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-2.7743</a:t>
                      </a:r>
                    </a:p>
                  </a:txBody>
                  <a:tcPr marL="9525" marR="9525" marT="9525" marB="0" anchor="ctr"/>
                </a:tc>
              </a:tr>
              <a:tr h="150483">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ai</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-2.1034</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1.2915</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1.3636</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1.8502</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-2.3456</a:t>
                      </a:r>
                    </a:p>
                  </a:txBody>
                  <a:tcPr marL="9525" marR="9525" marT="9525" marB="0" anchor="ctr"/>
                </a:tc>
              </a:tr>
              <a:tr h="167203">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ave</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-2.8950</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1.1703</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1.2074</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1.6449</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-2.7562</a:t>
                      </a:r>
                    </a:p>
                  </a:txBody>
                  <a:tcPr marL="9525" marR="9525" marT="9525" marB="0" anchor="ctr"/>
                </a:tc>
              </a:tr>
            </a:tbl>
          </a:graphicData>
        </a:graphic>
      </p:graphicFrame>
      <p:sp>
        <p:nvSpPr>
          <p:cNvPr id="7" name="文字方塊 6"/>
          <p:cNvSpPr txBox="1"/>
          <p:nvPr/>
        </p:nvSpPr>
        <p:spPr>
          <a:xfrm>
            <a:off x="1475656" y="6330806"/>
            <a:ext cx="6599051" cy="338554"/>
          </a:xfrm>
          <a:prstGeom prst="rect">
            <a:avLst/>
          </a:prstGeom>
          <a:solidFill>
            <a:srgbClr val="FFFF00"/>
          </a:solidFill>
          <a:ln>
            <a:solidFill>
              <a:srgbClr val="FF0000"/>
            </a:solidFill>
          </a:ln>
        </p:spPr>
        <p:txBody>
          <a:bodyPr wrap="none" rtlCol="0">
            <a:spAutoFit/>
          </a:bodyPr>
          <a:lstStyle/>
          <a:p>
            <a:r>
              <a:rPr lang="en-US" altLang="zh-TW" sz="1600" b="1" dirty="0" smtClean="0">
                <a:solidFill>
                  <a:srgbClr val="FF0000"/>
                </a:solidFill>
              </a:rPr>
              <a:t>Lancoz4 Up and Down Sampling for Texture and </a:t>
            </a:r>
            <a:r>
              <a:rPr lang="en-US" altLang="zh-TW" sz="1600" b="1" dirty="0" err="1" smtClean="0">
                <a:solidFill>
                  <a:srgbClr val="FF0000"/>
                </a:solidFill>
              </a:rPr>
              <a:t>Bicubic</a:t>
            </a:r>
            <a:r>
              <a:rPr lang="en-US" altLang="zh-TW" sz="1600" b="1" dirty="0" smtClean="0">
                <a:solidFill>
                  <a:srgbClr val="FF0000"/>
                </a:solidFill>
              </a:rPr>
              <a:t> for Depth</a:t>
            </a:r>
            <a:endParaRPr lang="zh-TW" altLang="en-US" sz="1600" b="1" dirty="0">
              <a:solidFill>
                <a:srgbClr val="FF0000"/>
              </a:solidFill>
            </a:endParaRPr>
          </a:p>
        </p:txBody>
      </p:sp>
      <p:sp>
        <p:nvSpPr>
          <p:cNvPr id="8" name="橢圓 7"/>
          <p:cNvSpPr/>
          <p:nvPr/>
        </p:nvSpPr>
        <p:spPr>
          <a:xfrm>
            <a:off x="1331640" y="6309320"/>
            <a:ext cx="1296144" cy="482570"/>
          </a:xfrm>
          <a:prstGeom prst="ellipse">
            <a:avLst/>
          </a:prstGeom>
          <a:noFill/>
          <a:ln w="19050">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endParaRPr lang="zh-TW" altLang="en-US" sz="1600" dirty="0" smtClean="0">
              <a:ea typeface="+mj-ea"/>
            </a:endParaRPr>
          </a:p>
        </p:txBody>
      </p:sp>
    </p:spTree>
    <p:extLst>
      <p:ext uri="{BB962C8B-B14F-4D97-AF65-F5344CB8AC3E}">
        <p14:creationId xmlns:p14="http://schemas.microsoft.com/office/powerpoint/2010/main" val="1029949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bwMode="auto">
          <a:xfrm>
            <a:off x="251520" y="701824"/>
            <a:ext cx="8589640" cy="1143000"/>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algn="ctr" eaLnBrk="0" hangingPunct="0">
              <a:defRPr/>
            </a:pPr>
            <a:r>
              <a:rPr kumimoji="1" lang="en-US" altLang="zh-TW" sz="36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t>Experimental Results </a:t>
            </a:r>
            <a:r>
              <a:rPr lang="en-US" altLang="zh-TW" sz="3600" b="1" dirty="0" smtClean="0">
                <a:solidFill>
                  <a:schemeClr val="tx2"/>
                </a:solidFill>
                <a:latin typeface="Calibri" panose="020F0502020204030204" pitchFamily="34" charset="0"/>
                <a:ea typeface="+mj-ea"/>
                <a:cs typeface="+mj-cs"/>
              </a:rPr>
              <a:t>(2-View 2-Depth</a:t>
            </a:r>
            <a:r>
              <a:rPr lang="en-US" altLang="zh-TW" sz="3600" b="1" dirty="0">
                <a:solidFill>
                  <a:schemeClr val="tx2"/>
                </a:solidFill>
                <a:latin typeface="Calibri" panose="020F0502020204030204" pitchFamily="34" charset="0"/>
                <a:ea typeface="+mj-ea"/>
                <a:cs typeface="+mj-cs"/>
              </a:rPr>
              <a:t>)</a:t>
            </a:r>
            <a:r>
              <a:rPr kumimoji="1" lang="zh-TW" altLang="en-US" sz="36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t/>
            </a:r>
            <a:br>
              <a:rPr kumimoji="1" lang="zh-TW" altLang="en-US" sz="36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br>
            <a:r>
              <a:rPr kumimoji="1" lang="en-US" altLang="zh-TW" sz="28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t>HEVC + 8/9 CTDP-2TB with respect to 3D-HEVC</a:t>
            </a:r>
            <a:endParaRPr kumimoji="1" lang="zh-TW" altLang="en-US" sz="2800" b="1" i="0" u="none" strike="noStrike" kern="1200" cap="none" spc="0" normalizeH="0" baseline="0" noProof="0" dirty="0">
              <a:ln>
                <a:noFill/>
              </a:ln>
              <a:solidFill>
                <a:schemeClr val="tx2"/>
              </a:solidFill>
              <a:effectLst/>
              <a:uLnTx/>
              <a:uFillTx/>
              <a:latin typeface="Calibri" panose="020F0502020204030204" pitchFamily="34" charset="0"/>
              <a:ea typeface="+mj-ea"/>
              <a:cs typeface="+mj-cs"/>
            </a:endParaRPr>
          </a:p>
        </p:txBody>
      </p:sp>
      <p:graphicFrame>
        <p:nvGraphicFramePr>
          <p:cNvPr id="2" name="表格 1"/>
          <p:cNvGraphicFramePr>
            <a:graphicFrameLocks noGrp="1"/>
          </p:cNvGraphicFramePr>
          <p:nvPr>
            <p:extLst>
              <p:ext uri="{D42A27DB-BD31-4B8C-83A1-F6EECF244321}">
                <p14:modId xmlns:p14="http://schemas.microsoft.com/office/powerpoint/2010/main" val="1960216689"/>
              </p:ext>
            </p:extLst>
          </p:nvPr>
        </p:nvGraphicFramePr>
        <p:xfrm>
          <a:off x="405879" y="1844824"/>
          <a:ext cx="8280921" cy="2104752"/>
        </p:xfrm>
        <a:graphic>
          <a:graphicData uri="http://schemas.openxmlformats.org/drawingml/2006/table">
            <a:tbl>
              <a:tblPr>
                <a:tableStyleId>{284E427A-3D55-4303-BF80-6455036E1DE7}</a:tableStyleId>
              </a:tblPr>
              <a:tblGrid>
                <a:gridCol w="648073"/>
                <a:gridCol w="1141784"/>
                <a:gridCol w="1296144"/>
                <a:gridCol w="1368152"/>
                <a:gridCol w="1224136"/>
                <a:gridCol w="2602632"/>
              </a:tblGrid>
              <a:tr h="263148">
                <a:tc gridSpan="6">
                  <a:txBody>
                    <a:bodyPr/>
                    <a:lstStyle/>
                    <a:p>
                      <a:pPr algn="ctr" hangingPunct="0">
                        <a:spcBef>
                          <a:spcPts val="600"/>
                        </a:spcBef>
                        <a:spcAft>
                          <a:spcPts val="0"/>
                        </a:spcAft>
                        <a:tabLst>
                          <a:tab pos="228600" algn="l"/>
                          <a:tab pos="457200" algn="l"/>
                          <a:tab pos="685800" algn="l"/>
                          <a:tab pos="914400" algn="l"/>
                        </a:tabLst>
                      </a:pPr>
                      <a:r>
                        <a:rPr lang="en-US" sz="1800" b="1" dirty="0">
                          <a:effectLst/>
                          <a:latin typeface="Calibri" panose="020F0502020204030204" pitchFamily="34" charset="0"/>
                        </a:rPr>
                        <a:t>BDBR</a:t>
                      </a:r>
                      <a:r>
                        <a:rPr lang="zh-TW" sz="1800" b="1" dirty="0">
                          <a:effectLst/>
                          <a:latin typeface="Calibri" panose="020F0502020204030204" pitchFamily="34" charset="0"/>
                        </a:rPr>
                        <a:t>　</a:t>
                      </a:r>
                      <a:endParaRPr lang="zh-TW" sz="1800" b="1"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r>
              <a:tr h="240908">
                <a:tc rowSpan="3">
                  <a:txBody>
                    <a:bodyPr/>
                    <a:lstStyle/>
                    <a:p>
                      <a:pPr algn="ctr" hangingPunct="0">
                        <a:spcBef>
                          <a:spcPts val="300"/>
                        </a:spcBef>
                        <a:spcAft>
                          <a:spcPts val="0"/>
                        </a:spcAft>
                        <a:tabLst>
                          <a:tab pos="228600" algn="l"/>
                          <a:tab pos="457200" algn="l"/>
                          <a:tab pos="685800" algn="l"/>
                          <a:tab pos="914400" algn="l"/>
                        </a:tabLst>
                      </a:pPr>
                      <a:r>
                        <a:rPr lang="zh-TW" sz="1600" dirty="0">
                          <a:effectLst/>
                          <a:latin typeface="Calibri" panose="020F0502020204030204" pitchFamily="34" charset="0"/>
                        </a:rPr>
                        <a:t>　</a:t>
                      </a:r>
                      <a:endParaRPr lang="zh-TW" sz="1600" dirty="0">
                        <a:effectLst/>
                        <a:latin typeface="Calibri" panose="020F0502020204030204" pitchFamily="34" charset="0"/>
                        <a:ea typeface="新細明體"/>
                      </a:endParaRPr>
                    </a:p>
                  </a:txBody>
                  <a:tcPr marL="68580" marR="68580" marT="0" marB="0"/>
                </a:tc>
                <a:tc gridSpan="4">
                  <a:txBody>
                    <a:bodyPr/>
                    <a:lstStyle/>
                    <a:p>
                      <a:pPr algn="ctr" hangingPunct="0">
                        <a:spcBef>
                          <a:spcPts val="300"/>
                        </a:spcBef>
                        <a:spcAft>
                          <a:spcPts val="0"/>
                        </a:spcAft>
                        <a:tabLst>
                          <a:tab pos="228600" algn="l"/>
                          <a:tab pos="457200" algn="l"/>
                          <a:tab pos="685800" algn="l"/>
                          <a:tab pos="914400" algn="l"/>
                        </a:tabLst>
                      </a:pPr>
                      <a:r>
                        <a:rPr lang="en-US" altLang="zh-TW" sz="1600" dirty="0" smtClean="0">
                          <a:effectLst/>
                          <a:latin typeface="Calibri" panose="020F0502020204030204" pitchFamily="34" charset="0"/>
                        </a:rPr>
                        <a:t>Recovered </a:t>
                      </a:r>
                      <a:r>
                        <a:rPr lang="en-US" sz="1600" dirty="0" smtClean="0">
                          <a:effectLst/>
                          <a:latin typeface="Calibri" panose="020F0502020204030204" pitchFamily="34" charset="0"/>
                        </a:rPr>
                        <a:t>Texture </a:t>
                      </a:r>
                      <a:r>
                        <a:rPr lang="en-US" sz="1600" dirty="0">
                          <a:effectLst/>
                          <a:latin typeface="Calibri" panose="020F0502020204030204" pitchFamily="34" charset="0"/>
                        </a:rPr>
                        <a:t>and </a:t>
                      </a:r>
                      <a:r>
                        <a:rPr lang="en-US" sz="1600" dirty="0" smtClean="0">
                          <a:effectLst/>
                          <a:latin typeface="Calibri" panose="020F0502020204030204" pitchFamily="34" charset="0"/>
                        </a:rPr>
                        <a:t>Depth</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Synthesized Virtual </a:t>
                      </a:r>
                      <a:r>
                        <a:rPr lang="en-US" sz="1600" dirty="0" smtClean="0">
                          <a:effectLst/>
                          <a:latin typeface="Calibri" panose="020F0502020204030204" pitchFamily="34" charset="0"/>
                        </a:rPr>
                        <a:t>View</a:t>
                      </a:r>
                      <a:endParaRPr lang="zh-TW" sz="1600" dirty="0">
                        <a:effectLst/>
                        <a:latin typeface="Calibri" panose="020F0502020204030204" pitchFamily="34" charset="0"/>
                        <a:ea typeface="新細明體"/>
                      </a:endParaRPr>
                    </a:p>
                  </a:txBody>
                  <a:tcPr marL="68580" marR="68580" marT="0" marB="0"/>
                </a:tc>
              </a:tr>
              <a:tr h="251506">
                <a:tc v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Texture</a:t>
                      </a:r>
                      <a:endParaRPr lang="zh-TW" sz="1600">
                        <a:effectLst/>
                        <a:latin typeface="Calibri" panose="020F0502020204030204" pitchFamily="34" charset="0"/>
                        <a:ea typeface="新細明體"/>
                      </a:endParaRPr>
                    </a:p>
                  </a:txBody>
                  <a:tcPr marL="68580" marR="68580" marT="0" marB="0"/>
                </a:tc>
                <a:tc gridSpan="3">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Depth</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VSRS</a:t>
                      </a:r>
                      <a:endParaRPr lang="zh-TW" sz="1600" dirty="0">
                        <a:effectLst/>
                        <a:latin typeface="Calibri" panose="020F0502020204030204" pitchFamily="34" charset="0"/>
                        <a:ea typeface="新細明體"/>
                      </a:endParaRPr>
                    </a:p>
                  </a:txBody>
                  <a:tcPr marL="68580" marR="68580" marT="0" marB="0"/>
                </a:tc>
              </a:tr>
              <a:tr h="321626">
                <a:tc vMerge="1">
                  <a:txBody>
                    <a:bodyPr/>
                    <a:lstStyle/>
                    <a:p>
                      <a:endParaRPr lang="zh-TW" altLang="en-US"/>
                    </a:p>
                  </a:txBody>
                  <a:tcPr/>
                </a:tc>
                <a:tc>
                  <a:txBody>
                    <a:bodyPr/>
                    <a:lstStyle/>
                    <a:p>
                      <a:pPr algn="ctr" rtl="0" fontAlgn="ctr"/>
                      <a:r>
                        <a:rPr lang="en-US" sz="1600" b="0" i="0" u="none" strike="noStrike" dirty="0" smtClean="0">
                          <a:solidFill>
                            <a:srgbClr val="000000"/>
                          </a:solidFill>
                          <a:effectLst/>
                          <a:latin typeface="Calibri" panose="020F0502020204030204" pitchFamily="34" charset="0"/>
                          <a:ea typeface="新細明體" panose="02020500000000000000" pitchFamily="18" charset="-120"/>
                        </a:rPr>
                        <a:t>8/9_2TB</a:t>
                      </a:r>
                      <a:endParaRPr lang="en-US"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sz="1600" b="0" i="0" u="none" strike="noStrike" dirty="0" smtClean="0">
                          <a:solidFill>
                            <a:srgbClr val="000000"/>
                          </a:solidFill>
                          <a:effectLst/>
                          <a:latin typeface="Calibri" panose="020F0502020204030204" pitchFamily="34" charset="0"/>
                          <a:ea typeface="新細明體" panose="02020500000000000000" pitchFamily="18" charset="-120"/>
                        </a:rPr>
                        <a:t>8/9_2TB_D1</a:t>
                      </a:r>
                      <a:endParaRPr lang="en-US"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altLang="zh-TW" sz="1600" b="0" i="0" u="none" strike="noStrike" dirty="0" smtClean="0">
                          <a:solidFill>
                            <a:srgbClr val="000000"/>
                          </a:solidFill>
                          <a:effectLst/>
                          <a:latin typeface="Calibri" panose="020F0502020204030204" pitchFamily="34" charset="0"/>
                          <a:ea typeface="新細明體" panose="02020500000000000000" pitchFamily="18" charset="-120"/>
                        </a:rPr>
                        <a:t>8/9_2TB_D2</a:t>
                      </a:r>
                      <a:endParaRPr lang="en-US" altLang="zh-TW"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altLang="zh-TW" sz="1600" b="0" i="0" u="none" strike="noStrike" dirty="0" smtClean="0">
                          <a:solidFill>
                            <a:srgbClr val="000000"/>
                          </a:solidFill>
                          <a:effectLst/>
                          <a:latin typeface="Calibri" panose="020F0502020204030204" pitchFamily="34" charset="0"/>
                          <a:ea typeface="新細明體" panose="02020500000000000000" pitchFamily="18" charset="-120"/>
                        </a:rPr>
                        <a:t>8/9_2TB_D3</a:t>
                      </a:r>
                      <a:endParaRPr lang="en-US" altLang="zh-TW"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altLang="zh-TW" sz="1600" b="0" i="0" u="none" strike="noStrike" dirty="0" smtClean="0">
                          <a:solidFill>
                            <a:srgbClr val="000000"/>
                          </a:solidFill>
                          <a:effectLst/>
                          <a:latin typeface="Calibri" panose="020F0502020204030204" pitchFamily="34" charset="0"/>
                          <a:ea typeface="新細明體" panose="02020500000000000000" pitchFamily="18" charset="-120"/>
                        </a:rPr>
                        <a:t>8/9_2TB</a:t>
                      </a:r>
                      <a:endParaRPr lang="en-US" altLang="zh-TW"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ra</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275.0123</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7.6578</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7.5698</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-6.2878</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230.8110</a:t>
                      </a:r>
                    </a:p>
                  </a:txBody>
                  <a:tcPr marL="9525" marR="9525" marT="9525" marB="0" anchor="ctr"/>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ldp</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209.0862</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-34.4792</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-34.2503</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-40.7517</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171.1121</a:t>
                      </a:r>
                    </a:p>
                  </a:txBody>
                  <a:tcPr marL="9525" marR="9525" marT="9525" marB="0" anchor="ctr"/>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ai</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117.8838</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-25.0388</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-24.7130</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-33.3960</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137.6251</a:t>
                      </a:r>
                    </a:p>
                  </a:txBody>
                  <a:tcPr marL="9525" marR="9525" marT="9525" marB="0" anchor="ctr"/>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ave</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200.6608</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-17.2867</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-17.1312</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-26.8118</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179.8494</a:t>
                      </a:r>
                    </a:p>
                  </a:txBody>
                  <a:tcPr marL="9525" marR="9525" marT="9525" marB="0" anchor="ctr"/>
                </a:tc>
              </a:tr>
            </a:tbl>
          </a:graphicData>
        </a:graphic>
      </p:graphicFrame>
      <p:graphicFrame>
        <p:nvGraphicFramePr>
          <p:cNvPr id="3" name="表格 2"/>
          <p:cNvGraphicFramePr>
            <a:graphicFrameLocks noGrp="1"/>
          </p:cNvGraphicFramePr>
          <p:nvPr>
            <p:extLst>
              <p:ext uri="{D42A27DB-BD31-4B8C-83A1-F6EECF244321}">
                <p14:modId xmlns:p14="http://schemas.microsoft.com/office/powerpoint/2010/main" val="891164853"/>
              </p:ext>
            </p:extLst>
          </p:nvPr>
        </p:nvGraphicFramePr>
        <p:xfrm>
          <a:off x="405880" y="4077072"/>
          <a:ext cx="8280919" cy="2085951"/>
        </p:xfrm>
        <a:graphic>
          <a:graphicData uri="http://schemas.openxmlformats.org/drawingml/2006/table">
            <a:tbl>
              <a:tblPr>
                <a:tableStyleId>{775DCB02-9BB8-47FD-8907-85C794F793BA}</a:tableStyleId>
              </a:tblPr>
              <a:tblGrid>
                <a:gridCol w="637728"/>
                <a:gridCol w="1152128"/>
                <a:gridCol w="1296144"/>
                <a:gridCol w="1457323"/>
                <a:gridCol w="1262970"/>
                <a:gridCol w="2474626"/>
              </a:tblGrid>
              <a:tr h="240354">
                <a:tc gridSpan="6">
                  <a:txBody>
                    <a:bodyPr/>
                    <a:lstStyle/>
                    <a:p>
                      <a:pPr algn="ctr" hangingPunct="0">
                        <a:spcBef>
                          <a:spcPts val="600"/>
                        </a:spcBef>
                        <a:spcAft>
                          <a:spcPts val="0"/>
                        </a:spcAft>
                        <a:tabLst>
                          <a:tab pos="228600" algn="l"/>
                          <a:tab pos="457200" algn="l"/>
                          <a:tab pos="685800" algn="l"/>
                          <a:tab pos="914400" algn="l"/>
                        </a:tabLst>
                      </a:pPr>
                      <a:r>
                        <a:rPr lang="en-US" sz="1800" b="1" dirty="0">
                          <a:effectLst/>
                          <a:latin typeface="Calibri" panose="020F0502020204030204" pitchFamily="34" charset="0"/>
                        </a:rPr>
                        <a:t>BDPSNR</a:t>
                      </a:r>
                      <a:r>
                        <a:rPr lang="zh-TW" sz="1800" b="1" dirty="0">
                          <a:effectLst/>
                          <a:latin typeface="Calibri" panose="020F0502020204030204" pitchFamily="34" charset="0"/>
                        </a:rPr>
                        <a:t>　</a:t>
                      </a:r>
                      <a:endParaRPr lang="zh-TW" sz="1800" b="1"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r>
              <a:tr h="300966">
                <a:tc rowSpan="3">
                  <a:txBody>
                    <a:bodyPr/>
                    <a:lstStyle/>
                    <a:p>
                      <a:pPr algn="ctr" hangingPunct="0">
                        <a:spcBef>
                          <a:spcPts val="300"/>
                        </a:spcBef>
                        <a:spcAft>
                          <a:spcPts val="0"/>
                        </a:spcAft>
                        <a:tabLst>
                          <a:tab pos="228600" algn="l"/>
                          <a:tab pos="457200" algn="l"/>
                          <a:tab pos="685800" algn="l"/>
                          <a:tab pos="914400" algn="l"/>
                        </a:tabLst>
                      </a:pPr>
                      <a:r>
                        <a:rPr lang="zh-TW" sz="1600">
                          <a:effectLst/>
                          <a:latin typeface="Calibri" panose="020F0502020204030204" pitchFamily="34" charset="0"/>
                        </a:rPr>
                        <a:t>　</a:t>
                      </a:r>
                      <a:endParaRPr lang="zh-TW" sz="1600">
                        <a:effectLst/>
                        <a:latin typeface="Calibri" panose="020F0502020204030204" pitchFamily="34" charset="0"/>
                        <a:ea typeface="新細明體"/>
                      </a:endParaRPr>
                    </a:p>
                  </a:txBody>
                  <a:tcPr marL="68580" marR="68580" marT="0" marB="0"/>
                </a:tc>
                <a:tc gridSpan="4">
                  <a:txBody>
                    <a:bodyPr/>
                    <a:lstStyle/>
                    <a:p>
                      <a:pPr algn="ctr" hangingPunct="0">
                        <a:spcBef>
                          <a:spcPts val="300"/>
                        </a:spcBef>
                        <a:spcAft>
                          <a:spcPts val="0"/>
                        </a:spcAft>
                        <a:tabLst>
                          <a:tab pos="228600" algn="l"/>
                          <a:tab pos="457200" algn="l"/>
                          <a:tab pos="685800" algn="l"/>
                          <a:tab pos="914400" algn="l"/>
                        </a:tabLst>
                      </a:pPr>
                      <a:r>
                        <a:rPr lang="en-US" sz="1600" dirty="0" smtClean="0">
                          <a:effectLst/>
                          <a:latin typeface="Calibri" panose="020F0502020204030204" pitchFamily="34" charset="0"/>
                        </a:rPr>
                        <a:t>Recovered Texture </a:t>
                      </a:r>
                      <a:r>
                        <a:rPr lang="en-US" sz="1600" dirty="0">
                          <a:effectLst/>
                          <a:latin typeface="Calibri" panose="020F0502020204030204" pitchFamily="34" charset="0"/>
                        </a:rPr>
                        <a:t>and </a:t>
                      </a:r>
                      <a:r>
                        <a:rPr lang="en-US" sz="1600" dirty="0" smtClean="0">
                          <a:effectLst/>
                          <a:latin typeface="Calibri" panose="020F0502020204030204" pitchFamily="34" charset="0"/>
                        </a:rPr>
                        <a:t>Depth</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Synthesized Virtual </a:t>
                      </a:r>
                      <a:r>
                        <a:rPr lang="en-US" sz="1600" dirty="0" smtClean="0">
                          <a:effectLst/>
                          <a:latin typeface="Calibri" panose="020F0502020204030204" pitchFamily="34" charset="0"/>
                        </a:rPr>
                        <a:t>View</a:t>
                      </a:r>
                      <a:endParaRPr lang="zh-TW" sz="1600" dirty="0">
                        <a:effectLst/>
                        <a:latin typeface="Calibri" panose="020F0502020204030204" pitchFamily="34" charset="0"/>
                        <a:ea typeface="新細明體"/>
                      </a:endParaRPr>
                    </a:p>
                  </a:txBody>
                  <a:tcPr marL="68580" marR="68580" marT="0" marB="0"/>
                </a:tc>
              </a:tr>
              <a:tr h="164416">
                <a:tc v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Texture</a:t>
                      </a:r>
                      <a:endParaRPr lang="zh-TW" sz="1600">
                        <a:effectLst/>
                        <a:latin typeface="Calibri" panose="020F0502020204030204" pitchFamily="34" charset="0"/>
                        <a:ea typeface="新細明體"/>
                      </a:endParaRPr>
                    </a:p>
                  </a:txBody>
                  <a:tcPr marL="68580" marR="68580" marT="0" marB="0"/>
                </a:tc>
                <a:tc gridSpan="3">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Depth</a:t>
                      </a:r>
                      <a:endParaRPr lang="zh-TW" sz="160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VSRS</a:t>
                      </a:r>
                      <a:endParaRPr lang="zh-TW" sz="1600" dirty="0">
                        <a:effectLst/>
                        <a:latin typeface="Calibri" panose="020F0502020204030204" pitchFamily="34" charset="0"/>
                        <a:ea typeface="新細明體"/>
                      </a:endParaRPr>
                    </a:p>
                  </a:txBody>
                  <a:tcPr marL="68580" marR="68580" marT="0" marB="0"/>
                </a:tc>
              </a:tr>
              <a:tr h="226759">
                <a:tc vMerge="1">
                  <a:txBody>
                    <a:bodyPr/>
                    <a:lstStyle/>
                    <a:p>
                      <a:endParaRPr lang="zh-TW" altLang="en-US"/>
                    </a:p>
                  </a:txBody>
                  <a:tcPr/>
                </a:tc>
                <a:tc>
                  <a:txBody>
                    <a:bodyPr/>
                    <a:lstStyle/>
                    <a:p>
                      <a:pPr algn="ctr" rtl="0" fontAlgn="ctr"/>
                      <a:r>
                        <a:rPr lang="en-US" sz="1600" b="0" i="0" u="none" strike="noStrike" dirty="0" smtClean="0">
                          <a:solidFill>
                            <a:srgbClr val="000000"/>
                          </a:solidFill>
                          <a:effectLst/>
                          <a:latin typeface="Calibri" panose="020F0502020204030204" pitchFamily="34" charset="0"/>
                          <a:ea typeface="新細明體" panose="02020500000000000000" pitchFamily="18" charset="-120"/>
                        </a:rPr>
                        <a:t>8/9_2TB</a:t>
                      </a:r>
                      <a:endParaRPr lang="en-US"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sz="1600" b="0" i="0" u="none" strike="noStrike" dirty="0" smtClean="0">
                          <a:solidFill>
                            <a:srgbClr val="000000"/>
                          </a:solidFill>
                          <a:effectLst/>
                          <a:latin typeface="Calibri" panose="020F0502020204030204" pitchFamily="34" charset="0"/>
                          <a:ea typeface="新細明體" panose="02020500000000000000" pitchFamily="18" charset="-120"/>
                        </a:rPr>
                        <a:t>8/9_2TB_D1</a:t>
                      </a:r>
                      <a:endParaRPr lang="en-US"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altLang="zh-TW" sz="1600" b="0" i="0" u="none" strike="noStrike" dirty="0" smtClean="0">
                          <a:solidFill>
                            <a:srgbClr val="000000"/>
                          </a:solidFill>
                          <a:effectLst/>
                          <a:latin typeface="Calibri" panose="020F0502020204030204" pitchFamily="34" charset="0"/>
                          <a:ea typeface="新細明體" panose="02020500000000000000" pitchFamily="18" charset="-120"/>
                        </a:rPr>
                        <a:t>8/9_2TB_D2</a:t>
                      </a:r>
                      <a:endParaRPr lang="en-US" altLang="zh-TW"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altLang="zh-TW" sz="1600" b="0" i="0" u="none" strike="noStrike" dirty="0" smtClean="0">
                          <a:solidFill>
                            <a:srgbClr val="000000"/>
                          </a:solidFill>
                          <a:effectLst/>
                          <a:latin typeface="Calibri" panose="020F0502020204030204" pitchFamily="34" charset="0"/>
                          <a:ea typeface="新細明體" panose="02020500000000000000" pitchFamily="18" charset="-120"/>
                        </a:rPr>
                        <a:t>8/9_2TB_D3</a:t>
                      </a:r>
                      <a:endParaRPr lang="en-US" altLang="zh-TW"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altLang="zh-TW" sz="1600" b="0" i="0" u="none" strike="noStrike" dirty="0" smtClean="0">
                          <a:solidFill>
                            <a:srgbClr val="000000"/>
                          </a:solidFill>
                          <a:effectLst/>
                          <a:latin typeface="Calibri" panose="020F0502020204030204" pitchFamily="34" charset="0"/>
                          <a:ea typeface="新細明體" panose="02020500000000000000" pitchFamily="18" charset="-120"/>
                        </a:rPr>
                        <a:t>8/9_2TB</a:t>
                      </a:r>
                      <a:endParaRPr lang="en-US" altLang="zh-TW"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r>
              <a:tr h="189497">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ra</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-3.4115</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-0.5479</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-0.5174</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-0.0245</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-3.1663</a:t>
                      </a:r>
                    </a:p>
                  </a:txBody>
                  <a:tcPr marL="9525" marR="9525" marT="9525" marB="0" anchor="ctr"/>
                </a:tc>
              </a:tr>
              <a:tr h="182530">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ldp</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-3.1054</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1.2126</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1.2409</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1.6748</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-2.8149</a:t>
                      </a:r>
                    </a:p>
                  </a:txBody>
                  <a:tcPr marL="9525" marR="9525" marT="9525" marB="0" anchor="ctr"/>
                </a:tc>
              </a:tr>
              <a:tr h="150483">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ai</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-2.1073</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0.2496</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0.3348</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0.8719</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-2.4196</a:t>
                      </a:r>
                    </a:p>
                  </a:txBody>
                  <a:tcPr marL="9525" marR="9525" marT="9525" marB="0" anchor="ctr"/>
                </a:tc>
              </a:tr>
              <a:tr h="167203">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ave</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-2.8747</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0.3047</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0.3528</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0.8407</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-2.8003</a:t>
                      </a:r>
                    </a:p>
                  </a:txBody>
                  <a:tcPr marL="9525" marR="9525" marT="9525" marB="0" anchor="ctr"/>
                </a:tc>
              </a:tr>
            </a:tbl>
          </a:graphicData>
        </a:graphic>
      </p:graphicFrame>
      <p:sp>
        <p:nvSpPr>
          <p:cNvPr id="7" name="文字方塊 6"/>
          <p:cNvSpPr txBox="1"/>
          <p:nvPr/>
        </p:nvSpPr>
        <p:spPr>
          <a:xfrm>
            <a:off x="1475656" y="6309320"/>
            <a:ext cx="6599051" cy="338554"/>
          </a:xfrm>
          <a:prstGeom prst="rect">
            <a:avLst/>
          </a:prstGeom>
          <a:solidFill>
            <a:srgbClr val="FFFF00"/>
          </a:solidFill>
          <a:ln>
            <a:solidFill>
              <a:srgbClr val="FF0000"/>
            </a:solidFill>
          </a:ln>
        </p:spPr>
        <p:txBody>
          <a:bodyPr wrap="none" rtlCol="0">
            <a:spAutoFit/>
          </a:bodyPr>
          <a:lstStyle/>
          <a:p>
            <a:r>
              <a:rPr lang="en-US" altLang="zh-TW" sz="1600" b="1" dirty="0" smtClean="0">
                <a:solidFill>
                  <a:srgbClr val="FF0000"/>
                </a:solidFill>
              </a:rPr>
              <a:t>Lancoz4 Up and Down Sampling for Texture and </a:t>
            </a:r>
            <a:r>
              <a:rPr lang="en-US" altLang="zh-TW" sz="1600" b="1" dirty="0" err="1" smtClean="0">
                <a:solidFill>
                  <a:srgbClr val="FF0000"/>
                </a:solidFill>
              </a:rPr>
              <a:t>Bicubic</a:t>
            </a:r>
            <a:r>
              <a:rPr lang="en-US" altLang="zh-TW" sz="1600" b="1" dirty="0" smtClean="0">
                <a:solidFill>
                  <a:srgbClr val="FF0000"/>
                </a:solidFill>
              </a:rPr>
              <a:t> for Depth</a:t>
            </a:r>
            <a:endParaRPr lang="zh-TW" altLang="en-US" sz="1600" b="1" dirty="0">
              <a:solidFill>
                <a:srgbClr val="FF0000"/>
              </a:solidFill>
            </a:endParaRPr>
          </a:p>
        </p:txBody>
      </p:sp>
      <p:sp>
        <p:nvSpPr>
          <p:cNvPr id="8" name="橢圓 7"/>
          <p:cNvSpPr/>
          <p:nvPr/>
        </p:nvSpPr>
        <p:spPr>
          <a:xfrm>
            <a:off x="1331640" y="6237312"/>
            <a:ext cx="1296144" cy="482570"/>
          </a:xfrm>
          <a:prstGeom prst="ellipse">
            <a:avLst/>
          </a:prstGeom>
          <a:noFill/>
          <a:ln w="19050">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endParaRPr lang="zh-TW" altLang="en-US" sz="1600" dirty="0" smtClean="0">
              <a:ea typeface="+mj-ea"/>
            </a:endParaRPr>
          </a:p>
        </p:txBody>
      </p:sp>
    </p:spTree>
    <p:extLst>
      <p:ext uri="{BB962C8B-B14F-4D97-AF65-F5344CB8AC3E}">
        <p14:creationId xmlns:p14="http://schemas.microsoft.com/office/powerpoint/2010/main" val="1297670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1"/>
          <p:cNvSpPr>
            <a:spLocks noGrp="1"/>
          </p:cNvSpPr>
          <p:nvPr>
            <p:ph type="title"/>
          </p:nvPr>
        </p:nvSpPr>
        <p:spPr>
          <a:xfrm>
            <a:off x="395536" y="592890"/>
            <a:ext cx="8208912" cy="652934"/>
          </a:xfrm>
        </p:spPr>
        <p:txBody>
          <a:bodyPr>
            <a:noAutofit/>
          </a:bodyPr>
          <a:lstStyle/>
          <a:p>
            <a:r>
              <a:rPr kumimoji="1" lang="en-US" altLang="zh-TW" sz="2800" dirty="0">
                <a:latin typeface="Calibri" panose="020F0502020204030204" pitchFamily="34" charset="0"/>
              </a:rPr>
              <a:t>3D_HEVC </a:t>
            </a:r>
            <a:r>
              <a:rPr kumimoji="1" lang="en-US" altLang="zh-TW" sz="2800" dirty="0" smtClean="0">
                <a:latin typeface="Calibri" panose="020F0502020204030204" pitchFamily="34" charset="0"/>
              </a:rPr>
              <a:t>(1-view 1-depth,ra, </a:t>
            </a:r>
            <a:r>
              <a:rPr kumimoji="1" lang="en-US" altLang="zh-TW" sz="2800" dirty="0" err="1" smtClean="0">
                <a:latin typeface="Calibri" panose="020F0502020204030204" pitchFamily="34" charset="0"/>
              </a:rPr>
              <a:t>Qp</a:t>
            </a:r>
            <a:r>
              <a:rPr kumimoji="1" lang="en-US" altLang="zh-TW" sz="2800" dirty="0" smtClean="0">
                <a:latin typeface="Calibri" panose="020F0502020204030204" pitchFamily="34" charset="0"/>
              </a:rPr>
              <a:t>=27, view:4, bitrate : 3149.811 Kbps)</a:t>
            </a:r>
            <a:endParaRPr kumimoji="1" lang="zh-TW" altLang="en-US" sz="2800" dirty="0">
              <a:latin typeface="Calibri" panose="020F0502020204030204" pitchFamily="34" charset="0"/>
            </a:endParaRPr>
          </a:p>
        </p:txBody>
      </p:sp>
      <p:pic>
        <p:nvPicPr>
          <p:cNvPr id="2" name="圖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12776"/>
            <a:ext cx="9144000" cy="5143500"/>
          </a:xfrm>
          <a:prstGeom prst="rect">
            <a:avLst/>
          </a:prstGeom>
        </p:spPr>
      </p:pic>
    </p:spTree>
    <p:extLst>
      <p:ext uri="{BB962C8B-B14F-4D97-AF65-F5344CB8AC3E}">
        <p14:creationId xmlns:p14="http://schemas.microsoft.com/office/powerpoint/2010/main" val="35635243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115616" y="2060848"/>
            <a:ext cx="7704856" cy="216024"/>
          </a:xfrm>
          <a:prstGeom prst="rect">
            <a:avLst/>
          </a:prstGeom>
          <a:solidFill>
            <a:srgbClr val="FFFF00"/>
          </a:solidFill>
          <a:ln w="19050">
            <a:noFill/>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endParaRPr lang="zh-TW" altLang="en-US" sz="1600" dirty="0" smtClean="0">
              <a:ea typeface="+mj-ea"/>
            </a:endParaRPr>
          </a:p>
        </p:txBody>
      </p:sp>
      <p:sp>
        <p:nvSpPr>
          <p:cNvPr id="2" name="標題 1"/>
          <p:cNvSpPr>
            <a:spLocks noGrp="1"/>
          </p:cNvSpPr>
          <p:nvPr>
            <p:ph type="title"/>
          </p:nvPr>
        </p:nvSpPr>
        <p:spPr>
          <a:xfrm>
            <a:off x="457200" y="620688"/>
            <a:ext cx="8229600" cy="792088"/>
          </a:xfrm>
        </p:spPr>
        <p:txBody>
          <a:bodyPr>
            <a:normAutofit/>
          </a:bodyPr>
          <a:lstStyle/>
          <a:p>
            <a:r>
              <a:rPr lang="en-US" altLang="zh-TW" sz="3200" dirty="0" smtClean="0">
                <a:latin typeface="Calibri" panose="020F0502020204030204" pitchFamily="34" charset="0"/>
              </a:rPr>
              <a:t>CTDP SEI Syntax</a:t>
            </a:r>
            <a:endParaRPr lang="zh-TW" altLang="en-US" sz="3200" dirty="0">
              <a:latin typeface="Calibri" panose="020F0502020204030204" pitchFamily="34" charset="0"/>
            </a:endParaRPr>
          </a:p>
        </p:txBody>
      </p:sp>
      <p:graphicFrame>
        <p:nvGraphicFramePr>
          <p:cNvPr id="3" name="表格 2"/>
          <p:cNvGraphicFramePr>
            <a:graphicFrameLocks noGrp="1"/>
          </p:cNvGraphicFramePr>
          <p:nvPr>
            <p:extLst>
              <p:ext uri="{D42A27DB-BD31-4B8C-83A1-F6EECF244321}">
                <p14:modId xmlns:p14="http://schemas.microsoft.com/office/powerpoint/2010/main" val="68890870"/>
              </p:ext>
            </p:extLst>
          </p:nvPr>
        </p:nvGraphicFramePr>
        <p:xfrm>
          <a:off x="1115616" y="1124745"/>
          <a:ext cx="7704856" cy="5733445"/>
        </p:xfrm>
        <a:graphic>
          <a:graphicData uri="http://schemas.openxmlformats.org/drawingml/2006/table">
            <a:tbl>
              <a:tblPr>
                <a:tableStyleId>{5C22544A-7EE6-4342-B048-85BDC9FD1C3A}</a:tableStyleId>
              </a:tblPr>
              <a:tblGrid>
                <a:gridCol w="6840809"/>
                <a:gridCol w="864047"/>
              </a:tblGrid>
              <a:tr h="144130">
                <a:tc>
                  <a:txBody>
                    <a:bodyPr/>
                    <a:lstStyle/>
                    <a:p>
                      <a:pPr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100" kern="1200" dirty="0" err="1">
                          <a:effectLst/>
                          <a:latin typeface="Arial Unicode MS" pitchFamily="34" charset="-120"/>
                          <a:ea typeface="Arial Unicode MS" pitchFamily="34" charset="-120"/>
                          <a:cs typeface="Arial Unicode MS" pitchFamily="34" charset="-120"/>
                        </a:rPr>
                        <a:t>centralized_texture-depth_packing</a:t>
                      </a:r>
                      <a:r>
                        <a:rPr lang="en-GB" sz="1100" kern="1200" dirty="0">
                          <a:effectLst/>
                          <a:latin typeface="Arial Unicode MS" pitchFamily="34" charset="-120"/>
                          <a:ea typeface="Arial Unicode MS" pitchFamily="34" charset="-120"/>
                          <a:cs typeface="Arial Unicode MS" pitchFamily="34" charset="-120"/>
                        </a:rPr>
                        <a:t>( </a:t>
                      </a:r>
                      <a:r>
                        <a:rPr lang="en-GB" sz="1100" kern="1200" dirty="0" err="1">
                          <a:effectLst/>
                          <a:latin typeface="Arial Unicode MS" pitchFamily="34" charset="-120"/>
                          <a:ea typeface="Arial Unicode MS" pitchFamily="34" charset="-120"/>
                          <a:cs typeface="Arial Unicode MS" pitchFamily="34" charset="-120"/>
                        </a:rPr>
                        <a:t>payloadSize</a:t>
                      </a:r>
                      <a:r>
                        <a:rPr lang="en-GB" sz="1100" kern="1200" dirty="0">
                          <a:effectLst/>
                          <a:latin typeface="Arial Unicode MS" pitchFamily="34" charset="-120"/>
                          <a:ea typeface="Arial Unicode MS" pitchFamily="34" charset="-120"/>
                          <a:cs typeface="Arial Unicode MS" pitchFamily="34" charset="-120"/>
                        </a:rPr>
                        <a:t> ) {</a:t>
                      </a:r>
                      <a:endParaRPr lang="zh-TW" sz="11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Lst>
                      </a:pPr>
                      <a:r>
                        <a:rPr lang="en-GB" sz="1100">
                          <a:effectLst/>
                          <a:latin typeface="Arial Unicode MS" pitchFamily="34" charset="-120"/>
                          <a:ea typeface="Arial Unicode MS" pitchFamily="34" charset="-120"/>
                          <a:cs typeface="Arial Unicode MS" pitchFamily="34" charset="-120"/>
                        </a:rPr>
                        <a:t>Descriptor</a:t>
                      </a:r>
                      <a:endParaRPr lang="zh-TW" sz="11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200" dirty="0">
                          <a:effectLst/>
                          <a:latin typeface="Arial Unicode MS" pitchFamily="34" charset="-120"/>
                          <a:ea typeface="Arial Unicode MS" pitchFamily="34" charset="-120"/>
                          <a:cs typeface="Arial Unicode MS" pitchFamily="34" charset="-120"/>
                        </a:rPr>
                        <a:t>	</a:t>
                      </a:r>
                      <a:r>
                        <a:rPr lang="en-GB" sz="1200" b="1" kern="1200" dirty="0" err="1">
                          <a:effectLst/>
                          <a:latin typeface="Arial Unicode MS" pitchFamily="34" charset="-120"/>
                          <a:ea typeface="Arial Unicode MS" pitchFamily="34" charset="-120"/>
                          <a:cs typeface="Arial Unicode MS" pitchFamily="34" charset="-120"/>
                        </a:rPr>
                        <a:t>centralized_texture-depth_packing_cancel_flag</a:t>
                      </a:r>
                      <a:endParaRPr lang="zh-TW" sz="1200" b="1"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Lst>
                      </a:pPr>
                      <a:r>
                        <a:rPr lang="en-GB" sz="1200" dirty="0">
                          <a:effectLst/>
                          <a:latin typeface="Arial Unicode MS" pitchFamily="34" charset="-120"/>
                          <a:ea typeface="Arial Unicode MS" pitchFamily="34" charset="-120"/>
                          <a:cs typeface="Arial Unicode MS" pitchFamily="34" charset="-120"/>
                        </a:rPr>
                        <a:t>u(1)</a:t>
                      </a:r>
                      <a:endParaRPr lang="zh-TW" sz="12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100" dirty="0">
                          <a:effectLst/>
                          <a:latin typeface="Arial Unicode MS" pitchFamily="34" charset="-120"/>
                          <a:ea typeface="Arial Unicode MS" pitchFamily="34" charset="-120"/>
                          <a:cs typeface="Arial Unicode MS" pitchFamily="34" charset="-120"/>
                        </a:rPr>
                        <a:t>	</a:t>
                      </a:r>
                      <a:r>
                        <a:rPr lang="en-GB" sz="1100" kern="1200" dirty="0">
                          <a:effectLst/>
                          <a:latin typeface="Arial Unicode MS" pitchFamily="34" charset="-120"/>
                          <a:ea typeface="Arial Unicode MS" pitchFamily="34" charset="-120"/>
                          <a:cs typeface="Arial Unicode MS" pitchFamily="34" charset="-120"/>
                        </a:rPr>
                        <a:t>if( ! </a:t>
                      </a:r>
                      <a:r>
                        <a:rPr lang="en-GB" sz="1100" kern="1200" dirty="0" err="1">
                          <a:effectLst/>
                          <a:latin typeface="Arial Unicode MS" pitchFamily="34" charset="-120"/>
                          <a:ea typeface="Arial Unicode MS" pitchFamily="34" charset="-120"/>
                          <a:cs typeface="Arial Unicode MS" pitchFamily="34" charset="-120"/>
                        </a:rPr>
                        <a:t>centralized_texture-depth_packing_cancel_flag</a:t>
                      </a:r>
                      <a:r>
                        <a:rPr lang="en-GB" sz="1100" kern="1200" dirty="0">
                          <a:effectLst/>
                          <a:latin typeface="Arial Unicode MS" pitchFamily="34" charset="-120"/>
                          <a:ea typeface="Arial Unicode MS" pitchFamily="34" charset="-120"/>
                          <a:cs typeface="Arial Unicode MS" pitchFamily="34" charset="-120"/>
                        </a:rPr>
                        <a:t> ) {</a:t>
                      </a:r>
                      <a:endParaRPr lang="zh-TW" sz="11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Lst>
                      </a:pPr>
                      <a:r>
                        <a:rPr lang="en-GB" sz="1100" dirty="0">
                          <a:effectLst/>
                          <a:latin typeface="Arial Unicode MS" pitchFamily="34" charset="-120"/>
                          <a:ea typeface="Arial Unicode MS" pitchFamily="34" charset="-120"/>
                          <a:cs typeface="Arial Unicode MS" pitchFamily="34" charset="-120"/>
                        </a:rPr>
                        <a:t> </a:t>
                      </a:r>
                      <a:endParaRPr lang="zh-TW" sz="11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200" b="1" dirty="0">
                          <a:effectLst/>
                          <a:latin typeface="Arial Unicode MS" pitchFamily="34" charset="-120"/>
                          <a:ea typeface="Arial Unicode MS" pitchFamily="34" charset="-120"/>
                          <a:cs typeface="Arial Unicode MS" pitchFamily="34" charset="-120"/>
                        </a:rPr>
                        <a:t>	</a:t>
                      </a:r>
                      <a:r>
                        <a:rPr lang="en-GB" sz="1200" b="1" dirty="0" smtClean="0">
                          <a:effectLst/>
                          <a:latin typeface="Arial Unicode MS" pitchFamily="34" charset="-120"/>
                          <a:ea typeface="Arial Unicode MS" pitchFamily="34" charset="-120"/>
                          <a:cs typeface="Arial Unicode MS" pitchFamily="34" charset="-120"/>
                        </a:rPr>
                        <a:t>   </a:t>
                      </a:r>
                      <a:r>
                        <a:rPr lang="en-US" sz="1200" b="1" dirty="0" smtClean="0">
                          <a:effectLst/>
                          <a:latin typeface="Arial Unicode MS" pitchFamily="34" charset="-120"/>
                          <a:ea typeface="Arial Unicode MS" pitchFamily="34" charset="-120"/>
                          <a:cs typeface="Arial Unicode MS" pitchFamily="34" charset="-120"/>
                        </a:rPr>
                        <a:t>depth</a:t>
                      </a:r>
                      <a:r>
                        <a:rPr lang="en-CA" sz="1200" b="1" dirty="0">
                          <a:effectLst/>
                          <a:latin typeface="Arial Unicode MS" pitchFamily="34" charset="-120"/>
                          <a:ea typeface="Arial Unicode MS" pitchFamily="34" charset="-120"/>
                          <a:cs typeface="Arial Unicode MS" pitchFamily="34" charset="-120"/>
                        </a:rPr>
                        <a:t>_</a:t>
                      </a:r>
                      <a:r>
                        <a:rPr lang="en-GB" sz="1200" b="1" kern="1200" dirty="0">
                          <a:effectLst/>
                          <a:latin typeface="Arial Unicode MS" pitchFamily="34" charset="-120"/>
                          <a:ea typeface="Arial Unicode MS" pitchFamily="34" charset="-120"/>
                          <a:cs typeface="Arial Unicode MS" pitchFamily="34" charset="-120"/>
                        </a:rPr>
                        <a:t>sampling</a:t>
                      </a:r>
                      <a:r>
                        <a:rPr lang="en-CA" sz="1200" b="1" dirty="0">
                          <a:effectLst/>
                          <a:latin typeface="Arial Unicode MS" pitchFamily="34" charset="-120"/>
                          <a:ea typeface="Arial Unicode MS" pitchFamily="34" charset="-120"/>
                          <a:cs typeface="Arial Unicode MS" pitchFamily="34" charset="-120"/>
                        </a:rPr>
                        <a:t>_factor</a:t>
                      </a:r>
                      <a:endParaRPr lang="zh-TW" sz="1200" b="1"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 pos="504190" algn="l"/>
                          <a:tab pos="756285" algn="l"/>
                          <a:tab pos="1008380" algn="l"/>
                          <a:tab pos="1260475" algn="l"/>
                        </a:tabLst>
                      </a:pPr>
                      <a:r>
                        <a:rPr lang="en-GB" sz="1200" kern="1200" dirty="0">
                          <a:effectLst/>
                          <a:latin typeface="Arial Unicode MS" pitchFamily="34" charset="-120"/>
                          <a:ea typeface="Arial Unicode MS" pitchFamily="34" charset="-120"/>
                          <a:cs typeface="Arial Unicode MS" pitchFamily="34" charset="-120"/>
                        </a:rPr>
                        <a:t>u(3)</a:t>
                      </a:r>
                      <a:endParaRPr lang="zh-TW" sz="12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200" b="1" dirty="0">
                          <a:effectLst/>
                          <a:latin typeface="Arial Unicode MS" pitchFamily="34" charset="-120"/>
                          <a:ea typeface="Arial Unicode MS" pitchFamily="34" charset="-120"/>
                          <a:cs typeface="Arial Unicode MS" pitchFamily="34" charset="-120"/>
                        </a:rPr>
                        <a:t>	</a:t>
                      </a:r>
                      <a:r>
                        <a:rPr lang="en-GB" sz="1200" b="1" dirty="0" smtClean="0">
                          <a:effectLst/>
                          <a:latin typeface="Arial Unicode MS" pitchFamily="34" charset="-120"/>
                          <a:ea typeface="Arial Unicode MS" pitchFamily="34" charset="-120"/>
                          <a:cs typeface="Arial Unicode MS" pitchFamily="34" charset="-120"/>
                        </a:rPr>
                        <a:t>   </a:t>
                      </a:r>
                      <a:r>
                        <a:rPr lang="en-GB" sz="1200" b="1" kern="1200" dirty="0" err="1" smtClean="0">
                          <a:effectLst/>
                          <a:latin typeface="Arial Unicode MS" pitchFamily="34" charset="-120"/>
                          <a:ea typeface="Arial Unicode MS" pitchFamily="34" charset="-120"/>
                          <a:cs typeface="Arial Unicode MS" pitchFamily="34" charset="-120"/>
                        </a:rPr>
                        <a:t>packed_depth_size_factor</a:t>
                      </a:r>
                      <a:endParaRPr lang="zh-TW" sz="1200" b="1"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 pos="504190" algn="l"/>
                          <a:tab pos="756285" algn="l"/>
                          <a:tab pos="1008380" algn="l"/>
                          <a:tab pos="1260475" algn="l"/>
                        </a:tabLst>
                      </a:pPr>
                      <a:r>
                        <a:rPr lang="en-GB" sz="1200" kern="1200" dirty="0">
                          <a:effectLst/>
                          <a:latin typeface="Arial Unicode MS" pitchFamily="34" charset="-120"/>
                          <a:ea typeface="Arial Unicode MS" pitchFamily="34" charset="-120"/>
                          <a:cs typeface="Arial Unicode MS" pitchFamily="34" charset="-120"/>
                        </a:rPr>
                        <a:t>u(2)</a:t>
                      </a:r>
                      <a:endParaRPr lang="zh-TW" sz="12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200" b="1" dirty="0">
                          <a:effectLst/>
                          <a:latin typeface="Arial Unicode MS" pitchFamily="34" charset="-120"/>
                          <a:ea typeface="Arial Unicode MS" pitchFamily="34" charset="-120"/>
                          <a:cs typeface="Arial Unicode MS" pitchFamily="34" charset="-120"/>
                        </a:rPr>
                        <a:t>	</a:t>
                      </a:r>
                      <a:r>
                        <a:rPr lang="en-GB" sz="1200" b="1" dirty="0" smtClean="0">
                          <a:effectLst/>
                          <a:latin typeface="Arial Unicode MS" pitchFamily="34" charset="-120"/>
                          <a:ea typeface="Arial Unicode MS" pitchFamily="34" charset="-120"/>
                          <a:cs typeface="Arial Unicode MS" pitchFamily="34" charset="-120"/>
                        </a:rPr>
                        <a:t>   </a:t>
                      </a:r>
                      <a:r>
                        <a:rPr lang="en-GB" sz="1200" b="1" kern="1200" dirty="0" err="1" smtClean="0">
                          <a:effectLst/>
                          <a:latin typeface="Arial Unicode MS" pitchFamily="34" charset="-120"/>
                          <a:ea typeface="Arial Unicode MS" pitchFamily="34" charset="-120"/>
                          <a:cs typeface="Arial Unicode MS" pitchFamily="34" charset="-120"/>
                        </a:rPr>
                        <a:t>centralized_texture-depth_packing_content_interpretation_type</a:t>
                      </a:r>
                      <a:endParaRPr lang="zh-TW" sz="1200" b="1"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 pos="504190" algn="l"/>
                          <a:tab pos="756285" algn="l"/>
                          <a:tab pos="1008380" algn="l"/>
                          <a:tab pos="1260475" algn="l"/>
                        </a:tabLst>
                      </a:pPr>
                      <a:r>
                        <a:rPr lang="en-GB" sz="1200" kern="1200">
                          <a:effectLst/>
                          <a:latin typeface="Arial Unicode MS" pitchFamily="34" charset="-120"/>
                          <a:ea typeface="Arial Unicode MS" pitchFamily="34" charset="-120"/>
                          <a:cs typeface="Arial Unicode MS" pitchFamily="34" charset="-120"/>
                        </a:rPr>
                        <a:t>u(3)</a:t>
                      </a:r>
                      <a:endParaRPr lang="zh-TW" sz="12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US" altLang="zh-TW" sz="1200" b="1" dirty="0" smtClean="0">
                          <a:effectLst/>
                          <a:latin typeface="Arial Unicode MS" pitchFamily="34" charset="-120"/>
                          <a:ea typeface="Arial Unicode MS" pitchFamily="34" charset="-120"/>
                          <a:cs typeface="Arial Unicode MS" pitchFamily="34" charset="-120"/>
                        </a:rPr>
                        <a:t>        </a:t>
                      </a:r>
                      <a:r>
                        <a:rPr lang="en-US" altLang="zh-TW" sz="1200" b="1" dirty="0" err="1" smtClean="0">
                          <a:effectLst/>
                          <a:latin typeface="Arial Unicode MS" pitchFamily="34" charset="-120"/>
                          <a:ea typeface="Arial Unicode MS" pitchFamily="34" charset="-120"/>
                          <a:cs typeface="Arial Unicode MS" pitchFamily="34" charset="-120"/>
                        </a:rPr>
                        <a:t>quarter_reduced_depth_line_number</a:t>
                      </a:r>
                      <a:endParaRPr lang="zh-TW" sz="1200" b="1" dirty="0">
                        <a:effectLst/>
                        <a:latin typeface="Arial Unicode MS" pitchFamily="34" charset="-120"/>
                        <a:ea typeface="Arial Unicode MS" pitchFamily="34" charset="-120"/>
                        <a:cs typeface="Arial Unicode MS" pitchFamily="34" charset="-120"/>
                      </a:endParaRPr>
                    </a:p>
                  </a:txBody>
                  <a:tcPr marL="56248" marR="56248" marT="0" marB="0">
                    <a:no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 pos="504190" algn="l"/>
                          <a:tab pos="756285" algn="l"/>
                          <a:tab pos="1008380" algn="l"/>
                          <a:tab pos="1260475" algn="l"/>
                        </a:tabLst>
                      </a:pPr>
                      <a:r>
                        <a:rPr lang="en-US" altLang="zh-TW" sz="1200" dirty="0" smtClean="0">
                          <a:effectLst/>
                          <a:latin typeface="Arial Unicode MS" pitchFamily="34" charset="-120"/>
                          <a:ea typeface="Arial Unicode MS" pitchFamily="34" charset="-120"/>
                          <a:cs typeface="Arial Unicode MS" pitchFamily="34" charset="-120"/>
                        </a:rPr>
                        <a:t>u(10)</a:t>
                      </a:r>
                      <a:endParaRPr lang="zh-TW" sz="1200" dirty="0">
                        <a:effectLst/>
                        <a:latin typeface="Arial Unicode MS" pitchFamily="34" charset="-120"/>
                        <a:ea typeface="Arial Unicode MS" pitchFamily="34" charset="-120"/>
                        <a:cs typeface="Arial Unicode MS" pitchFamily="34" charset="-120"/>
                      </a:endParaRPr>
                    </a:p>
                  </a:txBody>
                  <a:tcPr marL="56248" marR="56248" marT="0" marB="0">
                    <a:noFill/>
                  </a:tcPr>
                </a:tc>
              </a:tr>
              <a:tr h="144130">
                <a:tc>
                  <a:txBody>
                    <a:bodyPr/>
                    <a:lstStyle/>
                    <a:p>
                      <a:pPr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200" b="1" dirty="0">
                          <a:effectLst/>
                          <a:latin typeface="Arial Unicode MS" pitchFamily="34" charset="-120"/>
                          <a:ea typeface="Arial Unicode MS" pitchFamily="34" charset="-120"/>
                          <a:cs typeface="Arial Unicode MS" pitchFamily="34" charset="-120"/>
                        </a:rPr>
                        <a:t>	</a:t>
                      </a:r>
                      <a:r>
                        <a:rPr lang="en-GB" sz="1200" b="1" dirty="0" smtClean="0">
                          <a:effectLst/>
                          <a:latin typeface="Arial Unicode MS" pitchFamily="34" charset="-120"/>
                          <a:ea typeface="Arial Unicode MS" pitchFamily="34" charset="-120"/>
                          <a:cs typeface="Arial Unicode MS" pitchFamily="34" charset="-120"/>
                        </a:rPr>
                        <a:t>   </a:t>
                      </a:r>
                      <a:r>
                        <a:rPr lang="en-GB" sz="1200" b="1" kern="1200" dirty="0" err="1" smtClean="0">
                          <a:effectLst/>
                          <a:latin typeface="Arial Unicode MS" pitchFamily="34" charset="-120"/>
                          <a:ea typeface="Arial Unicode MS" pitchFamily="34" charset="-120"/>
                          <a:cs typeface="Arial Unicode MS" pitchFamily="34" charset="-120"/>
                        </a:rPr>
                        <a:t>depth_spatial_flipping_flag</a:t>
                      </a:r>
                      <a:endParaRPr lang="zh-TW" sz="1200" b="1"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 pos="504190" algn="l"/>
                          <a:tab pos="756285" algn="l"/>
                          <a:tab pos="1008380" algn="l"/>
                          <a:tab pos="1260475" algn="l"/>
                        </a:tabLst>
                      </a:pPr>
                      <a:r>
                        <a:rPr lang="en-GB" sz="1200" kern="1200" dirty="0">
                          <a:effectLst/>
                          <a:latin typeface="Arial Unicode MS" pitchFamily="34" charset="-120"/>
                          <a:ea typeface="Arial Unicode MS" pitchFamily="34" charset="-120"/>
                          <a:cs typeface="Arial Unicode MS" pitchFamily="34" charset="-120"/>
                        </a:rPr>
                        <a:t>u(1)</a:t>
                      </a:r>
                      <a:endParaRPr lang="zh-TW" sz="12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200" b="1" dirty="0">
                          <a:effectLst/>
                          <a:latin typeface="Arial Unicode MS" pitchFamily="34" charset="-120"/>
                          <a:ea typeface="Arial Unicode MS" pitchFamily="34" charset="-120"/>
                          <a:cs typeface="Arial Unicode MS" pitchFamily="34" charset="-120"/>
                        </a:rPr>
                        <a:t>	</a:t>
                      </a:r>
                      <a:r>
                        <a:rPr lang="en-GB" sz="1200" b="1" dirty="0" smtClean="0">
                          <a:effectLst/>
                          <a:latin typeface="Arial Unicode MS" pitchFamily="34" charset="-120"/>
                          <a:ea typeface="Arial Unicode MS" pitchFamily="34" charset="-120"/>
                          <a:cs typeface="Arial Unicode MS" pitchFamily="34" charset="-120"/>
                        </a:rPr>
                        <a:t>   </a:t>
                      </a:r>
                      <a:r>
                        <a:rPr lang="en-GB" sz="1200" b="1" dirty="0" err="1" smtClean="0">
                          <a:effectLst/>
                          <a:latin typeface="Arial Unicode MS" pitchFamily="34" charset="-120"/>
                          <a:ea typeface="Arial Unicode MS" pitchFamily="34" charset="-120"/>
                          <a:cs typeface="Arial Unicode MS" pitchFamily="34" charset="-120"/>
                        </a:rPr>
                        <a:t>depth_</a:t>
                      </a:r>
                      <a:r>
                        <a:rPr lang="en-GB" sz="1200" b="1" kern="1200" dirty="0" err="1" smtClean="0">
                          <a:effectLst/>
                          <a:latin typeface="Arial Unicode MS" pitchFamily="34" charset="-120"/>
                          <a:ea typeface="Arial Unicode MS" pitchFamily="34" charset="-120"/>
                          <a:cs typeface="Arial Unicode MS" pitchFamily="34" charset="-120"/>
                        </a:rPr>
                        <a:t>chroma_sampling_type</a:t>
                      </a:r>
                      <a:endParaRPr lang="zh-TW" sz="1200" b="1"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 pos="504190" algn="l"/>
                          <a:tab pos="756285" algn="l"/>
                          <a:tab pos="1008380" algn="l"/>
                          <a:tab pos="1260475" algn="l"/>
                        </a:tabLst>
                      </a:pPr>
                      <a:r>
                        <a:rPr lang="en-GB" sz="1200" kern="1200">
                          <a:effectLst/>
                          <a:latin typeface="Arial Unicode MS" pitchFamily="34" charset="-120"/>
                          <a:ea typeface="Arial Unicode MS" pitchFamily="34" charset="-120"/>
                          <a:cs typeface="Arial Unicode MS" pitchFamily="34" charset="-120"/>
                        </a:rPr>
                        <a:t>u(3)</a:t>
                      </a:r>
                      <a:endParaRPr lang="zh-TW" sz="12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200" b="1" dirty="0">
                          <a:effectLst/>
                          <a:latin typeface="Arial Unicode MS" pitchFamily="34" charset="-120"/>
                          <a:ea typeface="Arial Unicode MS" pitchFamily="34" charset="-120"/>
                          <a:cs typeface="Arial Unicode MS" pitchFamily="34" charset="-120"/>
                        </a:rPr>
                        <a:t>	</a:t>
                      </a:r>
                      <a:r>
                        <a:rPr lang="en-GB" sz="1200" b="1" dirty="0" smtClean="0">
                          <a:effectLst/>
                          <a:latin typeface="Arial Unicode MS" pitchFamily="34" charset="-120"/>
                          <a:ea typeface="Arial Unicode MS" pitchFamily="34" charset="-120"/>
                          <a:cs typeface="Arial Unicode MS" pitchFamily="34" charset="-120"/>
                        </a:rPr>
                        <a:t>   </a:t>
                      </a:r>
                      <a:r>
                        <a:rPr lang="en-GB" sz="1200" b="1" dirty="0" err="1" smtClean="0">
                          <a:effectLst/>
                          <a:latin typeface="Arial Unicode MS" pitchFamily="34" charset="-120"/>
                          <a:ea typeface="Arial Unicode MS" pitchFamily="34" charset="-120"/>
                          <a:cs typeface="Arial Unicode MS" pitchFamily="34" charset="-120"/>
                        </a:rPr>
                        <a:t>de</a:t>
                      </a:r>
                      <a:r>
                        <a:rPr lang="en-GB" sz="1200" b="1" kern="1200" dirty="0" err="1" smtClean="0">
                          <a:effectLst/>
                          <a:latin typeface="Arial Unicode MS" pitchFamily="34" charset="-120"/>
                          <a:ea typeface="Arial Unicode MS" pitchFamily="34" charset="-120"/>
                          <a:cs typeface="Arial Unicode MS" pitchFamily="34" charset="-120"/>
                        </a:rPr>
                        <a:t>pth_subpixel_arrangement_type</a:t>
                      </a:r>
                      <a:endParaRPr lang="zh-TW" sz="1200" b="1"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 pos="504190" algn="l"/>
                          <a:tab pos="756285" algn="l"/>
                          <a:tab pos="1008380" algn="l"/>
                          <a:tab pos="1260475" algn="l"/>
                        </a:tabLst>
                      </a:pPr>
                      <a:r>
                        <a:rPr lang="en-GB" sz="1200" kern="1200">
                          <a:effectLst/>
                          <a:latin typeface="Arial Unicode MS" pitchFamily="34" charset="-120"/>
                          <a:ea typeface="Arial Unicode MS" pitchFamily="34" charset="-120"/>
                          <a:cs typeface="Arial Unicode MS" pitchFamily="34" charset="-120"/>
                        </a:rPr>
                        <a:t>u(2)</a:t>
                      </a:r>
                      <a:endParaRPr lang="zh-TW" sz="12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altLang="zh-TW" sz="1200" b="1" dirty="0" smtClean="0">
                          <a:effectLst/>
                          <a:latin typeface="Arial Unicode MS" pitchFamily="34" charset="-120"/>
                          <a:ea typeface="Arial Unicode MS" pitchFamily="34" charset="-120"/>
                          <a:cs typeface="Arial Unicode MS" pitchFamily="34" charset="-120"/>
                        </a:rPr>
                        <a:t>         </a:t>
                      </a:r>
                      <a:r>
                        <a:rPr lang="en-GB" altLang="zh-TW" sz="1200" b="1" dirty="0" err="1" smtClean="0">
                          <a:effectLst/>
                          <a:latin typeface="Arial Unicode MS" pitchFamily="34" charset="-120"/>
                          <a:ea typeface="Arial Unicode MS" pitchFamily="34" charset="-120"/>
                          <a:cs typeface="Arial Unicode MS" pitchFamily="34" charset="-120"/>
                        </a:rPr>
                        <a:t>depth_representation_type</a:t>
                      </a:r>
                      <a:endParaRPr lang="zh-TW" sz="1200" b="1"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marL="0" marR="0" indent="0" algn="l" defTabSz="914400" rtl="0" eaLnBrk="1" fontAlgn="auto" latinLnBrk="0" hangingPunct="1">
                        <a:lnSpc>
                          <a:spcPct val="90000"/>
                        </a:lnSpc>
                        <a:spcBef>
                          <a:spcPts val="0"/>
                        </a:spcBef>
                        <a:spcAft>
                          <a:spcPts val="0"/>
                        </a:spcAft>
                        <a:buClrTx/>
                        <a:buSzTx/>
                        <a:buFontTx/>
                        <a:buNone/>
                        <a:tabLst>
                          <a:tab pos="228600" algn="l"/>
                          <a:tab pos="457200" algn="l"/>
                          <a:tab pos="685800" algn="l"/>
                          <a:tab pos="914400" algn="l"/>
                          <a:tab pos="304800" algn="l"/>
                          <a:tab pos="504190" algn="l"/>
                          <a:tab pos="756285" algn="l"/>
                          <a:tab pos="1008380" algn="l"/>
                          <a:tab pos="1260475" algn="l"/>
                        </a:tabLst>
                        <a:defRPr/>
                      </a:pPr>
                      <a:r>
                        <a:rPr lang="en-GB" altLang="zh-TW" sz="1200" kern="1200" dirty="0" err="1" smtClean="0">
                          <a:effectLst/>
                          <a:latin typeface="Arial Unicode MS" pitchFamily="34" charset="-120"/>
                          <a:ea typeface="Arial Unicode MS" pitchFamily="34" charset="-120"/>
                          <a:cs typeface="Arial Unicode MS" pitchFamily="34" charset="-120"/>
                        </a:rPr>
                        <a:t>ue</a:t>
                      </a:r>
                      <a:r>
                        <a:rPr lang="en-GB" altLang="zh-TW" sz="1200" kern="1200" dirty="0" smtClean="0">
                          <a:effectLst/>
                          <a:latin typeface="Arial Unicode MS" pitchFamily="34" charset="-120"/>
                          <a:ea typeface="Arial Unicode MS" pitchFamily="34" charset="-120"/>
                          <a:cs typeface="Arial Unicode MS" pitchFamily="34" charset="-120"/>
                        </a:rPr>
                        <a:t>(v)</a:t>
                      </a:r>
                      <a:endParaRPr lang="zh-TW" altLang="zh-TW" sz="1200" dirty="0" smtClean="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200" b="1" kern="1200" dirty="0">
                          <a:effectLst/>
                          <a:latin typeface="Arial Unicode MS" pitchFamily="34" charset="-120"/>
                          <a:ea typeface="Arial Unicode MS" pitchFamily="34" charset="-120"/>
                          <a:cs typeface="Arial Unicode MS" pitchFamily="34" charset="-120"/>
                        </a:rPr>
                        <a:t>     </a:t>
                      </a:r>
                      <a:r>
                        <a:rPr lang="en-GB" sz="1200" b="1" kern="1200" dirty="0" smtClean="0">
                          <a:effectLst/>
                          <a:latin typeface="Arial Unicode MS" pitchFamily="34" charset="-120"/>
                          <a:ea typeface="Arial Unicode MS" pitchFamily="34" charset="-120"/>
                          <a:cs typeface="Arial Unicode MS" pitchFamily="34" charset="-120"/>
                        </a:rPr>
                        <a:t>     </a:t>
                      </a:r>
                      <a:r>
                        <a:rPr lang="en-GB" sz="1200" b="1" kern="1200" dirty="0" err="1" smtClean="0">
                          <a:effectLst/>
                          <a:latin typeface="Arial Unicode MS" pitchFamily="34" charset="-120"/>
                          <a:ea typeface="Arial Unicode MS" pitchFamily="34" charset="-120"/>
                          <a:cs typeface="Arial Unicode MS" pitchFamily="34" charset="-120"/>
                        </a:rPr>
                        <a:t>baseline_dist_flag</a:t>
                      </a:r>
                      <a:endParaRPr lang="zh-TW" sz="1200" b="1"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Lst>
                      </a:pPr>
                      <a:r>
                        <a:rPr lang="en-GB" sz="1200" kern="1200">
                          <a:effectLst/>
                          <a:latin typeface="Arial Unicode MS" pitchFamily="34" charset="-120"/>
                          <a:ea typeface="Arial Unicode MS" pitchFamily="34" charset="-120"/>
                          <a:cs typeface="Arial Unicode MS" pitchFamily="34" charset="-120"/>
                        </a:rPr>
                        <a:t>u(1)</a:t>
                      </a:r>
                      <a:endParaRPr lang="zh-TW" sz="12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200" b="1" kern="1200" dirty="0">
                          <a:effectLst/>
                          <a:latin typeface="Arial Unicode MS" pitchFamily="34" charset="-120"/>
                          <a:ea typeface="Arial Unicode MS" pitchFamily="34" charset="-120"/>
                          <a:cs typeface="Arial Unicode MS" pitchFamily="34" charset="-120"/>
                        </a:rPr>
                        <a:t>    </a:t>
                      </a:r>
                      <a:r>
                        <a:rPr lang="en-GB" sz="1200" b="1" kern="1200" dirty="0" smtClean="0">
                          <a:effectLst/>
                          <a:latin typeface="Arial Unicode MS" pitchFamily="34" charset="-120"/>
                          <a:ea typeface="Arial Unicode MS" pitchFamily="34" charset="-120"/>
                          <a:cs typeface="Arial Unicode MS" pitchFamily="34" charset="-120"/>
                        </a:rPr>
                        <a:t>      </a:t>
                      </a:r>
                      <a:r>
                        <a:rPr lang="en-GB" sz="1200" b="1" kern="1200" dirty="0" err="1">
                          <a:effectLst/>
                          <a:latin typeface="Arial Unicode MS" pitchFamily="34" charset="-120"/>
                          <a:ea typeface="Arial Unicode MS" pitchFamily="34" charset="-120"/>
                          <a:cs typeface="Arial Unicode MS" pitchFamily="34" charset="-120"/>
                        </a:rPr>
                        <a:t>focal_length_flag</a:t>
                      </a:r>
                      <a:endParaRPr lang="zh-TW" sz="1200" b="1"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Lst>
                      </a:pPr>
                      <a:r>
                        <a:rPr lang="en-GB" sz="1200" kern="1200">
                          <a:effectLst/>
                          <a:latin typeface="Arial Unicode MS" pitchFamily="34" charset="-120"/>
                          <a:ea typeface="Arial Unicode MS" pitchFamily="34" charset="-120"/>
                          <a:cs typeface="Arial Unicode MS" pitchFamily="34" charset="-120"/>
                        </a:rPr>
                        <a:t>u(1)</a:t>
                      </a:r>
                      <a:endParaRPr lang="zh-TW" sz="12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200" b="1" kern="1200" dirty="0">
                          <a:effectLst/>
                          <a:latin typeface="Arial Unicode MS" pitchFamily="34" charset="-120"/>
                          <a:ea typeface="Arial Unicode MS" pitchFamily="34" charset="-120"/>
                          <a:cs typeface="Arial Unicode MS" pitchFamily="34" charset="-120"/>
                        </a:rPr>
                        <a:t>  </a:t>
                      </a:r>
                      <a:r>
                        <a:rPr lang="en-GB" sz="1200" b="1" kern="1200" dirty="0" smtClean="0">
                          <a:effectLst/>
                          <a:latin typeface="Arial Unicode MS" pitchFamily="34" charset="-120"/>
                          <a:ea typeface="Arial Unicode MS" pitchFamily="34" charset="-120"/>
                          <a:cs typeface="Arial Unicode MS" pitchFamily="34" charset="-120"/>
                        </a:rPr>
                        <a:t>        </a:t>
                      </a:r>
                      <a:r>
                        <a:rPr lang="en-GB" sz="1200" b="1" kern="1200" dirty="0" err="1">
                          <a:effectLst/>
                          <a:latin typeface="Arial Unicode MS" pitchFamily="34" charset="-120"/>
                          <a:ea typeface="Arial Unicode MS" pitchFamily="34" charset="-120"/>
                          <a:cs typeface="Arial Unicode MS" pitchFamily="34" charset="-120"/>
                        </a:rPr>
                        <a:t>z_near_flag</a:t>
                      </a:r>
                      <a:endParaRPr lang="zh-TW" sz="1200" b="1"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Lst>
                      </a:pPr>
                      <a:r>
                        <a:rPr lang="en-GB" sz="1200" kern="1200" dirty="0">
                          <a:effectLst/>
                          <a:latin typeface="Arial Unicode MS" pitchFamily="34" charset="-120"/>
                          <a:ea typeface="Arial Unicode MS" pitchFamily="34" charset="-120"/>
                          <a:cs typeface="Arial Unicode MS" pitchFamily="34" charset="-120"/>
                        </a:rPr>
                        <a:t>u(1)</a:t>
                      </a:r>
                      <a:endParaRPr lang="zh-TW" sz="12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indent="317500"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200" b="1" dirty="0" smtClean="0">
                          <a:effectLst/>
                          <a:latin typeface="Arial Unicode MS" pitchFamily="34" charset="-120"/>
                          <a:ea typeface="Arial Unicode MS" pitchFamily="34" charset="-120"/>
                          <a:cs typeface="Arial Unicode MS" pitchFamily="34" charset="-120"/>
                        </a:rPr>
                        <a:t>  </a:t>
                      </a:r>
                      <a:r>
                        <a:rPr lang="en-GB" sz="1200" b="1" dirty="0" err="1" smtClean="0">
                          <a:effectLst/>
                          <a:latin typeface="Arial Unicode MS" pitchFamily="34" charset="-120"/>
                          <a:ea typeface="Arial Unicode MS" pitchFamily="34" charset="-120"/>
                          <a:cs typeface="Arial Unicode MS" pitchFamily="34" charset="-120"/>
                        </a:rPr>
                        <a:t>z_far_flag</a:t>
                      </a:r>
                      <a:r>
                        <a:rPr lang="en-GB" sz="1200" b="1" dirty="0" smtClean="0">
                          <a:effectLst/>
                          <a:latin typeface="Arial Unicode MS" pitchFamily="34" charset="-120"/>
                          <a:ea typeface="Arial Unicode MS" pitchFamily="34" charset="-120"/>
                          <a:cs typeface="Arial Unicode MS" pitchFamily="34" charset="-120"/>
                        </a:rPr>
                        <a:t> </a:t>
                      </a:r>
                      <a:endParaRPr lang="zh-TW" sz="1200" b="1"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Lst>
                      </a:pPr>
                      <a:r>
                        <a:rPr lang="en-GB" sz="1200" kern="1200">
                          <a:effectLst/>
                          <a:latin typeface="Arial Unicode MS" pitchFamily="34" charset="-120"/>
                          <a:ea typeface="Arial Unicode MS" pitchFamily="34" charset="-120"/>
                          <a:cs typeface="Arial Unicode MS" pitchFamily="34" charset="-120"/>
                        </a:rPr>
                        <a:t>u(1)</a:t>
                      </a:r>
                      <a:endParaRPr lang="zh-TW" sz="12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indent="317500"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200" b="1" dirty="0" smtClean="0">
                          <a:effectLst/>
                          <a:latin typeface="Arial Unicode MS" pitchFamily="34" charset="-120"/>
                          <a:ea typeface="Arial Unicode MS" pitchFamily="34" charset="-120"/>
                          <a:cs typeface="Arial Unicode MS" pitchFamily="34" charset="-120"/>
                        </a:rPr>
                        <a:t>  </a:t>
                      </a:r>
                      <a:r>
                        <a:rPr lang="en-GB" sz="1200" b="1" dirty="0" err="1" smtClean="0">
                          <a:effectLst/>
                          <a:latin typeface="Arial Unicode MS" pitchFamily="34" charset="-120"/>
                          <a:ea typeface="Arial Unicode MS" pitchFamily="34" charset="-120"/>
                          <a:cs typeface="Arial Unicode MS" pitchFamily="34" charset="-120"/>
                        </a:rPr>
                        <a:t>d_min_flag</a:t>
                      </a:r>
                      <a:r>
                        <a:rPr lang="en-GB" sz="1200" b="1" dirty="0" smtClean="0">
                          <a:effectLst/>
                          <a:latin typeface="Arial Unicode MS" pitchFamily="34" charset="-120"/>
                          <a:ea typeface="Arial Unicode MS" pitchFamily="34" charset="-120"/>
                          <a:cs typeface="Arial Unicode MS" pitchFamily="34" charset="-120"/>
                        </a:rPr>
                        <a:t> </a:t>
                      </a:r>
                      <a:endParaRPr lang="zh-TW" sz="1200" b="1"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Lst>
                      </a:pPr>
                      <a:r>
                        <a:rPr lang="en-GB" sz="1200" kern="1200">
                          <a:effectLst/>
                          <a:latin typeface="Arial Unicode MS" pitchFamily="34" charset="-120"/>
                          <a:ea typeface="Arial Unicode MS" pitchFamily="34" charset="-120"/>
                          <a:cs typeface="Arial Unicode MS" pitchFamily="34" charset="-120"/>
                        </a:rPr>
                        <a:t>u(1)</a:t>
                      </a:r>
                      <a:endParaRPr lang="zh-TW" sz="12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indent="317500"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200" b="1" dirty="0" smtClean="0">
                          <a:effectLst/>
                          <a:latin typeface="Arial Unicode MS" pitchFamily="34" charset="-120"/>
                          <a:ea typeface="Arial Unicode MS" pitchFamily="34" charset="-120"/>
                          <a:cs typeface="Arial Unicode MS" pitchFamily="34" charset="-120"/>
                        </a:rPr>
                        <a:t>  </a:t>
                      </a:r>
                      <a:r>
                        <a:rPr lang="en-GB" sz="1200" b="1" dirty="0" err="1" smtClean="0">
                          <a:effectLst/>
                          <a:latin typeface="Arial Unicode MS" pitchFamily="34" charset="-120"/>
                          <a:ea typeface="Arial Unicode MS" pitchFamily="34" charset="-120"/>
                          <a:cs typeface="Arial Unicode MS" pitchFamily="34" charset="-120"/>
                        </a:rPr>
                        <a:t>d_max_flag</a:t>
                      </a:r>
                      <a:r>
                        <a:rPr lang="en-GB" sz="1200" b="1" dirty="0" smtClean="0">
                          <a:effectLst/>
                          <a:latin typeface="Arial Unicode MS" pitchFamily="34" charset="-120"/>
                          <a:ea typeface="Arial Unicode MS" pitchFamily="34" charset="-120"/>
                          <a:cs typeface="Arial Unicode MS" pitchFamily="34" charset="-120"/>
                        </a:rPr>
                        <a:t> </a:t>
                      </a:r>
                      <a:endParaRPr lang="zh-TW" sz="1200" b="1"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Lst>
                      </a:pPr>
                      <a:r>
                        <a:rPr lang="en-GB" sz="1200" kern="1200" dirty="0">
                          <a:effectLst/>
                          <a:latin typeface="Arial Unicode MS" pitchFamily="34" charset="-120"/>
                          <a:ea typeface="Arial Unicode MS" pitchFamily="34" charset="-120"/>
                          <a:cs typeface="Arial Unicode MS" pitchFamily="34" charset="-120"/>
                        </a:rPr>
                        <a:t>u(1)</a:t>
                      </a:r>
                      <a:endParaRPr lang="zh-TW" sz="12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indent="317500"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100" dirty="0" smtClean="0">
                          <a:effectLst/>
                          <a:latin typeface="Arial Unicode MS" pitchFamily="34" charset="-120"/>
                          <a:ea typeface="Arial Unicode MS" pitchFamily="34" charset="-120"/>
                          <a:cs typeface="Arial Unicode MS" pitchFamily="34" charset="-120"/>
                        </a:rPr>
                        <a:t>  if</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baseline_dist_flag</a:t>
                      </a:r>
                      <a:r>
                        <a:rPr lang="en-GB" sz="1100" dirty="0">
                          <a:effectLst/>
                          <a:latin typeface="Arial Unicode MS" pitchFamily="34" charset="-120"/>
                          <a:ea typeface="Arial Unicode MS" pitchFamily="34" charset="-120"/>
                          <a:cs typeface="Arial Unicode MS" pitchFamily="34" charset="-120"/>
                        </a:rPr>
                        <a:t> )</a:t>
                      </a:r>
                      <a:endParaRPr lang="zh-TW" sz="11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Lst>
                      </a:pPr>
                      <a:r>
                        <a:rPr lang="en-GB" sz="1100" dirty="0">
                          <a:effectLst/>
                          <a:latin typeface="Arial Unicode MS" pitchFamily="34" charset="-120"/>
                          <a:ea typeface="Arial Unicode MS" pitchFamily="34" charset="-120"/>
                          <a:cs typeface="Arial Unicode MS" pitchFamily="34" charset="-120"/>
                        </a:rPr>
                        <a:t> </a:t>
                      </a:r>
                      <a:endParaRPr lang="zh-TW" sz="11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205897">
                <a:tc>
                  <a:txBody>
                    <a:bodyPr/>
                    <a:lstStyle/>
                    <a:p>
                      <a:pPr indent="508000"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100" dirty="0" smtClean="0">
                          <a:effectLst/>
                          <a:latin typeface="Arial Unicode MS" pitchFamily="34" charset="-120"/>
                          <a:ea typeface="Arial Unicode MS" pitchFamily="34" charset="-120"/>
                          <a:cs typeface="Arial Unicode MS" pitchFamily="34" charset="-120"/>
                        </a:rPr>
                        <a:t> </a:t>
                      </a:r>
                      <a:r>
                        <a:rPr lang="en-GB" sz="1100" dirty="0" err="1" smtClean="0">
                          <a:effectLst/>
                          <a:latin typeface="Arial Unicode MS" pitchFamily="34" charset="-120"/>
                          <a:ea typeface="Arial Unicode MS" pitchFamily="34" charset="-120"/>
                          <a:cs typeface="Arial Unicode MS" pitchFamily="34" charset="-120"/>
                        </a:rPr>
                        <a:t>view_syn_rep_info_element</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BdistanceSign</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BdistanceExp</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BdistanceMantissa</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BdistanceManLen</a:t>
                      </a:r>
                      <a:r>
                        <a:rPr lang="en-GB" sz="1100" dirty="0">
                          <a:effectLst/>
                          <a:latin typeface="Arial Unicode MS" pitchFamily="34" charset="-120"/>
                          <a:ea typeface="Arial Unicode MS" pitchFamily="34" charset="-120"/>
                          <a:cs typeface="Arial Unicode MS" pitchFamily="34" charset="-120"/>
                        </a:rPr>
                        <a:t> )</a:t>
                      </a:r>
                      <a:endParaRPr lang="zh-TW" sz="1100" dirty="0">
                        <a:effectLst/>
                        <a:latin typeface="Arial Unicode MS" pitchFamily="34" charset="-120"/>
                        <a:ea typeface="Arial Unicode MS" pitchFamily="34" charset="-120"/>
                        <a:cs typeface="Arial Unicode MS" pitchFamily="34" charset="-120"/>
                      </a:endParaRPr>
                    </a:p>
                  </a:txBody>
                  <a:tcPr marL="56248" marR="56248" marT="0" marB="0" anchor="ctr">
                    <a:solidFill>
                      <a:schemeClr val="bg2"/>
                    </a:solidFill>
                  </a:tcPr>
                </a:tc>
                <a:tc>
                  <a:txBody>
                    <a:bodyPr/>
                    <a:lstStyle/>
                    <a:p>
                      <a:pPr>
                        <a:lnSpc>
                          <a:spcPct val="90000"/>
                        </a:lnSpc>
                        <a:spcBef>
                          <a:spcPts val="0"/>
                        </a:spcBef>
                        <a:spcAft>
                          <a:spcPts val="0"/>
                        </a:spcAft>
                      </a:pPr>
                      <a:r>
                        <a:rPr lang="en-US" sz="1100">
                          <a:effectLst/>
                          <a:latin typeface="Arial Unicode MS" pitchFamily="34" charset="-120"/>
                          <a:ea typeface="Arial Unicode MS" pitchFamily="34" charset="-120"/>
                          <a:cs typeface="Arial Unicode MS" pitchFamily="34" charset="-120"/>
                        </a:rPr>
                        <a:t> </a:t>
                      </a:r>
                      <a:endParaRPr lang="zh-TW" sz="1100">
                        <a:effectLst/>
                        <a:latin typeface="Arial Unicode MS" pitchFamily="34" charset="-120"/>
                        <a:ea typeface="Arial Unicode MS" pitchFamily="34" charset="-120"/>
                        <a:cs typeface="Arial Unicode MS" pitchFamily="34" charset="-120"/>
                      </a:endParaRPr>
                    </a:p>
                  </a:txBody>
                  <a:tcPr marL="56248" marR="56248" marT="0" marB="0" anchor="ctr">
                    <a:solidFill>
                      <a:schemeClr val="bg2"/>
                    </a:solidFill>
                  </a:tcPr>
                </a:tc>
              </a:tr>
              <a:tr h="144130">
                <a:tc>
                  <a:txBody>
                    <a:bodyPr/>
                    <a:lstStyle/>
                    <a:p>
                      <a:pPr indent="317500"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100" dirty="0" smtClean="0">
                          <a:effectLst/>
                          <a:latin typeface="Arial Unicode MS" pitchFamily="34" charset="-120"/>
                          <a:ea typeface="Arial Unicode MS" pitchFamily="34" charset="-120"/>
                          <a:cs typeface="Arial Unicode MS" pitchFamily="34" charset="-120"/>
                        </a:rPr>
                        <a:t>  if</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focal_length_pixel_flag</a:t>
                      </a:r>
                      <a:r>
                        <a:rPr lang="en-GB" sz="1100" dirty="0">
                          <a:effectLst/>
                          <a:latin typeface="Arial Unicode MS" pitchFamily="34" charset="-120"/>
                          <a:ea typeface="Arial Unicode MS" pitchFamily="34" charset="-120"/>
                          <a:cs typeface="Arial Unicode MS" pitchFamily="34" charset="-120"/>
                        </a:rPr>
                        <a:t> )</a:t>
                      </a:r>
                      <a:endParaRPr lang="zh-TW" sz="11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Lst>
                      </a:pPr>
                      <a:r>
                        <a:rPr lang="en-GB" sz="1100">
                          <a:effectLst/>
                          <a:latin typeface="Arial Unicode MS" pitchFamily="34" charset="-120"/>
                          <a:ea typeface="Arial Unicode MS" pitchFamily="34" charset="-120"/>
                          <a:cs typeface="Arial Unicode MS" pitchFamily="34" charset="-120"/>
                        </a:rPr>
                        <a:t> </a:t>
                      </a:r>
                      <a:endParaRPr lang="zh-TW" sz="11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50136">
                <a:tc>
                  <a:txBody>
                    <a:bodyPr/>
                    <a:lstStyle/>
                    <a:p>
                      <a:pPr indent="508000"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100" dirty="0" err="1">
                          <a:effectLst/>
                          <a:latin typeface="Arial Unicode MS" pitchFamily="34" charset="-120"/>
                          <a:ea typeface="Arial Unicode MS" pitchFamily="34" charset="-120"/>
                          <a:cs typeface="Arial Unicode MS" pitchFamily="34" charset="-120"/>
                        </a:rPr>
                        <a:t>view_syn_rep_info_element</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FlengthSign</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FlengthExp</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FlengthMantissa</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FlengthManLen</a:t>
                      </a:r>
                      <a:r>
                        <a:rPr lang="en-GB" sz="1100" dirty="0">
                          <a:effectLst/>
                          <a:latin typeface="Arial Unicode MS" pitchFamily="34" charset="-120"/>
                          <a:ea typeface="Arial Unicode MS" pitchFamily="34" charset="-120"/>
                          <a:cs typeface="Arial Unicode MS" pitchFamily="34" charset="-120"/>
                        </a:rPr>
                        <a:t> )</a:t>
                      </a:r>
                      <a:endParaRPr lang="zh-TW" sz="1100" dirty="0">
                        <a:effectLst/>
                        <a:latin typeface="Arial Unicode MS" pitchFamily="34" charset="-120"/>
                        <a:ea typeface="Arial Unicode MS" pitchFamily="34" charset="-120"/>
                        <a:cs typeface="Arial Unicode MS" pitchFamily="34" charset="-120"/>
                      </a:endParaRPr>
                    </a:p>
                  </a:txBody>
                  <a:tcPr marL="56248" marR="56248" marT="0" marB="0" anchor="ctr">
                    <a:solidFill>
                      <a:schemeClr val="bg2"/>
                    </a:solidFill>
                  </a:tcPr>
                </a:tc>
                <a:tc>
                  <a:txBody>
                    <a:bodyPr/>
                    <a:lstStyle/>
                    <a:p>
                      <a:pPr>
                        <a:lnSpc>
                          <a:spcPct val="90000"/>
                        </a:lnSpc>
                        <a:spcBef>
                          <a:spcPts val="0"/>
                        </a:spcBef>
                        <a:spcAft>
                          <a:spcPts val="0"/>
                        </a:spcAft>
                      </a:pPr>
                      <a:r>
                        <a:rPr lang="en-GB" sz="1100" dirty="0">
                          <a:effectLst/>
                          <a:latin typeface="Arial Unicode MS" pitchFamily="34" charset="-120"/>
                          <a:ea typeface="Arial Unicode MS" pitchFamily="34" charset="-120"/>
                          <a:cs typeface="Arial Unicode MS" pitchFamily="34" charset="-120"/>
                        </a:rPr>
                        <a:t> </a:t>
                      </a:r>
                      <a:endParaRPr lang="zh-TW" sz="11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indent="317500"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100" dirty="0" smtClean="0">
                          <a:effectLst/>
                          <a:latin typeface="Arial Unicode MS" pitchFamily="34" charset="-120"/>
                          <a:ea typeface="Arial Unicode MS" pitchFamily="34" charset="-120"/>
                          <a:cs typeface="Arial Unicode MS" pitchFamily="34" charset="-120"/>
                        </a:rPr>
                        <a:t>  if</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z_near_flag</a:t>
                      </a:r>
                      <a:r>
                        <a:rPr lang="en-GB" sz="1100" dirty="0">
                          <a:effectLst/>
                          <a:latin typeface="Arial Unicode MS" pitchFamily="34" charset="-120"/>
                          <a:ea typeface="Arial Unicode MS" pitchFamily="34" charset="-120"/>
                          <a:cs typeface="Arial Unicode MS" pitchFamily="34" charset="-120"/>
                        </a:rPr>
                        <a:t> ) </a:t>
                      </a:r>
                      <a:endParaRPr lang="zh-TW" sz="11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Lst>
                      </a:pPr>
                      <a:r>
                        <a:rPr lang="en-GB" sz="1100">
                          <a:effectLst/>
                          <a:latin typeface="Arial Unicode MS" pitchFamily="34" charset="-120"/>
                          <a:ea typeface="Arial Unicode MS" pitchFamily="34" charset="-120"/>
                          <a:cs typeface="Arial Unicode MS" pitchFamily="34" charset="-120"/>
                        </a:rPr>
                        <a:t> </a:t>
                      </a:r>
                      <a:endParaRPr lang="zh-TW" sz="11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indent="571500"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100" dirty="0" err="1">
                          <a:effectLst/>
                          <a:latin typeface="Arial Unicode MS" pitchFamily="34" charset="-120"/>
                          <a:ea typeface="Arial Unicode MS" pitchFamily="34" charset="-120"/>
                          <a:cs typeface="Arial Unicode MS" pitchFamily="34" charset="-120"/>
                        </a:rPr>
                        <a:t>view_syn_rep_info_element</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ZNearSign</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ZNearExp</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ZNearMantissa</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ZNearManLen</a:t>
                      </a:r>
                      <a:r>
                        <a:rPr lang="en-GB" sz="1100" dirty="0">
                          <a:effectLst/>
                          <a:latin typeface="Arial Unicode MS" pitchFamily="34" charset="-120"/>
                          <a:ea typeface="Arial Unicode MS" pitchFamily="34" charset="-120"/>
                          <a:cs typeface="Arial Unicode MS" pitchFamily="34" charset="-120"/>
                        </a:rPr>
                        <a:t> ) </a:t>
                      </a:r>
                      <a:endParaRPr lang="zh-TW" sz="11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Lst>
                      </a:pPr>
                      <a:r>
                        <a:rPr lang="en-GB" sz="1100">
                          <a:effectLst/>
                          <a:latin typeface="Arial Unicode MS" pitchFamily="34" charset="-120"/>
                          <a:ea typeface="Arial Unicode MS" pitchFamily="34" charset="-120"/>
                          <a:cs typeface="Arial Unicode MS" pitchFamily="34" charset="-120"/>
                        </a:rPr>
                        <a:t> </a:t>
                      </a:r>
                      <a:endParaRPr lang="zh-TW" sz="11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indent="317500"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100" dirty="0" smtClean="0">
                          <a:effectLst/>
                          <a:latin typeface="Arial Unicode MS" pitchFamily="34" charset="-120"/>
                          <a:ea typeface="Arial Unicode MS" pitchFamily="34" charset="-120"/>
                          <a:cs typeface="Arial Unicode MS" pitchFamily="34" charset="-120"/>
                        </a:rPr>
                        <a:t>  if</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z_far_flag</a:t>
                      </a:r>
                      <a:r>
                        <a:rPr lang="en-GB" sz="1100" dirty="0">
                          <a:effectLst/>
                          <a:latin typeface="Arial Unicode MS" pitchFamily="34" charset="-120"/>
                          <a:ea typeface="Arial Unicode MS" pitchFamily="34" charset="-120"/>
                          <a:cs typeface="Arial Unicode MS" pitchFamily="34" charset="-120"/>
                        </a:rPr>
                        <a:t> ) </a:t>
                      </a:r>
                      <a:endParaRPr lang="zh-TW" sz="11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Lst>
                      </a:pPr>
                      <a:r>
                        <a:rPr lang="en-GB" sz="1100">
                          <a:effectLst/>
                          <a:latin typeface="Arial Unicode MS" pitchFamily="34" charset="-120"/>
                          <a:ea typeface="Arial Unicode MS" pitchFamily="34" charset="-120"/>
                          <a:cs typeface="Arial Unicode MS" pitchFamily="34" charset="-120"/>
                        </a:rPr>
                        <a:t> </a:t>
                      </a:r>
                      <a:endParaRPr lang="zh-TW" sz="11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indent="571500"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100" dirty="0" err="1">
                          <a:effectLst/>
                          <a:latin typeface="Arial Unicode MS" pitchFamily="34" charset="-120"/>
                          <a:ea typeface="Arial Unicode MS" pitchFamily="34" charset="-120"/>
                          <a:cs typeface="Arial Unicode MS" pitchFamily="34" charset="-120"/>
                        </a:rPr>
                        <a:t>view_syn_rep_info_element</a:t>
                      </a:r>
                      <a:r>
                        <a:rPr lang="en-GB" sz="1100" dirty="0">
                          <a:effectLst/>
                          <a:latin typeface="Arial Unicode MS" pitchFamily="34" charset="-120"/>
                          <a:ea typeface="Arial Unicode MS" pitchFamily="34" charset="-120"/>
                          <a:cs typeface="Arial Unicode MS" pitchFamily="34" charset="-120"/>
                        </a:rPr>
                        <a:t> ( </a:t>
                      </a:r>
                      <a:r>
                        <a:rPr lang="en-GB" sz="1100" dirty="0" err="1">
                          <a:effectLst/>
                          <a:latin typeface="Arial Unicode MS" pitchFamily="34" charset="-120"/>
                          <a:ea typeface="Arial Unicode MS" pitchFamily="34" charset="-120"/>
                          <a:cs typeface="Arial Unicode MS" pitchFamily="34" charset="-120"/>
                        </a:rPr>
                        <a:t>ZFarSign</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ZFarExp</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ZFarMantissa</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ZFarManLen</a:t>
                      </a:r>
                      <a:r>
                        <a:rPr lang="en-GB" sz="1100" dirty="0">
                          <a:effectLst/>
                          <a:latin typeface="Arial Unicode MS" pitchFamily="34" charset="-120"/>
                          <a:ea typeface="Arial Unicode MS" pitchFamily="34" charset="-120"/>
                          <a:cs typeface="Arial Unicode MS" pitchFamily="34" charset="-120"/>
                        </a:rPr>
                        <a:t> ) </a:t>
                      </a:r>
                      <a:endParaRPr lang="zh-TW" sz="11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Lst>
                      </a:pPr>
                      <a:r>
                        <a:rPr lang="en-GB" sz="1100">
                          <a:effectLst/>
                          <a:latin typeface="Arial Unicode MS" pitchFamily="34" charset="-120"/>
                          <a:ea typeface="Arial Unicode MS" pitchFamily="34" charset="-120"/>
                          <a:cs typeface="Arial Unicode MS" pitchFamily="34" charset="-120"/>
                        </a:rPr>
                        <a:t> </a:t>
                      </a:r>
                      <a:endParaRPr lang="zh-TW" sz="11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indent="317500"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100" dirty="0" smtClean="0">
                          <a:effectLst/>
                          <a:latin typeface="Arial Unicode MS" pitchFamily="34" charset="-120"/>
                          <a:ea typeface="Arial Unicode MS" pitchFamily="34" charset="-120"/>
                          <a:cs typeface="Arial Unicode MS" pitchFamily="34" charset="-120"/>
                        </a:rPr>
                        <a:t>  if</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d_min_flag</a:t>
                      </a:r>
                      <a:r>
                        <a:rPr lang="en-GB" sz="1100" dirty="0">
                          <a:effectLst/>
                          <a:latin typeface="Arial Unicode MS" pitchFamily="34" charset="-120"/>
                          <a:ea typeface="Arial Unicode MS" pitchFamily="34" charset="-120"/>
                          <a:cs typeface="Arial Unicode MS" pitchFamily="34" charset="-120"/>
                        </a:rPr>
                        <a:t> ) </a:t>
                      </a:r>
                      <a:endParaRPr lang="zh-TW" sz="11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Lst>
                      </a:pPr>
                      <a:r>
                        <a:rPr lang="en-GB" sz="1100">
                          <a:effectLst/>
                          <a:latin typeface="Arial Unicode MS" pitchFamily="34" charset="-120"/>
                          <a:ea typeface="Arial Unicode MS" pitchFamily="34" charset="-120"/>
                          <a:cs typeface="Arial Unicode MS" pitchFamily="34" charset="-120"/>
                        </a:rPr>
                        <a:t> </a:t>
                      </a:r>
                      <a:endParaRPr lang="zh-TW" sz="11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indent="571500"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100" dirty="0" err="1">
                          <a:effectLst/>
                          <a:latin typeface="Arial Unicode MS" pitchFamily="34" charset="-120"/>
                          <a:ea typeface="Arial Unicode MS" pitchFamily="34" charset="-120"/>
                          <a:cs typeface="Arial Unicode MS" pitchFamily="34" charset="-120"/>
                        </a:rPr>
                        <a:t>view_syn_rep_info_element</a:t>
                      </a:r>
                      <a:r>
                        <a:rPr lang="en-GB" sz="1100" dirty="0">
                          <a:effectLst/>
                          <a:latin typeface="Arial Unicode MS" pitchFamily="34" charset="-120"/>
                          <a:ea typeface="Arial Unicode MS" pitchFamily="34" charset="-120"/>
                          <a:cs typeface="Arial Unicode MS" pitchFamily="34" charset="-120"/>
                        </a:rPr>
                        <a:t> ( </a:t>
                      </a:r>
                      <a:r>
                        <a:rPr lang="en-GB" sz="1100" dirty="0" err="1">
                          <a:effectLst/>
                          <a:latin typeface="Arial Unicode MS" pitchFamily="34" charset="-120"/>
                          <a:ea typeface="Arial Unicode MS" pitchFamily="34" charset="-120"/>
                          <a:cs typeface="Arial Unicode MS" pitchFamily="34" charset="-120"/>
                        </a:rPr>
                        <a:t>DMinSign</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DMinExp</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DMinMantissa</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DMinManLen</a:t>
                      </a:r>
                      <a:r>
                        <a:rPr lang="en-GB" sz="1100" dirty="0">
                          <a:effectLst/>
                          <a:latin typeface="Arial Unicode MS" pitchFamily="34" charset="-120"/>
                          <a:ea typeface="Arial Unicode MS" pitchFamily="34" charset="-120"/>
                          <a:cs typeface="Arial Unicode MS" pitchFamily="34" charset="-120"/>
                        </a:rPr>
                        <a:t> ) </a:t>
                      </a:r>
                      <a:endParaRPr lang="zh-TW" sz="11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Lst>
                      </a:pPr>
                      <a:r>
                        <a:rPr lang="en-GB" sz="1100">
                          <a:effectLst/>
                          <a:latin typeface="Arial Unicode MS" pitchFamily="34" charset="-120"/>
                          <a:ea typeface="Arial Unicode MS" pitchFamily="34" charset="-120"/>
                          <a:cs typeface="Arial Unicode MS" pitchFamily="34" charset="-120"/>
                        </a:rPr>
                        <a:t> </a:t>
                      </a:r>
                      <a:endParaRPr lang="zh-TW" sz="11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indent="317500"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100" dirty="0" smtClean="0">
                          <a:effectLst/>
                          <a:latin typeface="Arial Unicode MS" pitchFamily="34" charset="-120"/>
                          <a:ea typeface="Arial Unicode MS" pitchFamily="34" charset="-120"/>
                          <a:cs typeface="Arial Unicode MS" pitchFamily="34" charset="-120"/>
                        </a:rPr>
                        <a:t>  if</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d_max_flag</a:t>
                      </a:r>
                      <a:r>
                        <a:rPr lang="en-GB" sz="1100" dirty="0">
                          <a:effectLst/>
                          <a:latin typeface="Arial Unicode MS" pitchFamily="34" charset="-120"/>
                          <a:ea typeface="Arial Unicode MS" pitchFamily="34" charset="-120"/>
                          <a:cs typeface="Arial Unicode MS" pitchFamily="34" charset="-120"/>
                        </a:rPr>
                        <a:t> ) </a:t>
                      </a:r>
                      <a:endParaRPr lang="zh-TW" sz="11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Lst>
                      </a:pPr>
                      <a:r>
                        <a:rPr lang="en-GB" sz="1100">
                          <a:effectLst/>
                          <a:latin typeface="Arial Unicode MS" pitchFamily="34" charset="-120"/>
                          <a:ea typeface="Arial Unicode MS" pitchFamily="34" charset="-120"/>
                          <a:cs typeface="Arial Unicode MS" pitchFamily="34" charset="-120"/>
                        </a:rPr>
                        <a:t> </a:t>
                      </a:r>
                      <a:endParaRPr lang="zh-TW" sz="11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indent="571500"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100" dirty="0" err="1">
                          <a:effectLst/>
                          <a:latin typeface="Arial Unicode MS" pitchFamily="34" charset="-120"/>
                          <a:ea typeface="Arial Unicode MS" pitchFamily="34" charset="-120"/>
                          <a:cs typeface="Arial Unicode MS" pitchFamily="34" charset="-120"/>
                        </a:rPr>
                        <a:t>view_syn_rep_info_element</a:t>
                      </a:r>
                      <a:r>
                        <a:rPr lang="en-GB" sz="1100" dirty="0">
                          <a:effectLst/>
                          <a:latin typeface="Arial Unicode MS" pitchFamily="34" charset="-120"/>
                          <a:ea typeface="Arial Unicode MS" pitchFamily="34" charset="-120"/>
                          <a:cs typeface="Arial Unicode MS" pitchFamily="34" charset="-120"/>
                        </a:rPr>
                        <a:t> ( </a:t>
                      </a:r>
                      <a:r>
                        <a:rPr lang="en-GB" sz="1100" dirty="0" err="1">
                          <a:effectLst/>
                          <a:latin typeface="Arial Unicode MS" pitchFamily="34" charset="-120"/>
                          <a:ea typeface="Arial Unicode MS" pitchFamily="34" charset="-120"/>
                          <a:cs typeface="Arial Unicode MS" pitchFamily="34" charset="-120"/>
                        </a:rPr>
                        <a:t>DMaxSign</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DMaxExp</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DMaxMantissa</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DMaxManLen</a:t>
                      </a:r>
                      <a:r>
                        <a:rPr lang="en-GB" sz="1100" dirty="0">
                          <a:effectLst/>
                          <a:latin typeface="Arial Unicode MS" pitchFamily="34" charset="-120"/>
                          <a:ea typeface="Arial Unicode MS" pitchFamily="34" charset="-120"/>
                          <a:cs typeface="Arial Unicode MS" pitchFamily="34" charset="-120"/>
                        </a:rPr>
                        <a:t> ) </a:t>
                      </a:r>
                      <a:endParaRPr lang="zh-TW" sz="11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Lst>
                      </a:pPr>
                      <a:r>
                        <a:rPr lang="en-GB" sz="1100">
                          <a:effectLst/>
                          <a:latin typeface="Arial Unicode MS" pitchFamily="34" charset="-120"/>
                          <a:ea typeface="Arial Unicode MS" pitchFamily="34" charset="-120"/>
                          <a:cs typeface="Arial Unicode MS" pitchFamily="34" charset="-120"/>
                        </a:rPr>
                        <a:t> </a:t>
                      </a:r>
                      <a:endParaRPr lang="zh-TW" sz="11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indent="317500"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100" dirty="0" smtClean="0">
                          <a:effectLst/>
                          <a:latin typeface="Arial Unicode MS" pitchFamily="34" charset="-120"/>
                          <a:ea typeface="Arial Unicode MS" pitchFamily="34" charset="-120"/>
                          <a:cs typeface="Arial Unicode MS" pitchFamily="34" charset="-120"/>
                        </a:rPr>
                        <a:t>  if</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depth_representation_type</a:t>
                      </a:r>
                      <a:r>
                        <a:rPr lang="en-GB" sz="1100" dirty="0">
                          <a:effectLst/>
                          <a:latin typeface="Arial Unicode MS" pitchFamily="34" charset="-120"/>
                          <a:ea typeface="Arial Unicode MS" pitchFamily="34" charset="-120"/>
                          <a:cs typeface="Arial Unicode MS" pitchFamily="34" charset="-120"/>
                        </a:rPr>
                        <a:t> = = 3 ) { </a:t>
                      </a:r>
                      <a:endParaRPr lang="zh-TW" sz="11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Lst>
                      </a:pPr>
                      <a:r>
                        <a:rPr lang="en-GB" sz="1100">
                          <a:effectLst/>
                          <a:latin typeface="Arial Unicode MS" pitchFamily="34" charset="-120"/>
                          <a:ea typeface="Arial Unicode MS" pitchFamily="34" charset="-120"/>
                          <a:cs typeface="Arial Unicode MS" pitchFamily="34" charset="-120"/>
                        </a:rPr>
                        <a:t> </a:t>
                      </a:r>
                      <a:endParaRPr lang="zh-TW" sz="11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indent="571500"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100" dirty="0" smtClean="0">
                          <a:effectLst/>
                          <a:latin typeface="Arial Unicode MS" pitchFamily="34" charset="-120"/>
                          <a:ea typeface="Arial Unicode MS" pitchFamily="34" charset="-120"/>
                          <a:cs typeface="Arial Unicode MS" pitchFamily="34" charset="-120"/>
                        </a:rPr>
                        <a:t> </a:t>
                      </a:r>
                      <a:r>
                        <a:rPr lang="en-GB" sz="1100" b="1" dirty="0" smtClean="0">
                          <a:effectLst/>
                          <a:latin typeface="Arial Unicode MS" pitchFamily="34" charset="-120"/>
                          <a:ea typeface="Arial Unicode MS" pitchFamily="34" charset="-120"/>
                          <a:cs typeface="Arial Unicode MS" pitchFamily="34" charset="-120"/>
                        </a:rPr>
                        <a:t> </a:t>
                      </a:r>
                      <a:r>
                        <a:rPr lang="en-GB" sz="1200" b="1" dirty="0" smtClean="0">
                          <a:effectLst/>
                          <a:latin typeface="Arial Unicode MS" pitchFamily="34" charset="-120"/>
                          <a:ea typeface="Arial Unicode MS" pitchFamily="34" charset="-120"/>
                          <a:cs typeface="Arial Unicode MS" pitchFamily="34" charset="-120"/>
                        </a:rPr>
                        <a:t>depth_nonlinear_representation_num_minus1 </a:t>
                      </a:r>
                      <a:endParaRPr lang="zh-TW" sz="1200" b="1"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Lst>
                      </a:pPr>
                      <a:r>
                        <a:rPr lang="en-GB" sz="1100" kern="1200">
                          <a:effectLst/>
                          <a:latin typeface="Arial Unicode MS" pitchFamily="34" charset="-120"/>
                          <a:ea typeface="Arial Unicode MS" pitchFamily="34" charset="-120"/>
                          <a:cs typeface="Arial Unicode MS" pitchFamily="34" charset="-120"/>
                        </a:rPr>
                        <a:t>ue(v)</a:t>
                      </a:r>
                      <a:endParaRPr lang="zh-TW" sz="11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indent="571500"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100" dirty="0" smtClean="0">
                          <a:effectLst/>
                          <a:latin typeface="Arial Unicode MS" pitchFamily="34" charset="-120"/>
                          <a:ea typeface="Arial Unicode MS" pitchFamily="34" charset="-120"/>
                          <a:cs typeface="Arial Unicode MS" pitchFamily="34" charset="-120"/>
                        </a:rPr>
                        <a:t>  for</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i</a:t>
                      </a:r>
                      <a:r>
                        <a:rPr lang="en-GB" sz="1100" dirty="0">
                          <a:effectLst/>
                          <a:latin typeface="Arial Unicode MS" pitchFamily="34" charset="-120"/>
                          <a:ea typeface="Arial Unicode MS" pitchFamily="34" charset="-120"/>
                          <a:cs typeface="Arial Unicode MS" pitchFamily="34" charset="-120"/>
                        </a:rPr>
                        <a:t> = 1; </a:t>
                      </a:r>
                      <a:r>
                        <a:rPr lang="en-GB" sz="1100" dirty="0" err="1">
                          <a:effectLst/>
                          <a:latin typeface="Arial Unicode MS" pitchFamily="34" charset="-120"/>
                          <a:ea typeface="Arial Unicode MS" pitchFamily="34" charset="-120"/>
                          <a:cs typeface="Arial Unicode MS" pitchFamily="34" charset="-120"/>
                        </a:rPr>
                        <a:t>i</a:t>
                      </a:r>
                      <a:r>
                        <a:rPr lang="en-GB" sz="1100" dirty="0">
                          <a:effectLst/>
                          <a:latin typeface="Arial Unicode MS" pitchFamily="34" charset="-120"/>
                          <a:ea typeface="Arial Unicode MS" pitchFamily="34" charset="-120"/>
                          <a:cs typeface="Arial Unicode MS" pitchFamily="34" charset="-120"/>
                        </a:rPr>
                        <a:t> &lt;= depth_nonlinear_representation_num_minus1 + 1; </a:t>
                      </a:r>
                      <a:r>
                        <a:rPr lang="en-GB" sz="1100" dirty="0" err="1">
                          <a:effectLst/>
                          <a:latin typeface="Arial Unicode MS" pitchFamily="34" charset="-120"/>
                          <a:ea typeface="Arial Unicode MS" pitchFamily="34" charset="-120"/>
                          <a:cs typeface="Arial Unicode MS" pitchFamily="34" charset="-120"/>
                        </a:rPr>
                        <a:t>i</a:t>
                      </a:r>
                      <a:r>
                        <a:rPr lang="en-GB" sz="1100" dirty="0">
                          <a:effectLst/>
                          <a:latin typeface="Arial Unicode MS" pitchFamily="34" charset="-120"/>
                          <a:ea typeface="Arial Unicode MS" pitchFamily="34" charset="-120"/>
                          <a:cs typeface="Arial Unicode MS" pitchFamily="34" charset="-120"/>
                        </a:rPr>
                        <a:t>++ ) </a:t>
                      </a:r>
                      <a:endParaRPr lang="zh-TW" sz="11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Lst>
                      </a:pPr>
                      <a:r>
                        <a:rPr lang="en-GB" sz="1100">
                          <a:effectLst/>
                          <a:latin typeface="Arial Unicode MS" pitchFamily="34" charset="-120"/>
                          <a:ea typeface="Arial Unicode MS" pitchFamily="34" charset="-120"/>
                          <a:cs typeface="Arial Unicode MS" pitchFamily="34" charset="-120"/>
                        </a:rPr>
                        <a:t> </a:t>
                      </a:r>
                      <a:endParaRPr lang="zh-TW" sz="11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indent="698500"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200" b="1" dirty="0" err="1">
                          <a:effectLst/>
                          <a:latin typeface="Arial Unicode MS" pitchFamily="34" charset="-120"/>
                          <a:ea typeface="Arial Unicode MS" pitchFamily="34" charset="-120"/>
                          <a:cs typeface="Arial Unicode MS" pitchFamily="34" charset="-120"/>
                        </a:rPr>
                        <a:t>depth_nonlinear_representation_model</a:t>
                      </a:r>
                      <a:r>
                        <a:rPr lang="en-GB" sz="1200" b="1" dirty="0">
                          <a:effectLst/>
                          <a:latin typeface="Arial Unicode MS" pitchFamily="34" charset="-120"/>
                          <a:ea typeface="Arial Unicode MS" pitchFamily="34" charset="-120"/>
                          <a:cs typeface="Arial Unicode MS" pitchFamily="34" charset="-120"/>
                        </a:rPr>
                        <a:t>[ </a:t>
                      </a:r>
                      <a:r>
                        <a:rPr lang="en-GB" sz="1200" b="1" dirty="0" err="1">
                          <a:effectLst/>
                          <a:latin typeface="Arial Unicode MS" pitchFamily="34" charset="-120"/>
                          <a:ea typeface="Arial Unicode MS" pitchFamily="34" charset="-120"/>
                          <a:cs typeface="Arial Unicode MS" pitchFamily="34" charset="-120"/>
                        </a:rPr>
                        <a:t>i</a:t>
                      </a:r>
                      <a:r>
                        <a:rPr lang="en-GB" sz="1200" b="1" dirty="0">
                          <a:effectLst/>
                          <a:latin typeface="Arial Unicode MS" pitchFamily="34" charset="-120"/>
                          <a:ea typeface="Arial Unicode MS" pitchFamily="34" charset="-120"/>
                          <a:cs typeface="Arial Unicode MS" pitchFamily="34" charset="-120"/>
                        </a:rPr>
                        <a:t> ] </a:t>
                      </a:r>
                      <a:endParaRPr lang="zh-TW" sz="1200" b="1"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Lst>
                      </a:pPr>
                      <a:r>
                        <a:rPr lang="en-GB" sz="1200">
                          <a:effectLst/>
                          <a:latin typeface="Arial Unicode MS" pitchFamily="34" charset="-120"/>
                          <a:ea typeface="Arial Unicode MS" pitchFamily="34" charset="-120"/>
                          <a:cs typeface="Arial Unicode MS" pitchFamily="34" charset="-120"/>
                        </a:rPr>
                        <a:t> </a:t>
                      </a:r>
                      <a:endParaRPr lang="zh-TW" sz="12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200" dirty="0">
                          <a:effectLst/>
                          <a:latin typeface="Arial Unicode MS" pitchFamily="34" charset="-120"/>
                          <a:ea typeface="Arial Unicode MS" pitchFamily="34" charset="-120"/>
                          <a:cs typeface="Arial Unicode MS" pitchFamily="34" charset="-120"/>
                        </a:rPr>
                        <a:t>	</a:t>
                      </a:r>
                      <a:r>
                        <a:rPr lang="en-GB" sz="1200" baseline="0" dirty="0" smtClean="0">
                          <a:effectLst/>
                          <a:latin typeface="Arial Unicode MS" pitchFamily="34" charset="-120"/>
                          <a:ea typeface="Arial Unicode MS" pitchFamily="34" charset="-120"/>
                          <a:cs typeface="Arial Unicode MS" pitchFamily="34" charset="-120"/>
                        </a:rPr>
                        <a:t>    </a:t>
                      </a:r>
                      <a:r>
                        <a:rPr lang="en-GB" sz="1200" b="1" kern="1200" dirty="0" err="1" smtClean="0">
                          <a:effectLst/>
                          <a:latin typeface="Arial Unicode MS" pitchFamily="34" charset="-120"/>
                          <a:ea typeface="Arial Unicode MS" pitchFamily="34" charset="-120"/>
                          <a:cs typeface="Arial Unicode MS" pitchFamily="34" charset="-120"/>
                        </a:rPr>
                        <a:t>centralized_texture-depth_packing_persistence_flag</a:t>
                      </a:r>
                      <a:endParaRPr lang="zh-TW" sz="1200" b="1"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 pos="504190" algn="l"/>
                          <a:tab pos="756285" algn="l"/>
                          <a:tab pos="1008380" algn="l"/>
                          <a:tab pos="1260475" algn="l"/>
                        </a:tabLst>
                      </a:pPr>
                      <a:r>
                        <a:rPr lang="en-GB" sz="1200" kern="1200" dirty="0">
                          <a:effectLst/>
                          <a:latin typeface="Arial Unicode MS" pitchFamily="34" charset="-120"/>
                          <a:ea typeface="Arial Unicode MS" pitchFamily="34" charset="-120"/>
                          <a:cs typeface="Arial Unicode MS" pitchFamily="34" charset="-120"/>
                        </a:rPr>
                        <a:t>u(1)</a:t>
                      </a:r>
                      <a:endParaRPr lang="zh-TW" sz="12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100" dirty="0">
                          <a:effectLst/>
                          <a:latin typeface="Arial Unicode MS" pitchFamily="34" charset="-120"/>
                          <a:ea typeface="Arial Unicode MS" pitchFamily="34" charset="-120"/>
                          <a:cs typeface="Arial Unicode MS" pitchFamily="34" charset="-120"/>
                        </a:rPr>
                        <a:t>	}</a:t>
                      </a:r>
                      <a:endParaRPr lang="zh-TW" sz="11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Lst>
                      </a:pPr>
                      <a:r>
                        <a:rPr lang="en-GB" sz="1100" dirty="0">
                          <a:effectLst/>
                          <a:latin typeface="Arial Unicode MS" pitchFamily="34" charset="-120"/>
                          <a:ea typeface="Arial Unicode MS" pitchFamily="34" charset="-120"/>
                          <a:cs typeface="Arial Unicode MS" pitchFamily="34" charset="-120"/>
                        </a:rPr>
                        <a:t> </a:t>
                      </a:r>
                      <a:endParaRPr lang="zh-TW" sz="11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100" dirty="0">
                          <a:effectLst/>
                          <a:latin typeface="Arial Unicode MS" pitchFamily="34" charset="-120"/>
                          <a:ea typeface="Arial Unicode MS" pitchFamily="34" charset="-120"/>
                          <a:cs typeface="Arial Unicode MS" pitchFamily="34" charset="-120"/>
                        </a:rPr>
                        <a:t>}</a:t>
                      </a:r>
                      <a:endParaRPr lang="zh-TW" sz="11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Lst>
                      </a:pPr>
                      <a:r>
                        <a:rPr lang="en-GB" sz="1100" dirty="0">
                          <a:effectLst/>
                          <a:latin typeface="Arial Unicode MS" pitchFamily="34" charset="-120"/>
                          <a:ea typeface="Arial Unicode MS" pitchFamily="34" charset="-120"/>
                          <a:cs typeface="Arial Unicode MS" pitchFamily="34" charset="-120"/>
                        </a:rPr>
                        <a:t> </a:t>
                      </a:r>
                      <a:endParaRPr lang="zh-TW" sz="11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bl>
          </a:graphicData>
        </a:graphic>
      </p:graphicFrame>
      <p:cxnSp>
        <p:nvCxnSpPr>
          <p:cNvPr id="5" name="直線接點 4"/>
          <p:cNvCxnSpPr/>
          <p:nvPr/>
        </p:nvCxnSpPr>
        <p:spPr>
          <a:xfrm flipV="1">
            <a:off x="1115616" y="1628800"/>
            <a:ext cx="7704856" cy="3600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直線接點 5"/>
          <p:cNvCxnSpPr/>
          <p:nvPr/>
        </p:nvCxnSpPr>
        <p:spPr>
          <a:xfrm flipV="1">
            <a:off x="1115616" y="1781200"/>
            <a:ext cx="7704856" cy="3600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文字方塊 11"/>
          <p:cNvSpPr txBox="1"/>
          <p:nvPr/>
        </p:nvSpPr>
        <p:spPr>
          <a:xfrm>
            <a:off x="183951" y="1606850"/>
            <a:ext cx="931665" cy="307777"/>
          </a:xfrm>
          <a:prstGeom prst="rect">
            <a:avLst/>
          </a:prstGeom>
          <a:noFill/>
        </p:spPr>
        <p:txBody>
          <a:bodyPr wrap="none" rtlCol="0">
            <a:spAutoFit/>
          </a:bodyPr>
          <a:lstStyle/>
          <a:p>
            <a:r>
              <a:rPr lang="en-US" altLang="zh-TW" sz="1400" b="1" dirty="0" smtClean="0">
                <a:solidFill>
                  <a:srgbClr val="FF0000"/>
                </a:solidFill>
              </a:rPr>
              <a:t>removed</a:t>
            </a:r>
            <a:endParaRPr lang="zh-TW" altLang="en-US" sz="1400" b="1" dirty="0">
              <a:solidFill>
                <a:srgbClr val="FF0000"/>
              </a:solidFill>
            </a:endParaRPr>
          </a:p>
        </p:txBody>
      </p:sp>
      <p:sp>
        <p:nvSpPr>
          <p:cNvPr id="13" name="文字方塊 12"/>
          <p:cNvSpPr txBox="1"/>
          <p:nvPr/>
        </p:nvSpPr>
        <p:spPr>
          <a:xfrm>
            <a:off x="405165" y="2014970"/>
            <a:ext cx="710451" cy="307777"/>
          </a:xfrm>
          <a:prstGeom prst="rect">
            <a:avLst/>
          </a:prstGeom>
          <a:noFill/>
        </p:spPr>
        <p:txBody>
          <a:bodyPr wrap="none" rtlCol="0">
            <a:spAutoFit/>
          </a:bodyPr>
          <a:lstStyle/>
          <a:p>
            <a:r>
              <a:rPr lang="en-US" altLang="zh-TW" sz="1400" b="1" dirty="0" smtClean="0">
                <a:solidFill>
                  <a:srgbClr val="FF0000"/>
                </a:solidFill>
              </a:rPr>
              <a:t>added</a:t>
            </a:r>
            <a:endParaRPr lang="zh-TW" altLang="en-US" sz="1400" b="1" dirty="0">
              <a:solidFill>
                <a:srgbClr val="FF0000"/>
              </a:solidFill>
            </a:endParaRPr>
          </a:p>
        </p:txBody>
      </p:sp>
    </p:spTree>
    <p:extLst>
      <p:ext uri="{BB962C8B-B14F-4D97-AF65-F5344CB8AC3E}">
        <p14:creationId xmlns:p14="http://schemas.microsoft.com/office/powerpoint/2010/main" val="164412358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1"/>
          <p:cNvSpPr>
            <a:spLocks noGrp="1"/>
          </p:cNvSpPr>
          <p:nvPr>
            <p:ph type="title"/>
          </p:nvPr>
        </p:nvSpPr>
        <p:spPr>
          <a:xfrm>
            <a:off x="709251" y="687834"/>
            <a:ext cx="8208912" cy="652934"/>
          </a:xfrm>
        </p:spPr>
        <p:txBody>
          <a:bodyPr>
            <a:noAutofit/>
          </a:bodyPr>
          <a:lstStyle/>
          <a:p>
            <a:r>
              <a:rPr kumimoji="1" lang="en-US" altLang="zh-TW" sz="2800" dirty="0" smtClean="0">
                <a:latin typeface="Calibri" panose="020F0502020204030204" pitchFamily="34" charset="0"/>
              </a:rPr>
              <a:t>CTDP-1TB (</a:t>
            </a:r>
            <a:r>
              <a:rPr kumimoji="1" lang="en-US" altLang="zh-TW" sz="2800" dirty="0" err="1" smtClean="0">
                <a:latin typeface="Calibri" panose="020F0502020204030204" pitchFamily="34" charset="0"/>
              </a:rPr>
              <a:t>ra</a:t>
            </a:r>
            <a:r>
              <a:rPr kumimoji="1" lang="en-US" altLang="zh-TW" sz="2800" dirty="0" smtClean="0">
                <a:latin typeface="Calibri" panose="020F0502020204030204" pitchFamily="34" charset="0"/>
              </a:rPr>
              <a:t>, </a:t>
            </a:r>
            <a:r>
              <a:rPr kumimoji="1" lang="en-US" altLang="zh-TW" sz="2800" dirty="0" err="1" smtClean="0">
                <a:latin typeface="Calibri" panose="020F0502020204030204" pitchFamily="34" charset="0"/>
              </a:rPr>
              <a:t>Qp</a:t>
            </a:r>
            <a:r>
              <a:rPr kumimoji="1" lang="en-US" altLang="zh-TW" sz="2800" dirty="0" smtClean="0">
                <a:latin typeface="Calibri" panose="020F0502020204030204" pitchFamily="34" charset="0"/>
              </a:rPr>
              <a:t>=27, view:4, bitrate : 2661.774 Kbps)</a:t>
            </a:r>
            <a:endParaRPr kumimoji="1" lang="zh-TW" altLang="en-US" sz="2800" dirty="0">
              <a:latin typeface="Calibri" panose="020F0502020204030204" pitchFamily="34" charset="0"/>
            </a:endParaRPr>
          </a:p>
        </p:txBody>
      </p:sp>
      <p:pic>
        <p:nvPicPr>
          <p:cNvPr id="2" name="圖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12776"/>
            <a:ext cx="9144000" cy="5143500"/>
          </a:xfrm>
          <a:prstGeom prst="rect">
            <a:avLst/>
          </a:prstGeom>
        </p:spPr>
      </p:pic>
    </p:spTree>
    <p:extLst>
      <p:ext uri="{BB962C8B-B14F-4D97-AF65-F5344CB8AC3E}">
        <p14:creationId xmlns:p14="http://schemas.microsoft.com/office/powerpoint/2010/main" val="324935324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1"/>
          <p:cNvSpPr>
            <a:spLocks noGrp="1"/>
          </p:cNvSpPr>
          <p:nvPr>
            <p:ph type="title"/>
          </p:nvPr>
        </p:nvSpPr>
        <p:spPr>
          <a:xfrm>
            <a:off x="395536" y="592890"/>
            <a:ext cx="8208912" cy="652934"/>
          </a:xfrm>
        </p:spPr>
        <p:txBody>
          <a:bodyPr>
            <a:noAutofit/>
          </a:bodyPr>
          <a:lstStyle/>
          <a:p>
            <a:r>
              <a:rPr kumimoji="1" lang="en-US" altLang="zh-TW" sz="2800" dirty="0">
                <a:latin typeface="Calibri" panose="020F0502020204030204" pitchFamily="34" charset="0"/>
              </a:rPr>
              <a:t>3D_HEVC </a:t>
            </a:r>
            <a:r>
              <a:rPr kumimoji="1" lang="en-US" altLang="zh-TW" sz="2800" dirty="0" smtClean="0">
                <a:latin typeface="Calibri" panose="020F0502020204030204" pitchFamily="34" charset="0"/>
              </a:rPr>
              <a:t>(1-view 1-depth,ra, </a:t>
            </a:r>
            <a:r>
              <a:rPr kumimoji="1" lang="en-US" altLang="zh-TW" sz="2800" dirty="0" err="1" smtClean="0">
                <a:latin typeface="Calibri" panose="020F0502020204030204" pitchFamily="34" charset="0"/>
              </a:rPr>
              <a:t>Qp</a:t>
            </a:r>
            <a:r>
              <a:rPr kumimoji="1" lang="en-US" altLang="zh-TW" sz="2800" dirty="0" smtClean="0">
                <a:latin typeface="Calibri" panose="020F0502020204030204" pitchFamily="34" charset="0"/>
              </a:rPr>
              <a:t>=27, view:7, bitrate : 3408.615 Kbps)</a:t>
            </a:r>
            <a:endParaRPr kumimoji="1" lang="zh-TW" altLang="en-US" sz="2800" dirty="0">
              <a:latin typeface="Calibri" panose="020F0502020204030204" pitchFamily="34" charset="0"/>
            </a:endParaRPr>
          </a:p>
        </p:txBody>
      </p:sp>
      <p:pic>
        <p:nvPicPr>
          <p:cNvPr id="2" name="圖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12776"/>
            <a:ext cx="9144000" cy="5143500"/>
          </a:xfrm>
          <a:prstGeom prst="rect">
            <a:avLst/>
          </a:prstGeom>
        </p:spPr>
      </p:pic>
    </p:spTree>
    <p:extLst>
      <p:ext uri="{BB962C8B-B14F-4D97-AF65-F5344CB8AC3E}">
        <p14:creationId xmlns:p14="http://schemas.microsoft.com/office/powerpoint/2010/main" val="365199127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1"/>
          <p:cNvSpPr>
            <a:spLocks noGrp="1"/>
          </p:cNvSpPr>
          <p:nvPr>
            <p:ph type="title"/>
          </p:nvPr>
        </p:nvSpPr>
        <p:spPr>
          <a:xfrm>
            <a:off x="709251" y="687834"/>
            <a:ext cx="8208912" cy="652934"/>
          </a:xfrm>
        </p:spPr>
        <p:txBody>
          <a:bodyPr>
            <a:noAutofit/>
          </a:bodyPr>
          <a:lstStyle/>
          <a:p>
            <a:r>
              <a:rPr kumimoji="1" lang="en-US" altLang="zh-TW" sz="2800" dirty="0" smtClean="0">
                <a:latin typeface="Calibri" panose="020F0502020204030204" pitchFamily="34" charset="0"/>
              </a:rPr>
              <a:t>CTDP-1TB (</a:t>
            </a:r>
            <a:r>
              <a:rPr kumimoji="1" lang="en-US" altLang="zh-TW" sz="2800" dirty="0" err="1" smtClean="0">
                <a:latin typeface="Calibri" panose="020F0502020204030204" pitchFamily="34" charset="0"/>
              </a:rPr>
              <a:t>ra</a:t>
            </a:r>
            <a:r>
              <a:rPr kumimoji="1" lang="en-US" altLang="zh-TW" sz="2800" dirty="0" smtClean="0">
                <a:latin typeface="Calibri" panose="020F0502020204030204" pitchFamily="34" charset="0"/>
              </a:rPr>
              <a:t>, </a:t>
            </a:r>
            <a:r>
              <a:rPr kumimoji="1" lang="en-US" altLang="zh-TW" sz="2800" dirty="0" err="1" smtClean="0">
                <a:latin typeface="Calibri" panose="020F0502020204030204" pitchFamily="34" charset="0"/>
              </a:rPr>
              <a:t>Qp</a:t>
            </a:r>
            <a:r>
              <a:rPr kumimoji="1" lang="en-US" altLang="zh-TW" sz="2800" dirty="0" smtClean="0">
                <a:latin typeface="Calibri" panose="020F0502020204030204" pitchFamily="34" charset="0"/>
              </a:rPr>
              <a:t>=27, view:7, bitrate : 3237.252 Kbps)</a:t>
            </a:r>
            <a:endParaRPr kumimoji="1" lang="zh-TW" altLang="en-US" sz="2800" dirty="0">
              <a:latin typeface="Calibri" panose="020F0502020204030204" pitchFamily="34" charset="0"/>
            </a:endParaRPr>
          </a:p>
        </p:txBody>
      </p:sp>
      <p:pic>
        <p:nvPicPr>
          <p:cNvPr id="2" name="圖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12776"/>
            <a:ext cx="9144000" cy="5143500"/>
          </a:xfrm>
          <a:prstGeom prst="rect">
            <a:avLst/>
          </a:prstGeom>
        </p:spPr>
      </p:pic>
    </p:spTree>
    <p:extLst>
      <p:ext uri="{BB962C8B-B14F-4D97-AF65-F5344CB8AC3E}">
        <p14:creationId xmlns:p14="http://schemas.microsoft.com/office/powerpoint/2010/main" val="87024767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1"/>
          <p:cNvSpPr>
            <a:spLocks noGrp="1"/>
          </p:cNvSpPr>
          <p:nvPr>
            <p:ph type="title"/>
          </p:nvPr>
        </p:nvSpPr>
        <p:spPr>
          <a:xfrm>
            <a:off x="467544" y="548680"/>
            <a:ext cx="8208912" cy="652934"/>
          </a:xfrm>
        </p:spPr>
        <p:txBody>
          <a:bodyPr>
            <a:noAutofit/>
          </a:bodyPr>
          <a:lstStyle/>
          <a:p>
            <a:r>
              <a:rPr kumimoji="1" lang="en-US" altLang="zh-TW" sz="2800" dirty="0">
                <a:latin typeface="Calibri" panose="020F0502020204030204" pitchFamily="34" charset="0"/>
              </a:rPr>
              <a:t>3D_HEVC </a:t>
            </a:r>
            <a:r>
              <a:rPr kumimoji="1" lang="en-US" altLang="zh-TW" sz="2800" dirty="0" smtClean="0">
                <a:latin typeface="Calibri" panose="020F0502020204030204" pitchFamily="34" charset="0"/>
              </a:rPr>
              <a:t>(2-view 2-depth,ra, </a:t>
            </a:r>
            <a:r>
              <a:rPr kumimoji="1" lang="en-US" altLang="zh-TW" sz="2800" dirty="0" err="1" smtClean="0">
                <a:latin typeface="Calibri" panose="020F0502020204030204" pitchFamily="34" charset="0"/>
              </a:rPr>
              <a:t>Qp</a:t>
            </a:r>
            <a:r>
              <a:rPr kumimoji="1" lang="en-US" altLang="zh-TW" sz="2800" dirty="0" smtClean="0">
                <a:latin typeface="Calibri" panose="020F0502020204030204" pitchFamily="34" charset="0"/>
              </a:rPr>
              <a:t>=27, view:4, bitrate : 3710.741 Kbps)</a:t>
            </a:r>
            <a:endParaRPr kumimoji="1" lang="zh-TW" altLang="en-US" sz="2800" dirty="0">
              <a:latin typeface="Calibri" panose="020F0502020204030204" pitchFamily="34" charset="0"/>
            </a:endParaRPr>
          </a:p>
        </p:txBody>
      </p:sp>
      <p:pic>
        <p:nvPicPr>
          <p:cNvPr id="2" name="圖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12776"/>
            <a:ext cx="9144000" cy="5143500"/>
          </a:xfrm>
          <a:prstGeom prst="rect">
            <a:avLst/>
          </a:prstGeom>
        </p:spPr>
      </p:pic>
    </p:spTree>
    <p:extLst>
      <p:ext uri="{BB962C8B-B14F-4D97-AF65-F5344CB8AC3E}">
        <p14:creationId xmlns:p14="http://schemas.microsoft.com/office/powerpoint/2010/main" val="14577674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1"/>
          <p:cNvSpPr>
            <a:spLocks noGrp="1"/>
          </p:cNvSpPr>
          <p:nvPr>
            <p:ph type="title"/>
          </p:nvPr>
        </p:nvSpPr>
        <p:spPr>
          <a:xfrm>
            <a:off x="467544" y="699248"/>
            <a:ext cx="8208912" cy="652934"/>
          </a:xfrm>
        </p:spPr>
        <p:txBody>
          <a:bodyPr>
            <a:noAutofit/>
          </a:bodyPr>
          <a:lstStyle/>
          <a:p>
            <a:r>
              <a:rPr kumimoji="1" lang="en-US" altLang="zh-TW" sz="2800" dirty="0" smtClean="0">
                <a:latin typeface="Calibri" panose="020F0502020204030204" pitchFamily="34" charset="0"/>
              </a:rPr>
              <a:t>CTDP-2TB (</a:t>
            </a:r>
            <a:r>
              <a:rPr kumimoji="1" lang="en-US" altLang="zh-TW" sz="2800" dirty="0" err="1" smtClean="0">
                <a:latin typeface="Calibri" panose="020F0502020204030204" pitchFamily="34" charset="0"/>
              </a:rPr>
              <a:t>ra</a:t>
            </a:r>
            <a:r>
              <a:rPr kumimoji="1" lang="en-US" altLang="zh-TW" sz="2800" dirty="0" smtClean="0">
                <a:latin typeface="Calibri" panose="020F0502020204030204" pitchFamily="34" charset="0"/>
              </a:rPr>
              <a:t>, </a:t>
            </a:r>
            <a:r>
              <a:rPr kumimoji="1" lang="en-US" altLang="zh-TW" sz="2800" dirty="0" err="1" smtClean="0">
                <a:latin typeface="Calibri" panose="020F0502020204030204" pitchFamily="34" charset="0"/>
              </a:rPr>
              <a:t>Qp</a:t>
            </a:r>
            <a:r>
              <a:rPr kumimoji="1" lang="en-US" altLang="zh-TW" sz="2800" dirty="0" smtClean="0">
                <a:latin typeface="Calibri" panose="020F0502020204030204" pitchFamily="34" charset="0"/>
              </a:rPr>
              <a:t>=27, view:4, bitrate : 3984.372 Kbps)</a:t>
            </a:r>
            <a:endParaRPr kumimoji="1" lang="zh-TW" altLang="en-US" sz="2800" dirty="0">
              <a:latin typeface="Calibri" panose="020F0502020204030204" pitchFamily="34" charset="0"/>
            </a:endParaRPr>
          </a:p>
        </p:txBody>
      </p:sp>
      <p:pic>
        <p:nvPicPr>
          <p:cNvPr id="2" name="圖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12776"/>
            <a:ext cx="9144000" cy="5143500"/>
          </a:xfrm>
          <a:prstGeom prst="rect">
            <a:avLst/>
          </a:prstGeom>
        </p:spPr>
      </p:pic>
    </p:spTree>
    <p:extLst>
      <p:ext uri="{BB962C8B-B14F-4D97-AF65-F5344CB8AC3E}">
        <p14:creationId xmlns:p14="http://schemas.microsoft.com/office/powerpoint/2010/main" val="96790673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1"/>
          <p:cNvSpPr>
            <a:spLocks noGrp="1"/>
          </p:cNvSpPr>
          <p:nvPr>
            <p:ph type="title"/>
          </p:nvPr>
        </p:nvSpPr>
        <p:spPr>
          <a:xfrm>
            <a:off x="467544" y="548680"/>
            <a:ext cx="8208912" cy="652934"/>
          </a:xfrm>
        </p:spPr>
        <p:txBody>
          <a:bodyPr>
            <a:noAutofit/>
          </a:bodyPr>
          <a:lstStyle/>
          <a:p>
            <a:r>
              <a:rPr kumimoji="1" lang="en-US" altLang="zh-TW" sz="2800" dirty="0">
                <a:latin typeface="Calibri" panose="020F0502020204030204" pitchFamily="34" charset="0"/>
              </a:rPr>
              <a:t>3D_HEVC </a:t>
            </a:r>
            <a:r>
              <a:rPr kumimoji="1" lang="en-US" altLang="zh-TW" sz="2800" dirty="0" smtClean="0">
                <a:latin typeface="Calibri" panose="020F0502020204030204" pitchFamily="34" charset="0"/>
              </a:rPr>
              <a:t>(2-view 2-depth,ra, </a:t>
            </a:r>
            <a:r>
              <a:rPr kumimoji="1" lang="en-US" altLang="zh-TW" sz="2800" dirty="0" err="1" smtClean="0">
                <a:latin typeface="Calibri" panose="020F0502020204030204" pitchFamily="34" charset="0"/>
              </a:rPr>
              <a:t>Qp</a:t>
            </a:r>
            <a:r>
              <a:rPr kumimoji="1" lang="en-US" altLang="zh-TW" sz="2800" dirty="0" smtClean="0">
                <a:latin typeface="Calibri" panose="020F0502020204030204" pitchFamily="34" charset="0"/>
              </a:rPr>
              <a:t>=27, view:7, bitrate : 3980.025 Kbps)</a:t>
            </a:r>
            <a:endParaRPr kumimoji="1" lang="zh-TW" altLang="en-US" sz="2800" dirty="0">
              <a:latin typeface="Calibri" panose="020F0502020204030204" pitchFamily="34" charset="0"/>
            </a:endParaRPr>
          </a:p>
        </p:txBody>
      </p:sp>
      <p:pic>
        <p:nvPicPr>
          <p:cNvPr id="2" name="圖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12776"/>
            <a:ext cx="9144000" cy="5143500"/>
          </a:xfrm>
          <a:prstGeom prst="rect">
            <a:avLst/>
          </a:prstGeom>
        </p:spPr>
      </p:pic>
    </p:spTree>
    <p:extLst>
      <p:ext uri="{BB962C8B-B14F-4D97-AF65-F5344CB8AC3E}">
        <p14:creationId xmlns:p14="http://schemas.microsoft.com/office/powerpoint/2010/main" val="75648742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1"/>
          <p:cNvSpPr>
            <a:spLocks noGrp="1"/>
          </p:cNvSpPr>
          <p:nvPr>
            <p:ph type="title"/>
          </p:nvPr>
        </p:nvSpPr>
        <p:spPr>
          <a:xfrm>
            <a:off x="467544" y="699248"/>
            <a:ext cx="8208912" cy="652934"/>
          </a:xfrm>
        </p:spPr>
        <p:txBody>
          <a:bodyPr>
            <a:noAutofit/>
          </a:bodyPr>
          <a:lstStyle/>
          <a:p>
            <a:r>
              <a:rPr kumimoji="1" lang="en-US" altLang="zh-TW" sz="2800" dirty="0" smtClean="0">
                <a:latin typeface="Calibri" panose="020F0502020204030204" pitchFamily="34" charset="0"/>
              </a:rPr>
              <a:t>CTDP-2TB (</a:t>
            </a:r>
            <a:r>
              <a:rPr kumimoji="1" lang="en-US" altLang="zh-TW" sz="2800" dirty="0" err="1" smtClean="0">
                <a:latin typeface="Calibri" panose="020F0502020204030204" pitchFamily="34" charset="0"/>
              </a:rPr>
              <a:t>ra</a:t>
            </a:r>
            <a:r>
              <a:rPr kumimoji="1" lang="en-US" altLang="zh-TW" sz="2800" dirty="0" smtClean="0">
                <a:latin typeface="Calibri" panose="020F0502020204030204" pitchFamily="34" charset="0"/>
              </a:rPr>
              <a:t>, </a:t>
            </a:r>
            <a:r>
              <a:rPr kumimoji="1" lang="en-US" altLang="zh-TW" sz="2800" dirty="0" err="1" smtClean="0">
                <a:latin typeface="Calibri" panose="020F0502020204030204" pitchFamily="34" charset="0"/>
              </a:rPr>
              <a:t>Qp</a:t>
            </a:r>
            <a:r>
              <a:rPr kumimoji="1" lang="en-US" altLang="zh-TW" sz="2800" dirty="0" smtClean="0">
                <a:latin typeface="Calibri" panose="020F0502020204030204" pitchFamily="34" charset="0"/>
              </a:rPr>
              <a:t>=27, view:7, bitrate : 4660.701 Kbps)</a:t>
            </a:r>
            <a:endParaRPr kumimoji="1" lang="zh-TW" altLang="en-US" sz="2800" dirty="0">
              <a:latin typeface="Calibri" panose="020F0502020204030204" pitchFamily="34" charset="0"/>
            </a:endParaRPr>
          </a:p>
        </p:txBody>
      </p:sp>
      <p:pic>
        <p:nvPicPr>
          <p:cNvPr id="2" name="圖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12776"/>
            <a:ext cx="9144000" cy="5143500"/>
          </a:xfrm>
          <a:prstGeom prst="rect">
            <a:avLst/>
          </a:prstGeom>
        </p:spPr>
      </p:pic>
    </p:spTree>
    <p:extLst>
      <p:ext uri="{BB962C8B-B14F-4D97-AF65-F5344CB8AC3E}">
        <p14:creationId xmlns:p14="http://schemas.microsoft.com/office/powerpoint/2010/main" val="208405666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1"/>
          <p:cNvSpPr>
            <a:spLocks noGrp="1"/>
          </p:cNvSpPr>
          <p:nvPr>
            <p:ph type="title"/>
          </p:nvPr>
        </p:nvSpPr>
        <p:spPr>
          <a:xfrm>
            <a:off x="179512" y="764704"/>
            <a:ext cx="8784976" cy="652934"/>
          </a:xfrm>
        </p:spPr>
        <p:txBody>
          <a:bodyPr>
            <a:noAutofit/>
          </a:bodyPr>
          <a:lstStyle/>
          <a:p>
            <a:r>
              <a:rPr kumimoji="1" lang="en-US" altLang="zh-TW" sz="2800" dirty="0">
                <a:latin typeface="Calibri" panose="020F0502020204030204" pitchFamily="34" charset="0"/>
              </a:rPr>
              <a:t>3D_HEVC </a:t>
            </a:r>
            <a:r>
              <a:rPr kumimoji="1" lang="en-US" altLang="zh-TW" sz="2800" dirty="0" smtClean="0">
                <a:latin typeface="Calibri" panose="020F0502020204030204" pitchFamily="34" charset="0"/>
              </a:rPr>
              <a:t>(</a:t>
            </a:r>
            <a:r>
              <a:rPr kumimoji="1" lang="en-US" altLang="zh-TW" sz="2800" dirty="0" err="1" smtClean="0">
                <a:latin typeface="Calibri" panose="020F0502020204030204" pitchFamily="34" charset="0"/>
              </a:rPr>
              <a:t>ra</a:t>
            </a:r>
            <a:r>
              <a:rPr kumimoji="1" lang="en-US" altLang="zh-TW" sz="2800" dirty="0" smtClean="0">
                <a:latin typeface="Calibri" panose="020F0502020204030204" pitchFamily="34" charset="0"/>
              </a:rPr>
              <a:t>, </a:t>
            </a:r>
            <a:r>
              <a:rPr kumimoji="1" lang="en-US" altLang="zh-TW" sz="2800" dirty="0" err="1" smtClean="0">
                <a:latin typeface="Calibri" panose="020F0502020204030204" pitchFamily="34" charset="0"/>
              </a:rPr>
              <a:t>Qp</a:t>
            </a:r>
            <a:r>
              <a:rPr kumimoji="1" lang="en-US" altLang="zh-TW" sz="2800" dirty="0" smtClean="0">
                <a:latin typeface="Calibri" panose="020F0502020204030204" pitchFamily="34" charset="0"/>
              </a:rPr>
              <a:t>=27, L view:5, R view:5.5 bitrate : 767kpbs) Kbps)</a:t>
            </a:r>
            <a:endParaRPr kumimoji="1" lang="zh-TW" altLang="en-US" sz="2800" dirty="0">
              <a:latin typeface="Calibri" panose="020F0502020204030204" pitchFamily="34" charset="0"/>
            </a:endParaRPr>
          </a:p>
        </p:txBody>
      </p:sp>
      <p:sp>
        <p:nvSpPr>
          <p:cNvPr id="2" name="文字方塊 1"/>
          <p:cNvSpPr txBox="1"/>
          <p:nvPr/>
        </p:nvSpPr>
        <p:spPr>
          <a:xfrm>
            <a:off x="3184953" y="3573016"/>
            <a:ext cx="2774093" cy="584775"/>
          </a:xfrm>
          <a:prstGeom prst="rect">
            <a:avLst/>
          </a:prstGeom>
          <a:solidFill>
            <a:srgbClr val="FFFF00"/>
          </a:solidFill>
          <a:ln>
            <a:solidFill>
              <a:schemeClr val="accent1"/>
            </a:solidFill>
          </a:ln>
        </p:spPr>
        <p:txBody>
          <a:bodyPr wrap="none" rtlCol="0">
            <a:spAutoFit/>
          </a:bodyPr>
          <a:lstStyle/>
          <a:p>
            <a:r>
              <a:rPr lang="en-US" altLang="zh-TW" sz="3200" b="1" dirty="0" smtClean="0"/>
              <a:t>Video Demos</a:t>
            </a:r>
          </a:p>
        </p:txBody>
      </p:sp>
    </p:spTree>
    <p:extLst>
      <p:ext uri="{BB962C8B-B14F-4D97-AF65-F5344CB8AC3E}">
        <p14:creationId xmlns:p14="http://schemas.microsoft.com/office/powerpoint/2010/main" val="252227114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1"/>
          <p:cNvSpPr>
            <a:spLocks noGrp="1"/>
          </p:cNvSpPr>
          <p:nvPr>
            <p:ph type="title"/>
          </p:nvPr>
        </p:nvSpPr>
        <p:spPr>
          <a:xfrm>
            <a:off x="72008" y="831850"/>
            <a:ext cx="9036496" cy="652934"/>
          </a:xfrm>
        </p:spPr>
        <p:txBody>
          <a:bodyPr>
            <a:noAutofit/>
          </a:bodyPr>
          <a:lstStyle/>
          <a:p>
            <a:r>
              <a:rPr kumimoji="1" lang="en-US" altLang="zh-TW" sz="2600" dirty="0" smtClean="0">
                <a:latin typeface="Calibri" panose="020F0502020204030204" pitchFamily="34" charset="0"/>
              </a:rPr>
              <a:t>CTDP-2LR (</a:t>
            </a:r>
            <a:r>
              <a:rPr kumimoji="1" lang="en-US" altLang="zh-TW" sz="2600" dirty="0" err="1" smtClean="0">
                <a:latin typeface="Calibri" panose="020F0502020204030204" pitchFamily="34" charset="0"/>
              </a:rPr>
              <a:t>ra</a:t>
            </a:r>
            <a:r>
              <a:rPr kumimoji="1" lang="en-US" altLang="zh-TW" sz="2600" dirty="0" smtClean="0">
                <a:latin typeface="Calibri" panose="020F0502020204030204" pitchFamily="34" charset="0"/>
              </a:rPr>
              <a:t>, </a:t>
            </a:r>
            <a:r>
              <a:rPr kumimoji="1" lang="en-US" altLang="zh-TW" sz="2600" dirty="0" err="1" smtClean="0">
                <a:latin typeface="Calibri" panose="020F0502020204030204" pitchFamily="34" charset="0"/>
              </a:rPr>
              <a:t>Qp</a:t>
            </a:r>
            <a:r>
              <a:rPr kumimoji="1" lang="en-US" altLang="zh-TW" sz="2600" dirty="0" smtClean="0">
                <a:latin typeface="Calibri" panose="020F0502020204030204" pitchFamily="34" charset="0"/>
              </a:rPr>
              <a:t>=27, L view:5, R view=5.5, bitrate : 738 Kbps)</a:t>
            </a:r>
            <a:endParaRPr kumimoji="1" lang="zh-TW" altLang="en-US" sz="2600" dirty="0">
              <a:latin typeface="Calibri" panose="020F0502020204030204" pitchFamily="34" charset="0"/>
            </a:endParaRPr>
          </a:p>
        </p:txBody>
      </p:sp>
      <p:sp>
        <p:nvSpPr>
          <p:cNvPr id="4" name="文字方塊 3"/>
          <p:cNvSpPr txBox="1"/>
          <p:nvPr/>
        </p:nvSpPr>
        <p:spPr>
          <a:xfrm>
            <a:off x="3184953" y="3573016"/>
            <a:ext cx="2774093" cy="584775"/>
          </a:xfrm>
          <a:prstGeom prst="rect">
            <a:avLst/>
          </a:prstGeom>
          <a:solidFill>
            <a:srgbClr val="FFFF00"/>
          </a:solidFill>
          <a:ln>
            <a:solidFill>
              <a:schemeClr val="accent1"/>
            </a:solidFill>
          </a:ln>
        </p:spPr>
        <p:txBody>
          <a:bodyPr wrap="none" rtlCol="0">
            <a:spAutoFit/>
          </a:bodyPr>
          <a:lstStyle/>
          <a:p>
            <a:r>
              <a:rPr lang="en-US" altLang="zh-TW" sz="3200" b="1" dirty="0" smtClean="0"/>
              <a:t>Video Demos</a:t>
            </a:r>
          </a:p>
        </p:txBody>
      </p:sp>
    </p:spTree>
    <p:extLst>
      <p:ext uri="{BB962C8B-B14F-4D97-AF65-F5344CB8AC3E}">
        <p14:creationId xmlns:p14="http://schemas.microsoft.com/office/powerpoint/2010/main" val="222760991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1"/>
          <p:cNvSpPr>
            <a:spLocks noGrp="1"/>
          </p:cNvSpPr>
          <p:nvPr>
            <p:ph type="title"/>
          </p:nvPr>
        </p:nvSpPr>
        <p:spPr>
          <a:xfrm>
            <a:off x="35496" y="764704"/>
            <a:ext cx="9145016" cy="652934"/>
          </a:xfrm>
        </p:spPr>
        <p:txBody>
          <a:bodyPr>
            <a:noAutofit/>
          </a:bodyPr>
          <a:lstStyle/>
          <a:p>
            <a:r>
              <a:rPr kumimoji="1" lang="en-US" altLang="zh-TW" sz="2600" dirty="0" smtClean="0">
                <a:latin typeface="Calibri" panose="020F0502020204030204" pitchFamily="34" charset="0"/>
              </a:rPr>
              <a:t>CTDP-2LR_DE (</a:t>
            </a:r>
            <a:r>
              <a:rPr kumimoji="1" lang="en-US" altLang="zh-TW" sz="2600" dirty="0" err="1" smtClean="0">
                <a:latin typeface="Calibri" panose="020F0502020204030204" pitchFamily="34" charset="0"/>
              </a:rPr>
              <a:t>ra</a:t>
            </a:r>
            <a:r>
              <a:rPr kumimoji="1" lang="en-US" altLang="zh-TW" sz="2600" dirty="0" smtClean="0">
                <a:latin typeface="Calibri" panose="020F0502020204030204" pitchFamily="34" charset="0"/>
              </a:rPr>
              <a:t>, </a:t>
            </a:r>
            <a:r>
              <a:rPr kumimoji="1" lang="en-US" altLang="zh-TW" sz="2600" dirty="0" err="1" smtClean="0">
                <a:latin typeface="Calibri" panose="020F0502020204030204" pitchFamily="34" charset="0"/>
              </a:rPr>
              <a:t>Qp</a:t>
            </a:r>
            <a:r>
              <a:rPr kumimoji="1" lang="en-US" altLang="zh-TW" sz="2600" dirty="0" smtClean="0">
                <a:latin typeface="Calibri" panose="020F0502020204030204" pitchFamily="34" charset="0"/>
              </a:rPr>
              <a:t>=27, R view:5, L view: 5.5, bitrate : 738 Kbps)</a:t>
            </a:r>
            <a:endParaRPr kumimoji="1" lang="zh-TW" altLang="en-US" sz="2600" dirty="0">
              <a:latin typeface="Calibri" panose="020F0502020204030204" pitchFamily="34" charset="0"/>
            </a:endParaRPr>
          </a:p>
        </p:txBody>
      </p:sp>
      <p:sp>
        <p:nvSpPr>
          <p:cNvPr id="4" name="文字方塊 3"/>
          <p:cNvSpPr txBox="1"/>
          <p:nvPr/>
        </p:nvSpPr>
        <p:spPr>
          <a:xfrm>
            <a:off x="3184953" y="3573016"/>
            <a:ext cx="2774093" cy="584775"/>
          </a:xfrm>
          <a:prstGeom prst="rect">
            <a:avLst/>
          </a:prstGeom>
          <a:solidFill>
            <a:srgbClr val="FFFF00"/>
          </a:solidFill>
          <a:ln>
            <a:solidFill>
              <a:schemeClr val="accent1"/>
            </a:solidFill>
          </a:ln>
        </p:spPr>
        <p:txBody>
          <a:bodyPr wrap="none" rtlCol="0">
            <a:spAutoFit/>
          </a:bodyPr>
          <a:lstStyle/>
          <a:p>
            <a:r>
              <a:rPr lang="en-US" altLang="zh-TW" sz="3200" b="1" dirty="0" smtClean="0"/>
              <a:t>Video Demos</a:t>
            </a:r>
          </a:p>
        </p:txBody>
      </p:sp>
    </p:spTree>
    <p:extLst>
      <p:ext uri="{BB962C8B-B14F-4D97-AF65-F5344CB8AC3E}">
        <p14:creationId xmlns:p14="http://schemas.microsoft.com/office/powerpoint/2010/main" val="7949923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528638" y="836712"/>
            <a:ext cx="8229600" cy="1008112"/>
          </a:xfrm>
        </p:spPr>
        <p:txBody>
          <a:bodyPr>
            <a:normAutofit/>
          </a:bodyPr>
          <a:lstStyle/>
          <a:p>
            <a:r>
              <a:rPr lang="en-US" altLang="zh-TW" sz="2400" dirty="0" err="1" smtClean="0">
                <a:latin typeface="Calibri" panose="020F0502020204030204" pitchFamily="34" charset="0"/>
              </a:rPr>
              <a:t>centralized_texture-depth_packing_content_interpretation_type</a:t>
            </a:r>
            <a:endParaRPr lang="en-US" altLang="zh-TW" sz="2400" dirty="0">
              <a:latin typeface="Calibri" panose="020F0502020204030204" pitchFamily="34"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188621297"/>
              </p:ext>
            </p:extLst>
          </p:nvPr>
        </p:nvGraphicFramePr>
        <p:xfrm>
          <a:off x="323528" y="1484784"/>
          <a:ext cx="8568952" cy="3779520"/>
        </p:xfrm>
        <a:graphic>
          <a:graphicData uri="http://schemas.openxmlformats.org/drawingml/2006/table">
            <a:tbl>
              <a:tblPr firstRow="1" firstCol="1" lastRow="1" lastCol="1" bandRow="1" bandCol="1"/>
              <a:tblGrid>
                <a:gridCol w="807729"/>
                <a:gridCol w="7761223"/>
              </a:tblGrid>
              <a:tr h="333311">
                <a:tc>
                  <a:txBody>
                    <a:bodyPr/>
                    <a:lstStyle/>
                    <a:p>
                      <a:pPr algn="ctr" hangingPunct="0">
                        <a:lnSpc>
                          <a:spcPct val="150000"/>
                        </a:lnSpc>
                        <a:spcBef>
                          <a:spcPts val="680"/>
                        </a:spcBef>
                        <a:spcAft>
                          <a:spcPts val="0"/>
                        </a:spcAft>
                        <a:tabLst>
                          <a:tab pos="504190" algn="l"/>
                          <a:tab pos="756285" algn="l"/>
                          <a:tab pos="1008380" algn="l"/>
                          <a:tab pos="1260475" algn="l"/>
                        </a:tabLst>
                      </a:pPr>
                      <a:r>
                        <a:rPr lang="en-GB" sz="1600" b="1" dirty="0">
                          <a:effectLst/>
                          <a:latin typeface="Arial" panose="020B0604020202020204" pitchFamily="34" charset="0"/>
                          <a:ea typeface="Malgun Gothic"/>
                          <a:cs typeface="Arial" panose="020B0604020202020204" pitchFamily="34" charset="0"/>
                        </a:rPr>
                        <a:t>Value</a:t>
                      </a:r>
                      <a:endParaRPr lang="zh-TW" sz="1600" dirty="0">
                        <a:effectLst/>
                        <a:latin typeface="Arial" panose="020B0604020202020204" pitchFamily="34" charset="0"/>
                        <a:ea typeface="Malgun Gothic"/>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Bef>
                          <a:spcPts val="680"/>
                        </a:spcBef>
                        <a:spcAft>
                          <a:spcPts val="0"/>
                        </a:spcAft>
                        <a:tabLst>
                          <a:tab pos="504190" algn="l"/>
                          <a:tab pos="756285" algn="l"/>
                          <a:tab pos="1008380" algn="l"/>
                          <a:tab pos="1260475" algn="l"/>
                        </a:tabLst>
                      </a:pPr>
                      <a:r>
                        <a:rPr lang="en-GB" sz="1600" b="1" dirty="0">
                          <a:effectLst/>
                          <a:latin typeface="Arial" panose="020B0604020202020204" pitchFamily="34" charset="0"/>
                          <a:ea typeface="Malgun Gothic"/>
                          <a:cs typeface="Arial" panose="020B0604020202020204" pitchFamily="34" charset="0"/>
                        </a:rPr>
                        <a:t>Interpretation</a:t>
                      </a:r>
                      <a:endParaRPr lang="zh-TW" sz="1600" dirty="0">
                        <a:effectLst/>
                        <a:latin typeface="Arial" panose="020B0604020202020204" pitchFamily="34" charset="0"/>
                        <a:ea typeface="Malgun Gothic"/>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7008">
                <a:tc>
                  <a:txBody>
                    <a:bodyPr/>
                    <a:lstStyle/>
                    <a:p>
                      <a:pPr algn="ctr" hangingPunct="0">
                        <a:spcBef>
                          <a:spcPts val="680"/>
                        </a:spcBef>
                        <a:spcAft>
                          <a:spcPts val="0"/>
                        </a:spcAft>
                        <a:tabLst>
                          <a:tab pos="228600" algn="l"/>
                          <a:tab pos="457200" algn="l"/>
                          <a:tab pos="685800" algn="l"/>
                          <a:tab pos="914400" algn="l"/>
                        </a:tabLst>
                      </a:pPr>
                      <a:r>
                        <a:rPr lang="en-US" sz="1400">
                          <a:effectLst/>
                          <a:latin typeface="Calibri" panose="020F0502020204030204" pitchFamily="34" charset="0"/>
                          <a:ea typeface="新細明體"/>
                        </a:rPr>
                        <a:t>0</a:t>
                      </a:r>
                      <a:endParaRPr lang="zh-TW" sz="1400">
                        <a:effectLst/>
                        <a:latin typeface="Calibri" panose="020F0502020204030204" pitchFamily="34" charset="0"/>
                        <a:ea typeface="新細明體"/>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hangingPunct="0">
                        <a:spcBef>
                          <a:spcPts val="300"/>
                        </a:spcBef>
                        <a:spcAft>
                          <a:spcPts val="300"/>
                        </a:spcAft>
                        <a:tabLst>
                          <a:tab pos="228600" algn="l"/>
                          <a:tab pos="457200" algn="l"/>
                          <a:tab pos="685800" algn="l"/>
                          <a:tab pos="914400" algn="l"/>
                        </a:tabLst>
                      </a:pPr>
                      <a:r>
                        <a:rPr lang="en-US" sz="1400">
                          <a:effectLst/>
                          <a:latin typeface="Calibri" panose="020F0502020204030204" pitchFamily="34" charset="0"/>
                          <a:ea typeface="新細明體"/>
                        </a:rPr>
                        <a:t>Indicates the CTDP-1TB type that the CTDP packed frame, which provides one texture-plus-depth view, is arranged in the order of reduced_depth_top (RD</a:t>
                      </a:r>
                      <a:r>
                        <a:rPr lang="en-US" sz="1400" baseline="-25000">
                          <a:effectLst/>
                          <a:latin typeface="Calibri" panose="020F0502020204030204" pitchFamily="34" charset="0"/>
                          <a:ea typeface="新細明體"/>
                        </a:rPr>
                        <a:t>T</a:t>
                      </a:r>
                      <a:r>
                        <a:rPr lang="en-US" sz="1400">
                          <a:effectLst/>
                          <a:latin typeface="Calibri" panose="020F0502020204030204" pitchFamily="34" charset="0"/>
                          <a:ea typeface="新細明體"/>
                        </a:rPr>
                        <a:t>), resized_texture (RT), and reduced_depth_bottom (RD</a:t>
                      </a:r>
                      <a:r>
                        <a:rPr lang="en-US" sz="1400" baseline="-25000">
                          <a:effectLst/>
                          <a:latin typeface="Calibri" panose="020F0502020204030204" pitchFamily="34" charset="0"/>
                          <a:ea typeface="新細明體"/>
                        </a:rPr>
                        <a:t>B</a:t>
                      </a:r>
                      <a:r>
                        <a:rPr lang="en-US" sz="1400">
                          <a:effectLst/>
                          <a:latin typeface="Calibri" panose="020F0502020204030204" pitchFamily="34" charset="0"/>
                          <a:ea typeface="新細明體"/>
                        </a:rPr>
                        <a:t>) regions from top to bottom as illustrated in Figure D‑X1.</a:t>
                      </a:r>
                      <a:endParaRPr lang="zh-TW" sz="1400">
                        <a:effectLst/>
                        <a:latin typeface="Calibri" panose="020F0502020204030204" pitchFamily="34" charset="0"/>
                        <a:ea typeface="新細明體"/>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576713">
                <a:tc>
                  <a:txBody>
                    <a:bodyPr/>
                    <a:lstStyle/>
                    <a:p>
                      <a:pPr algn="ctr" hangingPunct="0">
                        <a:spcBef>
                          <a:spcPts val="680"/>
                        </a:spcBef>
                        <a:spcAft>
                          <a:spcPts val="0"/>
                        </a:spcAft>
                        <a:tabLst>
                          <a:tab pos="228600" algn="l"/>
                          <a:tab pos="457200" algn="l"/>
                          <a:tab pos="685800" algn="l"/>
                          <a:tab pos="914400" algn="l"/>
                        </a:tabLst>
                      </a:pPr>
                      <a:r>
                        <a:rPr lang="en-US" sz="1400">
                          <a:effectLst/>
                          <a:latin typeface="Calibri" panose="020F0502020204030204" pitchFamily="34" charset="0"/>
                          <a:ea typeface="新細明體"/>
                        </a:rPr>
                        <a:t>1</a:t>
                      </a:r>
                      <a:endParaRPr lang="zh-TW" sz="1400">
                        <a:effectLst/>
                        <a:latin typeface="Calibri" panose="020F0502020204030204" pitchFamily="34" charset="0"/>
                        <a:ea typeface="新細明體"/>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hangingPunct="0">
                        <a:spcBef>
                          <a:spcPts val="300"/>
                        </a:spcBef>
                        <a:spcAft>
                          <a:spcPts val="300"/>
                        </a:spcAft>
                        <a:tabLst>
                          <a:tab pos="228600" algn="l"/>
                          <a:tab pos="457200" algn="l"/>
                          <a:tab pos="685800" algn="l"/>
                          <a:tab pos="914400" algn="l"/>
                        </a:tabLst>
                      </a:pPr>
                      <a:r>
                        <a:rPr lang="en-US" sz="1400">
                          <a:effectLst/>
                          <a:latin typeface="Calibri" panose="020F0502020204030204" pitchFamily="34" charset="0"/>
                          <a:ea typeface="新細明體"/>
                        </a:rPr>
                        <a:t>Indicates the CTDP-1LR type that the CTDP packed frame is arranged in the order of reduced_depth_left (RD</a:t>
                      </a:r>
                      <a:r>
                        <a:rPr lang="en-US" sz="1400" baseline="-25000">
                          <a:effectLst/>
                          <a:latin typeface="Calibri" panose="020F0502020204030204" pitchFamily="34" charset="0"/>
                          <a:ea typeface="新細明體"/>
                        </a:rPr>
                        <a:t>L</a:t>
                      </a:r>
                      <a:r>
                        <a:rPr lang="en-US" sz="1400">
                          <a:effectLst/>
                          <a:latin typeface="Calibri" panose="020F0502020204030204" pitchFamily="34" charset="0"/>
                          <a:ea typeface="新細明體"/>
                        </a:rPr>
                        <a:t>), resized_texture (RT), and reduced_depth_right (RD</a:t>
                      </a:r>
                      <a:r>
                        <a:rPr lang="en-US" sz="1400" baseline="-25000">
                          <a:effectLst/>
                          <a:latin typeface="Calibri" panose="020F0502020204030204" pitchFamily="34" charset="0"/>
                          <a:ea typeface="新細明體"/>
                        </a:rPr>
                        <a:t>R</a:t>
                      </a:r>
                      <a:r>
                        <a:rPr lang="en-US" sz="1400">
                          <a:effectLst/>
                          <a:latin typeface="Calibri" panose="020F0502020204030204" pitchFamily="34" charset="0"/>
                          <a:ea typeface="新細明體"/>
                        </a:rPr>
                        <a:t>) regions from left to right as illustrated in Figure D‑X2.</a:t>
                      </a:r>
                      <a:endParaRPr lang="zh-TW" sz="1400">
                        <a:effectLst/>
                        <a:latin typeface="Calibri" panose="020F0502020204030204" pitchFamily="34" charset="0"/>
                        <a:ea typeface="新細明體"/>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590078">
                <a:tc>
                  <a:txBody>
                    <a:bodyPr/>
                    <a:lstStyle/>
                    <a:p>
                      <a:pPr algn="ctr" hangingPunct="0">
                        <a:spcBef>
                          <a:spcPts val="680"/>
                        </a:spcBef>
                        <a:spcAft>
                          <a:spcPts val="0"/>
                        </a:spcAft>
                        <a:tabLst>
                          <a:tab pos="228600" algn="l"/>
                          <a:tab pos="457200" algn="l"/>
                          <a:tab pos="685800" algn="l"/>
                          <a:tab pos="914400" algn="l"/>
                        </a:tabLst>
                      </a:pPr>
                      <a:r>
                        <a:rPr lang="en-US" sz="1400">
                          <a:effectLst/>
                          <a:latin typeface="Calibri" panose="020F0502020204030204" pitchFamily="34" charset="0"/>
                          <a:ea typeface="新細明體"/>
                        </a:rPr>
                        <a:t>2</a:t>
                      </a:r>
                      <a:endParaRPr lang="zh-TW" sz="1400">
                        <a:effectLst/>
                        <a:latin typeface="Calibri" panose="020F0502020204030204" pitchFamily="34" charset="0"/>
                        <a:ea typeface="新細明體"/>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hangingPunct="0">
                        <a:spcBef>
                          <a:spcPts val="300"/>
                        </a:spcBef>
                        <a:spcAft>
                          <a:spcPts val="300"/>
                        </a:spcAft>
                        <a:tabLst>
                          <a:tab pos="228600" algn="l"/>
                          <a:tab pos="457200" algn="l"/>
                          <a:tab pos="685800" algn="l"/>
                          <a:tab pos="914400" algn="l"/>
                        </a:tabLst>
                      </a:pPr>
                      <a:r>
                        <a:rPr lang="en-US" sz="1400">
                          <a:effectLst/>
                          <a:latin typeface="Calibri" panose="020F0502020204030204" pitchFamily="34" charset="0"/>
                          <a:ea typeface="新細明體"/>
                        </a:rPr>
                        <a:t>Indicates the CTDP-2TB type that the CTDP packed frame, which provides two texture-plus-depth views, is arranged in the order of reduced_depth_leftview_top (RDL</a:t>
                      </a:r>
                      <a:r>
                        <a:rPr lang="en-US" sz="1400" baseline="-25000">
                          <a:effectLst/>
                          <a:latin typeface="Calibri" panose="020F0502020204030204" pitchFamily="34" charset="0"/>
                          <a:ea typeface="新細明體"/>
                        </a:rPr>
                        <a:t>T</a:t>
                      </a:r>
                      <a:r>
                        <a:rPr lang="en-US" sz="1400">
                          <a:effectLst/>
                          <a:latin typeface="Calibri" panose="020F0502020204030204" pitchFamily="34" charset="0"/>
                          <a:ea typeface="新細明體"/>
                        </a:rPr>
                        <a:t>), resized_texture_leftview (RT</a:t>
                      </a:r>
                      <a:r>
                        <a:rPr lang="en-US" sz="1400" baseline="-25000">
                          <a:effectLst/>
                          <a:latin typeface="Calibri" panose="020F0502020204030204" pitchFamily="34" charset="0"/>
                          <a:ea typeface="新細明體"/>
                        </a:rPr>
                        <a:t>L</a:t>
                      </a:r>
                      <a:r>
                        <a:rPr lang="en-US" sz="1400">
                          <a:effectLst/>
                          <a:latin typeface="Calibri" panose="020F0502020204030204" pitchFamily="34" charset="0"/>
                          <a:ea typeface="新細明體"/>
                        </a:rPr>
                        <a:t>), and reduced_depth_leftview_bottom (RDL</a:t>
                      </a:r>
                      <a:r>
                        <a:rPr lang="en-US" sz="1400" baseline="-25000">
                          <a:effectLst/>
                          <a:latin typeface="Calibri" panose="020F0502020204030204" pitchFamily="34" charset="0"/>
                          <a:ea typeface="新細明體"/>
                        </a:rPr>
                        <a:t>B</a:t>
                      </a:r>
                      <a:r>
                        <a:rPr lang="en-US" sz="1400">
                          <a:effectLst/>
                          <a:latin typeface="Calibri" panose="020F0502020204030204" pitchFamily="34" charset="0"/>
                          <a:ea typeface="新細明體"/>
                        </a:rPr>
                        <a:t>) regions in the left-half frame and reduced_depth_rightview_top (RDR</a:t>
                      </a:r>
                      <a:r>
                        <a:rPr lang="en-US" sz="1400" baseline="-25000">
                          <a:effectLst/>
                          <a:latin typeface="Calibri" panose="020F0502020204030204" pitchFamily="34" charset="0"/>
                          <a:ea typeface="新細明體"/>
                        </a:rPr>
                        <a:t>T</a:t>
                      </a:r>
                      <a:r>
                        <a:rPr lang="en-US" sz="1400">
                          <a:effectLst/>
                          <a:latin typeface="Calibri" panose="020F0502020204030204" pitchFamily="34" charset="0"/>
                          <a:ea typeface="新細明體"/>
                        </a:rPr>
                        <a:t>), resized_texture_rightview (RT</a:t>
                      </a:r>
                      <a:r>
                        <a:rPr lang="en-US" sz="1400" baseline="-25000">
                          <a:effectLst/>
                          <a:latin typeface="Calibri" panose="020F0502020204030204" pitchFamily="34" charset="0"/>
                          <a:ea typeface="新細明體"/>
                        </a:rPr>
                        <a:t>R</a:t>
                      </a:r>
                      <a:r>
                        <a:rPr lang="en-US" sz="1400">
                          <a:effectLst/>
                          <a:latin typeface="Calibri" panose="020F0502020204030204" pitchFamily="34" charset="0"/>
                          <a:ea typeface="新細明體"/>
                        </a:rPr>
                        <a:t>), and reduced_depth_rightview_bottom (RDR</a:t>
                      </a:r>
                      <a:r>
                        <a:rPr lang="en-US" sz="1400" baseline="-25000">
                          <a:effectLst/>
                          <a:latin typeface="Calibri" panose="020F0502020204030204" pitchFamily="34" charset="0"/>
                          <a:ea typeface="新細明體"/>
                        </a:rPr>
                        <a:t>B</a:t>
                      </a:r>
                      <a:r>
                        <a:rPr lang="en-US" sz="1400">
                          <a:effectLst/>
                          <a:latin typeface="Calibri" panose="020F0502020204030204" pitchFamily="34" charset="0"/>
                          <a:ea typeface="新細明體"/>
                        </a:rPr>
                        <a:t>) regions in the right-half frame from top to bottom as illustrated in Figure D‑X3.</a:t>
                      </a:r>
                      <a:endParaRPr lang="zh-TW" sz="1400">
                        <a:effectLst/>
                        <a:latin typeface="Calibri" panose="020F0502020204030204" pitchFamily="34" charset="0"/>
                        <a:ea typeface="新細明體"/>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590078">
                <a:tc>
                  <a:txBody>
                    <a:bodyPr/>
                    <a:lstStyle/>
                    <a:p>
                      <a:pPr algn="ctr" hangingPunct="0">
                        <a:spcBef>
                          <a:spcPts val="680"/>
                        </a:spcBef>
                        <a:spcAft>
                          <a:spcPts val="0"/>
                        </a:spcAft>
                        <a:tabLst>
                          <a:tab pos="228600" algn="l"/>
                          <a:tab pos="457200" algn="l"/>
                          <a:tab pos="685800" algn="l"/>
                          <a:tab pos="914400" algn="l"/>
                        </a:tabLst>
                      </a:pPr>
                      <a:r>
                        <a:rPr lang="en-US" sz="1400">
                          <a:effectLst/>
                          <a:latin typeface="Calibri" panose="020F0502020204030204" pitchFamily="34" charset="0"/>
                          <a:ea typeface="新細明體"/>
                        </a:rPr>
                        <a:t>3</a:t>
                      </a:r>
                      <a:endParaRPr lang="zh-TW" sz="1400">
                        <a:effectLst/>
                        <a:latin typeface="Calibri" panose="020F0502020204030204" pitchFamily="34" charset="0"/>
                        <a:ea typeface="新細明體"/>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hangingPunct="0">
                        <a:spcBef>
                          <a:spcPts val="300"/>
                        </a:spcBef>
                        <a:spcAft>
                          <a:spcPts val="300"/>
                        </a:spcAft>
                        <a:tabLst>
                          <a:tab pos="228600" algn="l"/>
                          <a:tab pos="457200" algn="l"/>
                          <a:tab pos="685800" algn="l"/>
                          <a:tab pos="914400" algn="l"/>
                        </a:tabLst>
                      </a:pPr>
                      <a:r>
                        <a:rPr lang="en-US" sz="1400" dirty="0">
                          <a:effectLst/>
                          <a:latin typeface="Calibri" panose="020F0502020204030204" pitchFamily="34" charset="0"/>
                          <a:ea typeface="新細明體"/>
                        </a:rPr>
                        <a:t>Indicates the CTDP-2LR type that the CTDP packed frame, which provides two texture-plus-depth views, is arranged in the order of </a:t>
                      </a:r>
                      <a:r>
                        <a:rPr lang="en-US" sz="1400" dirty="0" err="1">
                          <a:effectLst/>
                          <a:latin typeface="Calibri" panose="020F0502020204030204" pitchFamily="34" charset="0"/>
                          <a:ea typeface="新細明體"/>
                        </a:rPr>
                        <a:t>reduced_depth_topview_left</a:t>
                      </a:r>
                      <a:r>
                        <a:rPr lang="en-US" sz="1400" dirty="0">
                          <a:effectLst/>
                          <a:latin typeface="Calibri" panose="020F0502020204030204" pitchFamily="34" charset="0"/>
                          <a:ea typeface="新細明體"/>
                        </a:rPr>
                        <a:t> (RDT</a:t>
                      </a:r>
                      <a:r>
                        <a:rPr lang="en-US" sz="1400" baseline="-25000" dirty="0">
                          <a:effectLst/>
                          <a:latin typeface="Calibri" panose="020F0502020204030204" pitchFamily="34" charset="0"/>
                          <a:ea typeface="新細明體"/>
                        </a:rPr>
                        <a:t>L</a:t>
                      </a:r>
                      <a:r>
                        <a:rPr lang="en-US" sz="1400" dirty="0">
                          <a:effectLst/>
                          <a:latin typeface="Calibri" panose="020F0502020204030204" pitchFamily="34" charset="0"/>
                          <a:ea typeface="新細明體"/>
                        </a:rPr>
                        <a:t>), </a:t>
                      </a:r>
                      <a:r>
                        <a:rPr lang="en-US" sz="1400" dirty="0" err="1">
                          <a:effectLst/>
                          <a:latin typeface="Calibri" panose="020F0502020204030204" pitchFamily="34" charset="0"/>
                          <a:ea typeface="新細明體"/>
                        </a:rPr>
                        <a:t>resized_texture_topview</a:t>
                      </a:r>
                      <a:r>
                        <a:rPr lang="en-US" sz="1400" dirty="0">
                          <a:effectLst/>
                          <a:latin typeface="Calibri" panose="020F0502020204030204" pitchFamily="34" charset="0"/>
                          <a:ea typeface="新細明體"/>
                        </a:rPr>
                        <a:t> (RT</a:t>
                      </a:r>
                      <a:r>
                        <a:rPr lang="en-US" sz="1400" baseline="-25000" dirty="0">
                          <a:effectLst/>
                          <a:latin typeface="Calibri" panose="020F0502020204030204" pitchFamily="34" charset="0"/>
                          <a:ea typeface="新細明體"/>
                        </a:rPr>
                        <a:t>T</a:t>
                      </a:r>
                      <a:r>
                        <a:rPr lang="en-US" sz="1400" dirty="0">
                          <a:effectLst/>
                          <a:latin typeface="Calibri" panose="020F0502020204030204" pitchFamily="34" charset="0"/>
                          <a:ea typeface="新細明體"/>
                        </a:rPr>
                        <a:t>), and </a:t>
                      </a:r>
                      <a:r>
                        <a:rPr lang="en-US" sz="1400" dirty="0" err="1">
                          <a:effectLst/>
                          <a:latin typeface="Calibri" panose="020F0502020204030204" pitchFamily="34" charset="0"/>
                          <a:ea typeface="新細明體"/>
                        </a:rPr>
                        <a:t>reduced_depth_topview_right</a:t>
                      </a:r>
                      <a:r>
                        <a:rPr lang="en-US" sz="1400" dirty="0">
                          <a:effectLst/>
                          <a:latin typeface="Calibri" panose="020F0502020204030204" pitchFamily="34" charset="0"/>
                          <a:ea typeface="新細明體"/>
                        </a:rPr>
                        <a:t> (RDT</a:t>
                      </a:r>
                      <a:r>
                        <a:rPr lang="en-US" sz="1400" baseline="-25000" dirty="0">
                          <a:effectLst/>
                          <a:latin typeface="Calibri" panose="020F0502020204030204" pitchFamily="34" charset="0"/>
                          <a:ea typeface="新細明體"/>
                        </a:rPr>
                        <a:t>R</a:t>
                      </a:r>
                      <a:r>
                        <a:rPr lang="en-US" sz="1400" dirty="0">
                          <a:effectLst/>
                          <a:latin typeface="Calibri" panose="020F0502020204030204" pitchFamily="34" charset="0"/>
                          <a:ea typeface="新細明體"/>
                        </a:rPr>
                        <a:t>) regions in the top-half frame and </a:t>
                      </a:r>
                      <a:r>
                        <a:rPr lang="en-US" sz="1400" dirty="0" err="1">
                          <a:effectLst/>
                          <a:latin typeface="Calibri" panose="020F0502020204030204" pitchFamily="34" charset="0"/>
                          <a:ea typeface="新細明體"/>
                        </a:rPr>
                        <a:t>reduced_depth_bottomview_left</a:t>
                      </a:r>
                      <a:r>
                        <a:rPr lang="en-US" sz="1400" dirty="0">
                          <a:effectLst/>
                          <a:latin typeface="Calibri" panose="020F0502020204030204" pitchFamily="34" charset="0"/>
                          <a:ea typeface="新細明體"/>
                        </a:rPr>
                        <a:t> (RDB</a:t>
                      </a:r>
                      <a:r>
                        <a:rPr lang="en-US" sz="1400" baseline="-25000" dirty="0">
                          <a:effectLst/>
                          <a:latin typeface="Calibri" panose="020F0502020204030204" pitchFamily="34" charset="0"/>
                          <a:ea typeface="新細明體"/>
                        </a:rPr>
                        <a:t>L</a:t>
                      </a:r>
                      <a:r>
                        <a:rPr lang="en-US" sz="1400" dirty="0">
                          <a:effectLst/>
                          <a:latin typeface="Calibri" panose="020F0502020204030204" pitchFamily="34" charset="0"/>
                          <a:ea typeface="新細明體"/>
                        </a:rPr>
                        <a:t>), </a:t>
                      </a:r>
                      <a:r>
                        <a:rPr lang="en-US" sz="1400" dirty="0" err="1">
                          <a:effectLst/>
                          <a:latin typeface="Calibri" panose="020F0502020204030204" pitchFamily="34" charset="0"/>
                          <a:ea typeface="新細明體"/>
                        </a:rPr>
                        <a:t>resized_texture_bottomview</a:t>
                      </a:r>
                      <a:r>
                        <a:rPr lang="en-US" sz="1400" dirty="0">
                          <a:effectLst/>
                          <a:latin typeface="Calibri" panose="020F0502020204030204" pitchFamily="34" charset="0"/>
                          <a:ea typeface="新細明體"/>
                        </a:rPr>
                        <a:t> (RT</a:t>
                      </a:r>
                      <a:r>
                        <a:rPr lang="en-US" sz="1400" baseline="-25000" dirty="0">
                          <a:effectLst/>
                          <a:latin typeface="Calibri" panose="020F0502020204030204" pitchFamily="34" charset="0"/>
                          <a:ea typeface="新細明體"/>
                        </a:rPr>
                        <a:t>B</a:t>
                      </a:r>
                      <a:r>
                        <a:rPr lang="en-US" sz="1400" dirty="0">
                          <a:effectLst/>
                          <a:latin typeface="Calibri" panose="020F0502020204030204" pitchFamily="34" charset="0"/>
                          <a:ea typeface="新細明體"/>
                        </a:rPr>
                        <a:t>), and </a:t>
                      </a:r>
                      <a:r>
                        <a:rPr lang="en-US" sz="1400" dirty="0" err="1">
                          <a:effectLst/>
                          <a:latin typeface="Calibri" panose="020F0502020204030204" pitchFamily="34" charset="0"/>
                          <a:ea typeface="新細明體"/>
                        </a:rPr>
                        <a:t>reduced_depth_bottomview_right</a:t>
                      </a:r>
                      <a:r>
                        <a:rPr lang="en-US" sz="1400" dirty="0">
                          <a:effectLst/>
                          <a:latin typeface="Calibri" panose="020F0502020204030204" pitchFamily="34" charset="0"/>
                          <a:ea typeface="新細明體"/>
                        </a:rPr>
                        <a:t> (RDB</a:t>
                      </a:r>
                      <a:r>
                        <a:rPr lang="en-US" sz="1400" baseline="-25000" dirty="0">
                          <a:effectLst/>
                          <a:latin typeface="Calibri" panose="020F0502020204030204" pitchFamily="34" charset="0"/>
                          <a:ea typeface="新細明體"/>
                        </a:rPr>
                        <a:t>R</a:t>
                      </a:r>
                      <a:r>
                        <a:rPr lang="en-US" sz="1400" dirty="0">
                          <a:effectLst/>
                          <a:latin typeface="Calibri" panose="020F0502020204030204" pitchFamily="34" charset="0"/>
                          <a:ea typeface="新細明體"/>
                        </a:rPr>
                        <a:t>) regions in the bottom-frame from left to right as illustrated in Figure D‑X4.</a:t>
                      </a:r>
                      <a:endParaRPr lang="zh-TW" sz="1400" dirty="0">
                        <a:effectLst/>
                        <a:latin typeface="Calibri" panose="020F0502020204030204" pitchFamily="34" charset="0"/>
                        <a:ea typeface="新細明體"/>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pic>
        <p:nvPicPr>
          <p:cNvPr id="5" name="Picture 2"/>
          <p:cNvPicPr preferRelativeResize="0">
            <a:picLocks noChangeAspect="1" noChangeArrowheads="1"/>
          </p:cNvPicPr>
          <p:nvPr/>
        </p:nvPicPr>
        <p:blipFill rotWithShape="1">
          <a:blip r:embed="rId2" cstate="screen">
            <a:extLst>
              <a:ext uri="{28A0092B-C50C-407E-A947-70E740481C1C}">
                <a14:useLocalDpi xmlns:a14="http://schemas.microsoft.com/office/drawing/2010/main" val="0"/>
              </a:ext>
            </a:extLst>
          </a:blip>
          <a:srcRect/>
          <a:stretch/>
        </p:blipFill>
        <p:spPr bwMode="auto">
          <a:xfrm>
            <a:off x="395536" y="5373216"/>
            <a:ext cx="1872000" cy="105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圖片 13"/>
          <p:cNvPicPr>
            <a:picLocks/>
          </p:cNvPicPr>
          <p:nvPr/>
        </p:nvPicPr>
        <p:blipFill rotWithShape="1">
          <a:blip r:embed="rId3" cstate="screen">
            <a:extLst>
              <a:ext uri="{28A0092B-C50C-407E-A947-70E740481C1C}">
                <a14:useLocalDpi xmlns:a14="http://schemas.microsoft.com/office/drawing/2010/main" val="0"/>
              </a:ext>
            </a:extLst>
          </a:blip>
          <a:srcRect r="50000"/>
          <a:stretch/>
        </p:blipFill>
        <p:spPr>
          <a:xfrm flipH="1">
            <a:off x="2483975" y="5373216"/>
            <a:ext cx="234000" cy="1053000"/>
          </a:xfrm>
          <a:prstGeom prst="rect">
            <a:avLst/>
          </a:prstGeom>
        </p:spPr>
      </p:pic>
      <p:pic>
        <p:nvPicPr>
          <p:cNvPr id="15" name="圖片 14"/>
          <p:cNvPicPr>
            <a:picLocks/>
          </p:cNvPicPr>
          <p:nvPr/>
        </p:nvPicPr>
        <p:blipFill>
          <a:blip r:embed="rId4" cstate="screen">
            <a:extLst>
              <a:ext uri="{28A0092B-C50C-407E-A947-70E740481C1C}">
                <a14:useLocalDpi xmlns:a14="http://schemas.microsoft.com/office/drawing/2010/main" val="0"/>
              </a:ext>
            </a:extLst>
          </a:blip>
          <a:stretch>
            <a:fillRect/>
          </a:stretch>
        </p:blipFill>
        <p:spPr>
          <a:xfrm>
            <a:off x="2717975" y="5373216"/>
            <a:ext cx="1404000" cy="1053000"/>
          </a:xfrm>
          <a:prstGeom prst="rect">
            <a:avLst/>
          </a:prstGeom>
        </p:spPr>
      </p:pic>
      <p:pic>
        <p:nvPicPr>
          <p:cNvPr id="16" name="圖片 15"/>
          <p:cNvPicPr>
            <a:picLocks/>
          </p:cNvPicPr>
          <p:nvPr/>
        </p:nvPicPr>
        <p:blipFill rotWithShape="1">
          <a:blip r:embed="rId3" cstate="screen">
            <a:extLst>
              <a:ext uri="{28A0092B-C50C-407E-A947-70E740481C1C}">
                <a14:useLocalDpi xmlns:a14="http://schemas.microsoft.com/office/drawing/2010/main" val="0"/>
              </a:ext>
            </a:extLst>
          </a:blip>
          <a:srcRect l="50000"/>
          <a:stretch/>
        </p:blipFill>
        <p:spPr>
          <a:xfrm flipH="1">
            <a:off x="4121975" y="5373216"/>
            <a:ext cx="234000" cy="1053000"/>
          </a:xfrm>
          <a:prstGeom prst="rect">
            <a:avLst/>
          </a:prstGeom>
        </p:spPr>
      </p:pic>
      <p:sp>
        <p:nvSpPr>
          <p:cNvPr id="23" name="矩形 22"/>
          <p:cNvSpPr/>
          <p:nvPr/>
        </p:nvSpPr>
        <p:spPr>
          <a:xfrm>
            <a:off x="702745" y="6433591"/>
            <a:ext cx="1296144" cy="307777"/>
          </a:xfrm>
          <a:prstGeom prst="rect">
            <a:avLst/>
          </a:prstGeom>
        </p:spPr>
        <p:txBody>
          <a:bodyPr wrap="square">
            <a:spAutoFit/>
          </a:bodyPr>
          <a:lstStyle/>
          <a:p>
            <a:pPr algn="ctr"/>
            <a:r>
              <a:rPr lang="en-US" altLang="zh-TW" sz="1400" dirty="0" smtClean="0">
                <a:ea typeface="Arial Unicode MS" panose="020B0604020202020204" pitchFamily="34" charset="-120"/>
                <a:cs typeface="Arial" panose="020B0604020202020204" pitchFamily="34" charset="0"/>
              </a:rPr>
              <a:t>CTDP-TB</a:t>
            </a:r>
            <a:endParaRPr lang="zh-TW" altLang="en-US" sz="1400" dirty="0"/>
          </a:p>
        </p:txBody>
      </p:sp>
      <p:sp>
        <p:nvSpPr>
          <p:cNvPr id="24" name="矩形 23"/>
          <p:cNvSpPr/>
          <p:nvPr/>
        </p:nvSpPr>
        <p:spPr>
          <a:xfrm>
            <a:off x="2717976" y="6402217"/>
            <a:ext cx="1210074" cy="307777"/>
          </a:xfrm>
          <a:prstGeom prst="rect">
            <a:avLst/>
          </a:prstGeom>
        </p:spPr>
        <p:txBody>
          <a:bodyPr wrap="square">
            <a:spAutoFit/>
          </a:bodyPr>
          <a:lstStyle/>
          <a:p>
            <a:pPr algn="ctr"/>
            <a:r>
              <a:rPr lang="en-US" altLang="zh-TW" sz="1400" dirty="0" smtClean="0">
                <a:ea typeface="Arial Unicode MS" panose="020B0604020202020204" pitchFamily="34" charset="-120"/>
                <a:cs typeface="Arial" panose="020B0604020202020204" pitchFamily="34" charset="0"/>
              </a:rPr>
              <a:t>CTDP-LR</a:t>
            </a:r>
            <a:endParaRPr lang="zh-TW" altLang="en-US" sz="1400" dirty="0">
              <a:cs typeface="Arial" panose="020B0604020202020204" pitchFamily="34" charset="0"/>
            </a:endParaRPr>
          </a:p>
        </p:txBody>
      </p:sp>
      <p:grpSp>
        <p:nvGrpSpPr>
          <p:cNvPr id="3" name="群組 2"/>
          <p:cNvGrpSpPr>
            <a:grpSpLocks/>
          </p:cNvGrpSpPr>
          <p:nvPr/>
        </p:nvGrpSpPr>
        <p:grpSpPr>
          <a:xfrm>
            <a:off x="4785293" y="5342276"/>
            <a:ext cx="1866277" cy="1089212"/>
            <a:chOff x="6946829" y="4418339"/>
            <a:chExt cx="1153435" cy="524912"/>
          </a:xfrm>
        </p:grpSpPr>
        <p:grpSp>
          <p:nvGrpSpPr>
            <p:cNvPr id="17" name="群組 16"/>
            <p:cNvGrpSpPr>
              <a:grpSpLocks/>
            </p:cNvGrpSpPr>
            <p:nvPr/>
          </p:nvGrpSpPr>
          <p:grpSpPr>
            <a:xfrm>
              <a:off x="6948264" y="4465262"/>
              <a:ext cx="1151998" cy="450004"/>
              <a:chOff x="755576" y="2220178"/>
              <a:chExt cx="1154778" cy="652213"/>
            </a:xfrm>
          </p:grpSpPr>
          <p:pic>
            <p:nvPicPr>
              <p:cNvPr id="20" name="圖片 19"/>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755576" y="2224391"/>
                <a:ext cx="575462" cy="648000"/>
              </a:xfrm>
              <a:prstGeom prst="rect">
                <a:avLst/>
              </a:prstGeom>
            </p:spPr>
          </p:pic>
          <p:pic>
            <p:nvPicPr>
              <p:cNvPr id="21" name="圖片 20"/>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334892" y="2220178"/>
                <a:ext cx="575462" cy="648000"/>
              </a:xfrm>
              <a:prstGeom prst="rect">
                <a:avLst/>
              </a:prstGeom>
            </p:spPr>
          </p:pic>
        </p:grpSp>
        <p:grpSp>
          <p:nvGrpSpPr>
            <p:cNvPr id="22" name="群組 21"/>
            <p:cNvGrpSpPr/>
            <p:nvPr/>
          </p:nvGrpSpPr>
          <p:grpSpPr>
            <a:xfrm>
              <a:off x="6949240" y="4418339"/>
              <a:ext cx="1151024" cy="45940"/>
              <a:chOff x="7191544" y="2204864"/>
              <a:chExt cx="1151024" cy="276206"/>
            </a:xfrm>
          </p:grpSpPr>
          <p:pic>
            <p:nvPicPr>
              <p:cNvPr id="25" name="圖片 24"/>
              <p:cNvPicPr>
                <a:picLocks/>
              </p:cNvPicPr>
              <p:nvPr/>
            </p:nvPicPr>
            <p:blipFill rotWithShape="1">
              <a:blip r:embed="rId5" cstate="print">
                <a:extLst>
                  <a:ext uri="{28A0092B-C50C-407E-A947-70E740481C1C}">
                    <a14:useLocalDpi xmlns:a14="http://schemas.microsoft.com/office/drawing/2010/main" val="0"/>
                  </a:ext>
                </a:extLst>
              </a:blip>
              <a:srcRect t="1" b="57580"/>
              <a:stretch/>
            </p:blipFill>
            <p:spPr>
              <a:xfrm>
                <a:off x="7191544" y="2204864"/>
                <a:ext cx="575512" cy="274877"/>
              </a:xfrm>
              <a:prstGeom prst="rect">
                <a:avLst/>
              </a:prstGeom>
            </p:spPr>
          </p:pic>
          <p:pic>
            <p:nvPicPr>
              <p:cNvPr id="26" name="圖片 25"/>
              <p:cNvPicPr>
                <a:picLocks/>
              </p:cNvPicPr>
              <p:nvPr/>
            </p:nvPicPr>
            <p:blipFill rotWithShape="1">
              <a:blip r:embed="rId5" cstate="print">
                <a:extLst>
                  <a:ext uri="{28A0092B-C50C-407E-A947-70E740481C1C}">
                    <a14:useLocalDpi xmlns:a14="http://schemas.microsoft.com/office/drawing/2010/main" val="0"/>
                  </a:ext>
                </a:extLst>
              </a:blip>
              <a:srcRect t="1" b="57580"/>
              <a:stretch/>
            </p:blipFill>
            <p:spPr>
              <a:xfrm>
                <a:off x="7767056" y="2206193"/>
                <a:ext cx="575512" cy="274877"/>
              </a:xfrm>
              <a:prstGeom prst="rect">
                <a:avLst/>
              </a:prstGeom>
            </p:spPr>
          </p:pic>
        </p:grpSp>
        <p:grpSp>
          <p:nvGrpSpPr>
            <p:cNvPr id="27" name="群組 26"/>
            <p:cNvGrpSpPr/>
            <p:nvPr/>
          </p:nvGrpSpPr>
          <p:grpSpPr>
            <a:xfrm>
              <a:off x="6946829" y="4897311"/>
              <a:ext cx="1151024" cy="45940"/>
              <a:chOff x="7191544" y="2577989"/>
              <a:chExt cx="1151024" cy="276206"/>
            </a:xfrm>
          </p:grpSpPr>
          <p:pic>
            <p:nvPicPr>
              <p:cNvPr id="28" name="圖片 27"/>
              <p:cNvPicPr>
                <a:picLocks/>
              </p:cNvPicPr>
              <p:nvPr/>
            </p:nvPicPr>
            <p:blipFill rotWithShape="1">
              <a:blip r:embed="rId5" cstate="print">
                <a:extLst>
                  <a:ext uri="{28A0092B-C50C-407E-A947-70E740481C1C}">
                    <a14:useLocalDpi xmlns:a14="http://schemas.microsoft.com/office/drawing/2010/main" val="0"/>
                  </a:ext>
                </a:extLst>
              </a:blip>
              <a:srcRect t="57582" b="-1"/>
              <a:stretch/>
            </p:blipFill>
            <p:spPr>
              <a:xfrm>
                <a:off x="7191544" y="2577989"/>
                <a:ext cx="575512" cy="274877"/>
              </a:xfrm>
              <a:prstGeom prst="rect">
                <a:avLst/>
              </a:prstGeom>
            </p:spPr>
          </p:pic>
          <p:pic>
            <p:nvPicPr>
              <p:cNvPr id="29" name="圖片 28"/>
              <p:cNvPicPr>
                <a:picLocks/>
              </p:cNvPicPr>
              <p:nvPr/>
            </p:nvPicPr>
            <p:blipFill rotWithShape="1">
              <a:blip r:embed="rId5" cstate="print">
                <a:extLst>
                  <a:ext uri="{28A0092B-C50C-407E-A947-70E740481C1C}">
                    <a14:useLocalDpi xmlns:a14="http://schemas.microsoft.com/office/drawing/2010/main" val="0"/>
                  </a:ext>
                </a:extLst>
              </a:blip>
              <a:srcRect t="57582" b="-1"/>
              <a:stretch/>
            </p:blipFill>
            <p:spPr>
              <a:xfrm>
                <a:off x="7767056" y="2579318"/>
                <a:ext cx="575512" cy="274877"/>
              </a:xfrm>
              <a:prstGeom prst="rect">
                <a:avLst/>
              </a:prstGeom>
            </p:spPr>
          </p:pic>
        </p:grpSp>
      </p:grpSp>
      <p:sp>
        <p:nvSpPr>
          <p:cNvPr id="31" name="矩形 30"/>
          <p:cNvSpPr/>
          <p:nvPr/>
        </p:nvSpPr>
        <p:spPr>
          <a:xfrm>
            <a:off x="4853799" y="6421962"/>
            <a:ext cx="1695298" cy="307777"/>
          </a:xfrm>
          <a:prstGeom prst="rect">
            <a:avLst/>
          </a:prstGeom>
        </p:spPr>
        <p:txBody>
          <a:bodyPr wrap="square">
            <a:spAutoFit/>
          </a:bodyPr>
          <a:lstStyle/>
          <a:p>
            <a:pPr algn="ctr"/>
            <a:r>
              <a:rPr lang="en-US" altLang="zh-TW" sz="1400" dirty="0" smtClean="0">
                <a:ea typeface="Arial Unicode MS" panose="020B0604020202020204" pitchFamily="34" charset="-120"/>
                <a:cs typeface="Arial" panose="020B0604020202020204" pitchFamily="34" charset="0"/>
              </a:rPr>
              <a:t>CTDP-2TB</a:t>
            </a:r>
            <a:endParaRPr lang="zh-TW" altLang="en-US" sz="1400" dirty="0"/>
          </a:p>
        </p:txBody>
      </p:sp>
      <p:grpSp>
        <p:nvGrpSpPr>
          <p:cNvPr id="7" name="群組 6"/>
          <p:cNvGrpSpPr/>
          <p:nvPr/>
        </p:nvGrpSpPr>
        <p:grpSpPr>
          <a:xfrm>
            <a:off x="6958517" y="5341842"/>
            <a:ext cx="2149987" cy="1106444"/>
            <a:chOff x="6676962" y="5195338"/>
            <a:chExt cx="2149987" cy="1106444"/>
          </a:xfrm>
        </p:grpSpPr>
        <p:grpSp>
          <p:nvGrpSpPr>
            <p:cNvPr id="37" name="群組 36"/>
            <p:cNvGrpSpPr/>
            <p:nvPr/>
          </p:nvGrpSpPr>
          <p:grpSpPr>
            <a:xfrm>
              <a:off x="6970409" y="5195338"/>
              <a:ext cx="1567008" cy="1101434"/>
              <a:chOff x="1907704" y="2564904"/>
              <a:chExt cx="1152128" cy="1296000"/>
            </a:xfrm>
          </p:grpSpPr>
          <p:pic>
            <p:nvPicPr>
              <p:cNvPr id="38" name="圖片 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07704" y="2564904"/>
                <a:ext cx="1152128" cy="648000"/>
              </a:xfrm>
              <a:prstGeom prst="rect">
                <a:avLst/>
              </a:prstGeom>
            </p:spPr>
          </p:pic>
          <p:pic>
            <p:nvPicPr>
              <p:cNvPr id="39" name="圖片 3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07704" y="3212904"/>
                <a:ext cx="1152128" cy="648000"/>
              </a:xfrm>
              <a:prstGeom prst="rect">
                <a:avLst/>
              </a:prstGeom>
            </p:spPr>
          </p:pic>
        </p:grpSp>
        <p:grpSp>
          <p:nvGrpSpPr>
            <p:cNvPr id="40" name="群組 39"/>
            <p:cNvGrpSpPr>
              <a:grpSpLocks/>
            </p:cNvGrpSpPr>
            <p:nvPr/>
          </p:nvGrpSpPr>
          <p:grpSpPr>
            <a:xfrm>
              <a:off x="6676962" y="5199339"/>
              <a:ext cx="293447" cy="1101600"/>
              <a:chOff x="3995936" y="2704514"/>
              <a:chExt cx="1152128" cy="1255554"/>
            </a:xfrm>
          </p:grpSpPr>
          <p:pic>
            <p:nvPicPr>
              <p:cNvPr id="41" name="圖片 40"/>
              <p:cNvPicPr>
                <a:picLocks noChangeAspect="1"/>
              </p:cNvPicPr>
              <p:nvPr/>
            </p:nvPicPr>
            <p:blipFill rotWithShape="1">
              <a:blip r:embed="rId6" cstate="print">
                <a:extLst>
                  <a:ext uri="{28A0092B-C50C-407E-A947-70E740481C1C}">
                    <a14:useLocalDpi xmlns:a14="http://schemas.microsoft.com/office/drawing/2010/main" val="0"/>
                  </a:ext>
                </a:extLst>
              </a:blip>
              <a:srcRect l="-100000"/>
              <a:stretch/>
            </p:blipFill>
            <p:spPr>
              <a:xfrm>
                <a:off x="3995936" y="2704514"/>
                <a:ext cx="1152128" cy="648000"/>
              </a:xfrm>
              <a:prstGeom prst="rect">
                <a:avLst/>
              </a:prstGeom>
            </p:spPr>
          </p:pic>
          <p:pic>
            <p:nvPicPr>
              <p:cNvPr id="42" name="圖片 41"/>
              <p:cNvPicPr>
                <a:picLocks noChangeAspect="1"/>
              </p:cNvPicPr>
              <p:nvPr/>
            </p:nvPicPr>
            <p:blipFill rotWithShape="1">
              <a:blip r:embed="rId6" cstate="print">
                <a:extLst>
                  <a:ext uri="{28A0092B-C50C-407E-A947-70E740481C1C}">
                    <a14:useLocalDpi xmlns:a14="http://schemas.microsoft.com/office/drawing/2010/main" val="0"/>
                  </a:ext>
                </a:extLst>
              </a:blip>
              <a:srcRect l="-100000"/>
              <a:stretch/>
            </p:blipFill>
            <p:spPr>
              <a:xfrm>
                <a:off x="3995936" y="3312067"/>
                <a:ext cx="1152128" cy="648001"/>
              </a:xfrm>
              <a:prstGeom prst="rect">
                <a:avLst/>
              </a:prstGeom>
            </p:spPr>
          </p:pic>
        </p:grpSp>
        <p:grpSp>
          <p:nvGrpSpPr>
            <p:cNvPr id="43" name="群組 42"/>
            <p:cNvGrpSpPr>
              <a:grpSpLocks/>
            </p:cNvGrpSpPr>
            <p:nvPr/>
          </p:nvGrpSpPr>
          <p:grpSpPr>
            <a:xfrm>
              <a:off x="8533502" y="5200182"/>
              <a:ext cx="293447" cy="1101600"/>
              <a:chOff x="3995936" y="2704513"/>
              <a:chExt cx="1152128" cy="1255555"/>
            </a:xfrm>
          </p:grpSpPr>
          <p:pic>
            <p:nvPicPr>
              <p:cNvPr id="44" name="圖片 43"/>
              <p:cNvPicPr>
                <a:picLocks noChangeAspect="1"/>
              </p:cNvPicPr>
              <p:nvPr/>
            </p:nvPicPr>
            <p:blipFill rotWithShape="1">
              <a:blip r:embed="rId6" cstate="print">
                <a:extLst>
                  <a:ext uri="{28A0092B-C50C-407E-A947-70E740481C1C}">
                    <a14:useLocalDpi xmlns:a14="http://schemas.microsoft.com/office/drawing/2010/main" val="0"/>
                  </a:ext>
                </a:extLst>
              </a:blip>
              <a:srcRect r="-100000"/>
              <a:stretch/>
            </p:blipFill>
            <p:spPr>
              <a:xfrm>
                <a:off x="3995936" y="2704513"/>
                <a:ext cx="1152128" cy="648000"/>
              </a:xfrm>
              <a:prstGeom prst="rect">
                <a:avLst/>
              </a:prstGeom>
            </p:spPr>
          </p:pic>
          <p:pic>
            <p:nvPicPr>
              <p:cNvPr id="45" name="圖片 44"/>
              <p:cNvPicPr>
                <a:picLocks noChangeAspect="1"/>
              </p:cNvPicPr>
              <p:nvPr/>
            </p:nvPicPr>
            <p:blipFill rotWithShape="1">
              <a:blip r:embed="rId6" cstate="print">
                <a:extLst>
                  <a:ext uri="{28A0092B-C50C-407E-A947-70E740481C1C}">
                    <a14:useLocalDpi xmlns:a14="http://schemas.microsoft.com/office/drawing/2010/main" val="0"/>
                  </a:ext>
                </a:extLst>
              </a:blip>
              <a:srcRect r="-100000"/>
              <a:stretch/>
            </p:blipFill>
            <p:spPr>
              <a:xfrm>
                <a:off x="3995936" y="3312067"/>
                <a:ext cx="1152128" cy="648001"/>
              </a:xfrm>
              <a:prstGeom prst="rect">
                <a:avLst/>
              </a:prstGeom>
            </p:spPr>
          </p:pic>
        </p:grpSp>
      </p:grpSp>
      <p:sp>
        <p:nvSpPr>
          <p:cNvPr id="46" name="矩形 45"/>
          <p:cNvSpPr/>
          <p:nvPr/>
        </p:nvSpPr>
        <p:spPr>
          <a:xfrm>
            <a:off x="7201590" y="6433591"/>
            <a:ext cx="1695298" cy="307777"/>
          </a:xfrm>
          <a:prstGeom prst="rect">
            <a:avLst/>
          </a:prstGeom>
        </p:spPr>
        <p:txBody>
          <a:bodyPr wrap="square">
            <a:spAutoFit/>
          </a:bodyPr>
          <a:lstStyle/>
          <a:p>
            <a:pPr algn="ctr"/>
            <a:r>
              <a:rPr lang="en-US" altLang="zh-TW" sz="1400" dirty="0" smtClean="0">
                <a:ea typeface="Arial Unicode MS" panose="020B0604020202020204" pitchFamily="34" charset="-120"/>
                <a:cs typeface="Arial" panose="020B0604020202020204" pitchFamily="34" charset="0"/>
              </a:rPr>
              <a:t>CTDP-2LR</a:t>
            </a:r>
            <a:endParaRPr lang="zh-TW" altLang="en-US" sz="1400" dirty="0"/>
          </a:p>
        </p:txBody>
      </p:sp>
    </p:spTree>
    <p:extLst>
      <p:ext uri="{BB962C8B-B14F-4D97-AF65-F5344CB8AC3E}">
        <p14:creationId xmlns:p14="http://schemas.microsoft.com/office/powerpoint/2010/main" val="136612061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539552" y="2060848"/>
            <a:ext cx="7992888" cy="2160240"/>
          </a:xfrm>
        </p:spPr>
        <p:txBody>
          <a:bodyPr>
            <a:normAutofit/>
          </a:bodyPr>
          <a:lstStyle/>
          <a:p>
            <a:pPr marL="355600" indent="-355600">
              <a:spcBef>
                <a:spcPts val="1200"/>
              </a:spcBef>
            </a:pPr>
            <a:r>
              <a:rPr lang="en-US" altLang="zh-TW" dirty="0" smtClean="0">
                <a:latin typeface="Calibri" pitchFamily="34" charset="0"/>
              </a:rPr>
              <a:t>CTDP Adoption Plans</a:t>
            </a:r>
            <a:br>
              <a:rPr lang="en-US" altLang="zh-TW" dirty="0" smtClean="0">
                <a:latin typeface="Calibri" pitchFamily="34" charset="0"/>
              </a:rPr>
            </a:br>
            <a:r>
              <a:rPr lang="en-US" altLang="zh-TW" dirty="0" smtClean="0">
                <a:latin typeface="Calibri" pitchFamily="34" charset="0"/>
              </a:rPr>
              <a:t>in Taiwan</a:t>
            </a:r>
          </a:p>
        </p:txBody>
      </p:sp>
    </p:spTree>
    <p:extLst>
      <p:ext uri="{BB962C8B-B14F-4D97-AF65-F5344CB8AC3E}">
        <p14:creationId xmlns:p14="http://schemas.microsoft.com/office/powerpoint/2010/main" val="380866596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395536" y="805663"/>
            <a:ext cx="8305800" cy="636680"/>
          </a:xfrm>
        </p:spPr>
        <p:txBody>
          <a:bodyPr>
            <a:normAutofit/>
          </a:bodyPr>
          <a:lstStyle/>
          <a:p>
            <a:pPr algn="ctr"/>
            <a:r>
              <a:rPr lang="en-US" altLang="zh-TW" sz="3200" b="1" dirty="0" err="1" smtClean="0">
                <a:latin typeface="Calibri" panose="020F0502020204030204" pitchFamily="34" charset="0"/>
                <a:cs typeface="Arial" panose="020B0604020202020204" pitchFamily="34" charset="0"/>
              </a:rPr>
              <a:t>ChungHwa</a:t>
            </a:r>
            <a:r>
              <a:rPr lang="en-US" altLang="zh-TW" sz="3200" b="1" dirty="0" smtClean="0">
                <a:latin typeface="Calibri" panose="020F0502020204030204" pitchFamily="34" charset="0"/>
                <a:cs typeface="Arial" panose="020B0604020202020204" pitchFamily="34" charset="0"/>
              </a:rPr>
              <a:t> Telecom’s Adoption Plan</a:t>
            </a:r>
            <a:endParaRPr lang="zh-TW" altLang="en-US" sz="3200" b="1" dirty="0">
              <a:latin typeface="Calibri" panose="020F0502020204030204" pitchFamily="34" charset="0"/>
              <a:cs typeface="Arial" panose="020B0604020202020204" pitchFamily="34" charset="0"/>
            </a:endParaRPr>
          </a:p>
        </p:txBody>
      </p:sp>
      <p:sp>
        <p:nvSpPr>
          <p:cNvPr id="3" name="文字方塊 2"/>
          <p:cNvSpPr txBox="1"/>
          <p:nvPr/>
        </p:nvSpPr>
        <p:spPr>
          <a:xfrm>
            <a:off x="502978" y="1716191"/>
            <a:ext cx="8280920" cy="3801041"/>
          </a:xfrm>
          <a:prstGeom prst="rect">
            <a:avLst/>
          </a:prstGeom>
          <a:noFill/>
        </p:spPr>
        <p:txBody>
          <a:bodyPr wrap="square" rtlCol="0">
            <a:spAutoFit/>
          </a:bodyPr>
          <a:lstStyle/>
          <a:p>
            <a:pPr hangingPunct="0"/>
            <a:r>
              <a:rPr lang="en-US" altLang="zh-TW" dirty="0" smtClean="0"/>
              <a:t>Chunghwa </a:t>
            </a:r>
            <a:r>
              <a:rPr lang="en-US" altLang="zh-TW" dirty="0"/>
              <a:t>Telecom (CHT) Company </a:t>
            </a:r>
            <a:r>
              <a:rPr lang="en-US" altLang="zh-TW" dirty="0" smtClean="0"/>
              <a:t>with </a:t>
            </a:r>
            <a:r>
              <a:rPr lang="en-US" altLang="zh-TW" dirty="0"/>
              <a:t>about 1.4 million </a:t>
            </a:r>
            <a:r>
              <a:rPr lang="en-US" altLang="zh-TW" dirty="0" smtClean="0"/>
              <a:t>MOD users has signed an agreement to adopt CTDP format as </a:t>
            </a:r>
            <a:r>
              <a:rPr lang="en-US" altLang="zh-TW" dirty="0"/>
              <a:t>the following</a:t>
            </a:r>
            <a:r>
              <a:rPr lang="en-US" altLang="zh-TW" dirty="0" smtClean="0"/>
              <a:t>:</a:t>
            </a:r>
          </a:p>
          <a:p>
            <a:pPr hangingPunct="0"/>
            <a:endParaRPr lang="zh-TW" altLang="zh-TW" dirty="0"/>
          </a:p>
          <a:p>
            <a:pPr hangingPunct="0">
              <a:spcBef>
                <a:spcPts val="600"/>
              </a:spcBef>
            </a:pPr>
            <a:r>
              <a:rPr lang="en-US" altLang="zh-TW" dirty="0"/>
              <a:t>1. </a:t>
            </a:r>
            <a:r>
              <a:rPr lang="en-US" altLang="zh-TW" dirty="0" smtClean="0"/>
              <a:t>04/01/2016:  Propose </a:t>
            </a:r>
            <a:r>
              <a:rPr lang="en-US" altLang="zh-TW" dirty="0"/>
              <a:t>and confirm the test and adoption detailed plan</a:t>
            </a:r>
            <a:endParaRPr lang="zh-TW" altLang="zh-TW" dirty="0"/>
          </a:p>
          <a:p>
            <a:pPr hangingPunct="0">
              <a:spcBef>
                <a:spcPts val="600"/>
              </a:spcBef>
            </a:pPr>
            <a:r>
              <a:rPr lang="en-US" altLang="zh-TW" dirty="0"/>
              <a:t>2. </a:t>
            </a:r>
            <a:r>
              <a:rPr lang="en-US" altLang="zh-TW" dirty="0" smtClean="0"/>
              <a:t>07/01/2016:  Test </a:t>
            </a:r>
            <a:r>
              <a:rPr lang="en-US" altLang="zh-TW" dirty="0"/>
              <a:t>of downloaded 3D CTDP services with computer clients</a:t>
            </a:r>
            <a:endParaRPr lang="zh-TW" altLang="zh-TW" dirty="0"/>
          </a:p>
          <a:p>
            <a:pPr hangingPunct="0"/>
            <a:r>
              <a:rPr lang="en-US" altLang="zh-TW" dirty="0"/>
              <a:t>             </a:t>
            </a:r>
            <a:r>
              <a:rPr lang="en-US" altLang="zh-TW" dirty="0" smtClean="0"/>
              <a:t>            (</a:t>
            </a:r>
            <a:r>
              <a:rPr lang="en-US" altLang="zh-TW" dirty="0"/>
              <a:t>Internal test in CHT and TOUCH Center only) </a:t>
            </a:r>
            <a:endParaRPr lang="zh-TW" altLang="zh-TW" dirty="0"/>
          </a:p>
          <a:p>
            <a:pPr hangingPunct="0">
              <a:spcBef>
                <a:spcPts val="600"/>
              </a:spcBef>
            </a:pPr>
            <a:r>
              <a:rPr lang="en-US" altLang="zh-TW" dirty="0"/>
              <a:t>3. </a:t>
            </a:r>
            <a:r>
              <a:rPr lang="en-US" altLang="zh-TW" dirty="0" smtClean="0"/>
              <a:t>02/01/2017:  Services </a:t>
            </a:r>
            <a:r>
              <a:rPr lang="en-US" altLang="zh-TW" dirty="0"/>
              <a:t>of 3D MOD services for computer clients</a:t>
            </a:r>
            <a:endParaRPr lang="zh-TW" altLang="zh-TW" dirty="0"/>
          </a:p>
          <a:p>
            <a:pPr hangingPunct="0"/>
            <a:r>
              <a:rPr lang="en-US" altLang="zh-TW" dirty="0"/>
              <a:t>            </a:t>
            </a:r>
            <a:r>
              <a:rPr lang="en-US" altLang="zh-TW" dirty="0" smtClean="0"/>
              <a:t>            </a:t>
            </a:r>
            <a:r>
              <a:rPr lang="en-US" altLang="zh-TW" dirty="0"/>
              <a:t>(Charge and open to the public and final CTDP format selection) </a:t>
            </a:r>
            <a:endParaRPr lang="zh-TW" altLang="zh-TW" dirty="0"/>
          </a:p>
          <a:p>
            <a:pPr marL="1617663" indent="-1617663" hangingPunct="0">
              <a:spcBef>
                <a:spcPts val="600"/>
              </a:spcBef>
            </a:pPr>
            <a:r>
              <a:rPr lang="en-US" altLang="zh-TW" dirty="0"/>
              <a:t>4. </a:t>
            </a:r>
            <a:r>
              <a:rPr lang="en-US" altLang="zh-TW" dirty="0" smtClean="0"/>
              <a:t>02/01/2018:  Test </a:t>
            </a:r>
            <a:r>
              <a:rPr lang="en-US" altLang="zh-TW" dirty="0"/>
              <a:t>of 3D MOD services through Set-top-Boxes with separated CTDP </a:t>
            </a:r>
            <a:r>
              <a:rPr lang="en-US" altLang="zh-TW" dirty="0" err="1"/>
              <a:t>depacking</a:t>
            </a:r>
            <a:r>
              <a:rPr lang="en-US" altLang="zh-TW" dirty="0"/>
              <a:t> module (Open for selected users)</a:t>
            </a:r>
            <a:endParaRPr lang="zh-TW" altLang="zh-TW" dirty="0"/>
          </a:p>
          <a:p>
            <a:pPr hangingPunct="0">
              <a:spcBef>
                <a:spcPts val="600"/>
              </a:spcBef>
            </a:pPr>
            <a:r>
              <a:rPr lang="en-US" altLang="zh-TW" dirty="0"/>
              <a:t>5. </a:t>
            </a:r>
            <a:r>
              <a:rPr lang="en-US" altLang="zh-TW" dirty="0" smtClean="0"/>
              <a:t>02/01/2019</a:t>
            </a:r>
            <a:r>
              <a:rPr lang="zh-TW" altLang="zh-TW" dirty="0" smtClean="0"/>
              <a:t>：</a:t>
            </a:r>
            <a:r>
              <a:rPr lang="en-US" altLang="zh-TW" dirty="0"/>
              <a:t>Test of 3D MOD services through Set-top-Boxes with </a:t>
            </a:r>
            <a:r>
              <a:rPr lang="en-US" altLang="zh-TW" dirty="0" smtClean="0"/>
              <a:t>Integrated</a:t>
            </a:r>
          </a:p>
          <a:p>
            <a:pPr hangingPunct="0"/>
            <a:r>
              <a:rPr lang="en-US" altLang="zh-TW" dirty="0"/>
              <a:t> </a:t>
            </a:r>
            <a:r>
              <a:rPr lang="en-US" altLang="zh-TW" dirty="0" smtClean="0"/>
              <a:t>                        CTDP </a:t>
            </a:r>
            <a:r>
              <a:rPr lang="en-US" altLang="zh-TW" dirty="0" err="1"/>
              <a:t>depacking</a:t>
            </a:r>
            <a:r>
              <a:rPr lang="en-US" altLang="zh-TW" dirty="0"/>
              <a:t> module (charged 3D services)</a:t>
            </a:r>
            <a:endParaRPr lang="zh-TW" altLang="zh-TW" dirty="0"/>
          </a:p>
        </p:txBody>
      </p:sp>
    </p:spTree>
    <p:extLst>
      <p:ext uri="{BB962C8B-B14F-4D97-AF65-F5344CB8AC3E}">
        <p14:creationId xmlns:p14="http://schemas.microsoft.com/office/powerpoint/2010/main" val="232718657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395536" y="776096"/>
            <a:ext cx="8305800" cy="636680"/>
          </a:xfrm>
        </p:spPr>
        <p:txBody>
          <a:bodyPr>
            <a:normAutofit/>
          </a:bodyPr>
          <a:lstStyle/>
          <a:p>
            <a:pPr algn="ctr"/>
            <a:r>
              <a:rPr lang="en-US" altLang="zh-TW" sz="3200" b="1" dirty="0" err="1" smtClean="0">
                <a:latin typeface="Calibri" panose="020F0502020204030204" pitchFamily="34" charset="0"/>
                <a:cs typeface="Arial" panose="020B0604020202020204" pitchFamily="34" charset="0"/>
              </a:rPr>
              <a:t>Hsin</a:t>
            </a:r>
            <a:r>
              <a:rPr lang="en-US" altLang="zh-TW" sz="3200" b="1" dirty="0" smtClean="0">
                <a:latin typeface="Calibri" panose="020F0502020204030204" pitchFamily="34" charset="0"/>
                <a:cs typeface="Arial" panose="020B0604020202020204" pitchFamily="34" charset="0"/>
              </a:rPr>
              <a:t> </a:t>
            </a:r>
            <a:r>
              <a:rPr lang="en-US" altLang="zh-TW" sz="3200" b="1" dirty="0" err="1" smtClean="0">
                <a:latin typeface="Calibri" panose="020F0502020204030204" pitchFamily="34" charset="0"/>
                <a:cs typeface="Arial" panose="020B0604020202020204" pitchFamily="34" charset="0"/>
              </a:rPr>
              <a:t>Yeong</a:t>
            </a:r>
            <a:r>
              <a:rPr lang="en-US" altLang="zh-TW" sz="3200" b="1" dirty="0" smtClean="0">
                <a:latin typeface="Calibri" panose="020F0502020204030204" pitchFamily="34" charset="0"/>
                <a:cs typeface="Arial" panose="020B0604020202020204" pitchFamily="34" charset="0"/>
              </a:rPr>
              <a:t> </a:t>
            </a:r>
            <a:r>
              <a:rPr lang="en-US" altLang="zh-TW" sz="3200" b="1" dirty="0" err="1" smtClean="0">
                <a:latin typeface="Calibri" panose="020F0502020204030204" pitchFamily="34" charset="0"/>
                <a:cs typeface="Arial" panose="020B0604020202020204" pitchFamily="34" charset="0"/>
              </a:rPr>
              <a:t>An’s</a:t>
            </a:r>
            <a:r>
              <a:rPr lang="en-US" altLang="zh-TW" sz="3200" b="1" dirty="0" smtClean="0">
                <a:latin typeface="Calibri" panose="020F0502020204030204" pitchFamily="34" charset="0"/>
                <a:cs typeface="Arial" panose="020B0604020202020204" pitchFamily="34" charset="0"/>
              </a:rPr>
              <a:t> Adoption Plan</a:t>
            </a:r>
            <a:endParaRPr lang="zh-TW" altLang="en-US" sz="3200" b="1" dirty="0">
              <a:latin typeface="Calibri" panose="020F0502020204030204" pitchFamily="34" charset="0"/>
              <a:cs typeface="Arial" panose="020B0604020202020204" pitchFamily="34" charset="0"/>
            </a:endParaRPr>
          </a:p>
        </p:txBody>
      </p:sp>
      <p:sp>
        <p:nvSpPr>
          <p:cNvPr id="3" name="文字方塊 2"/>
          <p:cNvSpPr txBox="1"/>
          <p:nvPr/>
        </p:nvSpPr>
        <p:spPr>
          <a:xfrm>
            <a:off x="493819" y="1588145"/>
            <a:ext cx="8299238" cy="4001095"/>
          </a:xfrm>
          <a:prstGeom prst="rect">
            <a:avLst/>
          </a:prstGeom>
          <a:noFill/>
        </p:spPr>
        <p:txBody>
          <a:bodyPr wrap="square" rtlCol="0">
            <a:spAutoFit/>
          </a:bodyPr>
          <a:lstStyle/>
          <a:p>
            <a:pPr hangingPunct="0"/>
            <a:r>
              <a:rPr lang="en-US" altLang="zh-TW" dirty="0" err="1" smtClean="0"/>
              <a:t>Hsin</a:t>
            </a:r>
            <a:r>
              <a:rPr lang="en-US" altLang="zh-TW" dirty="0" smtClean="0"/>
              <a:t> </a:t>
            </a:r>
            <a:r>
              <a:rPr lang="en-US" altLang="zh-TW" dirty="0" err="1"/>
              <a:t>Yeong</a:t>
            </a:r>
            <a:r>
              <a:rPr lang="en-US" altLang="zh-TW" dirty="0"/>
              <a:t> An (HYA) Cable TV </a:t>
            </a:r>
            <a:r>
              <a:rPr lang="en-US" altLang="zh-TW" dirty="0" smtClean="0"/>
              <a:t>Company with </a:t>
            </a:r>
            <a:r>
              <a:rPr lang="en-US" altLang="zh-TW" dirty="0"/>
              <a:t>about 145 thousand </a:t>
            </a:r>
            <a:r>
              <a:rPr lang="en-US" altLang="zh-TW" dirty="0" smtClean="0"/>
              <a:t>users </a:t>
            </a:r>
            <a:r>
              <a:rPr lang="en-US" altLang="zh-TW" dirty="0"/>
              <a:t>is a local cable company near the National Cheng Kung University. The test and adoption plan with time lines are designed as the following</a:t>
            </a:r>
            <a:r>
              <a:rPr lang="en-US" altLang="zh-TW" dirty="0" smtClean="0"/>
              <a:t>:</a:t>
            </a:r>
          </a:p>
          <a:p>
            <a:pPr hangingPunct="0"/>
            <a:endParaRPr lang="en-US" altLang="zh-TW" dirty="0"/>
          </a:p>
          <a:p>
            <a:pPr hangingPunct="0"/>
            <a:r>
              <a:rPr lang="en-US" altLang="zh-TW" dirty="0"/>
              <a:t>1. </a:t>
            </a:r>
            <a:r>
              <a:rPr lang="en-US" altLang="zh-TW" dirty="0" smtClean="0"/>
              <a:t>04/01/2016: </a:t>
            </a:r>
            <a:r>
              <a:rPr lang="en-US" altLang="zh-TW" dirty="0"/>
              <a:t>Propose and confirm the test and adoption detailed plan</a:t>
            </a:r>
          </a:p>
          <a:p>
            <a:pPr hangingPunct="0">
              <a:spcBef>
                <a:spcPts val="600"/>
              </a:spcBef>
            </a:pPr>
            <a:r>
              <a:rPr lang="en-US" altLang="zh-TW" dirty="0"/>
              <a:t>2. </a:t>
            </a:r>
            <a:r>
              <a:rPr lang="en-US" altLang="zh-TW" dirty="0" smtClean="0"/>
              <a:t>07/01/2016: </a:t>
            </a:r>
            <a:r>
              <a:rPr lang="en-US" altLang="zh-TW" dirty="0"/>
              <a:t>Test of downloaded 3D CTDP services with computer clients</a:t>
            </a:r>
          </a:p>
          <a:p>
            <a:pPr hangingPunct="0"/>
            <a:r>
              <a:rPr lang="en-US" altLang="zh-TW" dirty="0"/>
              <a:t>           </a:t>
            </a:r>
            <a:r>
              <a:rPr lang="en-US" altLang="zh-TW" dirty="0" smtClean="0"/>
              <a:t>              </a:t>
            </a:r>
            <a:r>
              <a:rPr lang="en-US" altLang="zh-TW" dirty="0"/>
              <a:t>(Internal test in HYA and TOUCH Center only) </a:t>
            </a:r>
          </a:p>
          <a:p>
            <a:pPr hangingPunct="0">
              <a:spcBef>
                <a:spcPts val="600"/>
              </a:spcBef>
            </a:pPr>
            <a:r>
              <a:rPr lang="en-US" altLang="zh-TW" dirty="0"/>
              <a:t>3. </a:t>
            </a:r>
            <a:r>
              <a:rPr lang="en-US" altLang="zh-TW" dirty="0" smtClean="0"/>
              <a:t>02/01/2017: </a:t>
            </a:r>
            <a:r>
              <a:rPr lang="en-US" altLang="zh-TW" dirty="0"/>
              <a:t>Services of 3D CATV services for computer clients</a:t>
            </a:r>
          </a:p>
          <a:p>
            <a:pPr hangingPunct="0"/>
            <a:r>
              <a:rPr lang="en-US" altLang="zh-TW" dirty="0"/>
              <a:t>           </a:t>
            </a:r>
            <a:r>
              <a:rPr lang="en-US" altLang="zh-TW" dirty="0" smtClean="0"/>
              <a:t>             </a:t>
            </a:r>
            <a:r>
              <a:rPr lang="en-US" altLang="zh-TW" dirty="0"/>
              <a:t>(Charge and open to the public and final CTDP format selection) </a:t>
            </a:r>
          </a:p>
          <a:p>
            <a:pPr marL="1525588" indent="-1525588" hangingPunct="0">
              <a:spcBef>
                <a:spcPts val="600"/>
              </a:spcBef>
            </a:pPr>
            <a:r>
              <a:rPr lang="en-US" altLang="zh-TW" dirty="0"/>
              <a:t>4. </a:t>
            </a:r>
            <a:r>
              <a:rPr lang="en-US" altLang="zh-TW" dirty="0" smtClean="0"/>
              <a:t>02/01/2018: </a:t>
            </a:r>
            <a:r>
              <a:rPr lang="en-US" altLang="zh-TW" dirty="0"/>
              <a:t>Test of 3D CATV services through Set-top-Boxes with separated CTDP </a:t>
            </a:r>
            <a:r>
              <a:rPr lang="en-US" altLang="zh-TW" dirty="0" err="1"/>
              <a:t>depacking</a:t>
            </a:r>
            <a:r>
              <a:rPr lang="en-US" altLang="zh-TW" dirty="0"/>
              <a:t> module (Open for selected users)</a:t>
            </a:r>
          </a:p>
          <a:p>
            <a:pPr marL="1525588" indent="-1525588" hangingPunct="0">
              <a:spcBef>
                <a:spcPts val="600"/>
              </a:spcBef>
            </a:pPr>
            <a:r>
              <a:rPr lang="en-US" altLang="zh-TW" dirty="0"/>
              <a:t>5. </a:t>
            </a:r>
            <a:r>
              <a:rPr lang="en-US" altLang="zh-TW" dirty="0" smtClean="0"/>
              <a:t>02/01/2019</a:t>
            </a:r>
            <a:r>
              <a:rPr lang="zh-TW" altLang="en-US" dirty="0" smtClean="0"/>
              <a:t>：</a:t>
            </a:r>
            <a:r>
              <a:rPr lang="en-US" altLang="zh-TW" dirty="0"/>
              <a:t>Test of 3D CATV services through Set-top-Boxes with Integrated CTDP </a:t>
            </a:r>
            <a:r>
              <a:rPr lang="en-US" altLang="zh-TW" dirty="0" err="1"/>
              <a:t>depacking</a:t>
            </a:r>
            <a:r>
              <a:rPr lang="en-US" altLang="zh-TW" dirty="0"/>
              <a:t> module (charged 3D services)</a:t>
            </a:r>
          </a:p>
        </p:txBody>
      </p:sp>
    </p:spTree>
    <p:extLst>
      <p:ext uri="{BB962C8B-B14F-4D97-AF65-F5344CB8AC3E}">
        <p14:creationId xmlns:p14="http://schemas.microsoft.com/office/powerpoint/2010/main" val="59561330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156176" y="1466661"/>
            <a:ext cx="2520280" cy="4916032"/>
          </a:xfrm>
          <a:prstGeom prst="rect">
            <a:avLst/>
          </a:prstGeom>
          <a:solidFill>
            <a:schemeClr val="accent6">
              <a:lumMod val="40000"/>
              <a:lumOff val="60000"/>
            </a:schemeClr>
          </a:solidFill>
          <a:ln w="19050">
            <a:prstDash val="dash"/>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endParaRPr lang="zh-TW" altLang="en-US" sz="1600" dirty="0" smtClean="0">
              <a:ea typeface="+mj-ea"/>
            </a:endParaRPr>
          </a:p>
        </p:txBody>
      </p:sp>
      <p:sp>
        <p:nvSpPr>
          <p:cNvPr id="8" name="手繪多邊形 7"/>
          <p:cNvSpPr/>
          <p:nvPr/>
        </p:nvSpPr>
        <p:spPr>
          <a:xfrm>
            <a:off x="1213164" y="1466661"/>
            <a:ext cx="4227969" cy="4925086"/>
          </a:xfrm>
          <a:custGeom>
            <a:avLst/>
            <a:gdLst>
              <a:gd name="connsiteX0" fmla="*/ 832919 w 4227969"/>
              <a:gd name="connsiteY0" fmla="*/ 36214 h 4925086"/>
              <a:gd name="connsiteX1" fmla="*/ 4227969 w 4227969"/>
              <a:gd name="connsiteY1" fmla="*/ 0 h 4925086"/>
              <a:gd name="connsiteX2" fmla="*/ 4218915 w 4227969"/>
              <a:gd name="connsiteY2" fmla="*/ 4925086 h 4925086"/>
              <a:gd name="connsiteX3" fmla="*/ 0 w 4227969"/>
              <a:gd name="connsiteY3" fmla="*/ 4925086 h 4925086"/>
              <a:gd name="connsiteX4" fmla="*/ 0 w 4227969"/>
              <a:gd name="connsiteY4" fmla="*/ 3041965 h 4925086"/>
              <a:gd name="connsiteX5" fmla="*/ 2480650 w 4227969"/>
              <a:gd name="connsiteY5" fmla="*/ 3032911 h 4925086"/>
              <a:gd name="connsiteX6" fmla="*/ 2489703 w 4227969"/>
              <a:gd name="connsiteY6" fmla="*/ 2000816 h 4925086"/>
              <a:gd name="connsiteX7" fmla="*/ 832919 w 4227969"/>
              <a:gd name="connsiteY7" fmla="*/ 1982709 h 4925086"/>
              <a:gd name="connsiteX8" fmla="*/ 832919 w 4227969"/>
              <a:gd name="connsiteY8" fmla="*/ 36214 h 492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7969" h="4925086">
                <a:moveTo>
                  <a:pt x="832919" y="36214"/>
                </a:moveTo>
                <a:lnTo>
                  <a:pt x="4227969" y="0"/>
                </a:lnTo>
                <a:lnTo>
                  <a:pt x="4218915" y="4925086"/>
                </a:lnTo>
                <a:lnTo>
                  <a:pt x="0" y="4925086"/>
                </a:lnTo>
                <a:lnTo>
                  <a:pt x="0" y="3041965"/>
                </a:lnTo>
                <a:lnTo>
                  <a:pt x="2480650" y="3032911"/>
                </a:lnTo>
                <a:cubicBezTo>
                  <a:pt x="2483668" y="2688879"/>
                  <a:pt x="2486685" y="2344848"/>
                  <a:pt x="2489703" y="2000816"/>
                </a:cubicBezTo>
                <a:lnTo>
                  <a:pt x="832919" y="1982709"/>
                </a:lnTo>
                <a:cubicBezTo>
                  <a:pt x="829901" y="1333877"/>
                  <a:pt x="826884" y="685046"/>
                  <a:pt x="832919" y="36214"/>
                </a:cubicBezTo>
                <a:close/>
              </a:path>
            </a:pathLst>
          </a:custGeom>
          <a:gradFill flip="none" rotWithShape="1">
            <a:gsLst>
              <a:gs pos="0">
                <a:schemeClr val="accent3">
                  <a:tint val="70000"/>
                  <a:satMod val="130000"/>
                </a:schemeClr>
              </a:gs>
              <a:gs pos="43000">
                <a:schemeClr val="accent3">
                  <a:tint val="44000"/>
                  <a:satMod val="165000"/>
                </a:schemeClr>
              </a:gs>
              <a:gs pos="93000">
                <a:schemeClr val="accent3">
                  <a:tint val="15000"/>
                  <a:satMod val="165000"/>
                </a:schemeClr>
              </a:gs>
              <a:gs pos="100000">
                <a:schemeClr val="accent3">
                  <a:tint val="5000"/>
                  <a:satMod val="250000"/>
                </a:schemeClr>
              </a:gs>
            </a:gsLst>
            <a:lin ang="10800000" scaled="1"/>
            <a:tileRect/>
          </a:gradFill>
          <a:ln w="19050">
            <a:prstDash val="dash"/>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endParaRPr lang="zh-TW" altLang="en-US" sz="1600" dirty="0" smtClean="0">
              <a:ea typeface="+mj-ea"/>
            </a:endParaRPr>
          </a:p>
        </p:txBody>
      </p:sp>
      <p:sp>
        <p:nvSpPr>
          <p:cNvPr id="46" name="文字方塊 45"/>
          <p:cNvSpPr txBox="1"/>
          <p:nvPr/>
        </p:nvSpPr>
        <p:spPr>
          <a:xfrm>
            <a:off x="4700789" y="5792993"/>
            <a:ext cx="731290" cy="584775"/>
          </a:xfrm>
          <a:prstGeom prst="rect">
            <a:avLst/>
          </a:prstGeom>
          <a:noFill/>
        </p:spPr>
        <p:txBody>
          <a:bodyPr wrap="none" rtlCol="0">
            <a:spAutoFit/>
          </a:bodyPr>
          <a:lstStyle/>
          <a:p>
            <a:r>
              <a:rPr lang="en-US" altLang="zh-TW" sz="1600" b="1" dirty="0" smtClean="0">
                <a:solidFill>
                  <a:srgbClr val="FF0000"/>
                </a:solidFill>
              </a:rPr>
              <a:t>2</a:t>
            </a:r>
            <a:r>
              <a:rPr lang="en-US" altLang="zh-TW" sz="1600" b="1" baseline="30000" dirty="0" smtClean="0">
                <a:solidFill>
                  <a:srgbClr val="FF0000"/>
                </a:solidFill>
              </a:rPr>
              <a:t>nd</a:t>
            </a:r>
            <a:r>
              <a:rPr lang="en-US" altLang="zh-TW" sz="1600" b="1" dirty="0" smtClean="0">
                <a:solidFill>
                  <a:srgbClr val="FF0000"/>
                </a:solidFill>
              </a:rPr>
              <a:t>  </a:t>
            </a:r>
          </a:p>
          <a:p>
            <a:r>
              <a:rPr lang="en-US" altLang="zh-TW" sz="1600" b="1" dirty="0" smtClean="0">
                <a:solidFill>
                  <a:srgbClr val="FF0000"/>
                </a:solidFill>
              </a:rPr>
              <a:t>stage</a:t>
            </a:r>
            <a:endParaRPr lang="zh-TW" altLang="en-US" sz="1600" b="1" dirty="0">
              <a:solidFill>
                <a:srgbClr val="FF0000"/>
              </a:solidFill>
            </a:endParaRPr>
          </a:p>
        </p:txBody>
      </p:sp>
      <p:sp>
        <p:nvSpPr>
          <p:cNvPr id="4" name="手繪多邊形 3"/>
          <p:cNvSpPr/>
          <p:nvPr/>
        </p:nvSpPr>
        <p:spPr>
          <a:xfrm>
            <a:off x="923453" y="1502875"/>
            <a:ext cx="4508626" cy="4879818"/>
          </a:xfrm>
          <a:custGeom>
            <a:avLst/>
            <a:gdLst>
              <a:gd name="connsiteX0" fmla="*/ 27161 w 4508626"/>
              <a:gd name="connsiteY0" fmla="*/ 0 h 4879818"/>
              <a:gd name="connsiteX1" fmla="*/ 1140737 w 4508626"/>
              <a:gd name="connsiteY1" fmla="*/ 9054 h 4879818"/>
              <a:gd name="connsiteX2" fmla="*/ 1149791 w 4508626"/>
              <a:gd name="connsiteY2" fmla="*/ 1973656 h 4879818"/>
              <a:gd name="connsiteX3" fmla="*/ 1656785 w 4508626"/>
              <a:gd name="connsiteY3" fmla="*/ 1964602 h 4879818"/>
              <a:gd name="connsiteX4" fmla="*/ 1656785 w 4508626"/>
              <a:gd name="connsiteY4" fmla="*/ 3159660 h 4879818"/>
              <a:gd name="connsiteX5" fmla="*/ 4445252 w 4508626"/>
              <a:gd name="connsiteY5" fmla="*/ 3141553 h 4879818"/>
              <a:gd name="connsiteX6" fmla="*/ 4508626 w 4508626"/>
              <a:gd name="connsiteY6" fmla="*/ 4879818 h 4879818"/>
              <a:gd name="connsiteX7" fmla="*/ 271604 w 4508626"/>
              <a:gd name="connsiteY7" fmla="*/ 4870765 h 4879818"/>
              <a:gd name="connsiteX8" fmla="*/ 289711 w 4508626"/>
              <a:gd name="connsiteY8" fmla="*/ 2969537 h 4879818"/>
              <a:gd name="connsiteX9" fmla="*/ 0 w 4508626"/>
              <a:gd name="connsiteY9" fmla="*/ 2933323 h 4879818"/>
              <a:gd name="connsiteX10" fmla="*/ 27161 w 4508626"/>
              <a:gd name="connsiteY10" fmla="*/ 0 h 4879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08626" h="4879818">
                <a:moveTo>
                  <a:pt x="27161" y="0"/>
                </a:moveTo>
                <a:lnTo>
                  <a:pt x="1140737" y="9054"/>
                </a:lnTo>
                <a:lnTo>
                  <a:pt x="1149791" y="1973656"/>
                </a:lnTo>
                <a:lnTo>
                  <a:pt x="1656785" y="1964602"/>
                </a:lnTo>
                <a:lnTo>
                  <a:pt x="1656785" y="3159660"/>
                </a:lnTo>
                <a:lnTo>
                  <a:pt x="4445252" y="3141553"/>
                </a:lnTo>
                <a:lnTo>
                  <a:pt x="4508626" y="4879818"/>
                </a:lnTo>
                <a:lnTo>
                  <a:pt x="271604" y="4870765"/>
                </a:lnTo>
                <a:lnTo>
                  <a:pt x="289711" y="2969537"/>
                </a:lnTo>
                <a:lnTo>
                  <a:pt x="0" y="2933323"/>
                </a:lnTo>
                <a:lnTo>
                  <a:pt x="27161" y="0"/>
                </a:lnTo>
                <a:close/>
              </a:path>
            </a:pathLst>
          </a:custGeom>
          <a:solidFill>
            <a:srgbClr val="FFFF66"/>
          </a:solidFill>
          <a:ln w="19050">
            <a:prstDash val="dash"/>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endParaRPr lang="zh-TW" altLang="en-US" sz="1600" dirty="0" smtClean="0">
              <a:ea typeface="+mj-ea"/>
            </a:endParaRPr>
          </a:p>
        </p:txBody>
      </p:sp>
      <p:sp>
        <p:nvSpPr>
          <p:cNvPr id="5" name="矩形 4"/>
          <p:cNvSpPr/>
          <p:nvPr/>
        </p:nvSpPr>
        <p:spPr>
          <a:xfrm>
            <a:off x="1997714" y="1502875"/>
            <a:ext cx="1333023" cy="1985204"/>
          </a:xfrm>
          <a:prstGeom prst="rect">
            <a:avLst/>
          </a:prstGeom>
          <a:solidFill>
            <a:srgbClr val="FFFF66"/>
          </a:solidFill>
          <a:ln w="19050">
            <a:prstDash val="dash"/>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endParaRPr lang="zh-TW" altLang="en-US" sz="1600" dirty="0" smtClean="0">
              <a:ea typeface="+mj-ea"/>
            </a:endParaRPr>
          </a:p>
        </p:txBody>
      </p:sp>
      <p:sp>
        <p:nvSpPr>
          <p:cNvPr id="45" name="標題 1"/>
          <p:cNvSpPr txBox="1">
            <a:spLocks/>
          </p:cNvSpPr>
          <p:nvPr/>
        </p:nvSpPr>
        <p:spPr bwMode="auto">
          <a:xfrm>
            <a:off x="523000" y="730856"/>
            <a:ext cx="8280920" cy="576263"/>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algn="ctr">
              <a:defRPr/>
            </a:pPr>
            <a:r>
              <a:rPr kumimoji="0" lang="en-US" altLang="zh-TW" sz="3200" b="1" dirty="0" smtClean="0">
                <a:solidFill>
                  <a:schemeClr val="tx2"/>
                </a:solidFill>
                <a:latin typeface="Calibri" panose="020F0502020204030204" pitchFamily="34" charset="0"/>
                <a:ea typeface="微軟正黑體" panose="020B0604030504040204" pitchFamily="34" charset="-120"/>
              </a:rPr>
              <a:t>Standard Adoption for 3D TV Services</a:t>
            </a:r>
            <a:endParaRPr kumimoji="0" lang="zh-TW" altLang="en-US" sz="3200" b="1" i="0" u="none" strike="noStrike" kern="1200" cap="none" spc="0" normalizeH="0" baseline="0" noProof="0" dirty="0" smtClean="0">
              <a:ln>
                <a:noFill/>
              </a:ln>
              <a:solidFill>
                <a:schemeClr val="tx2"/>
              </a:solidFill>
              <a:effectLst/>
              <a:uLnTx/>
              <a:uFillTx/>
              <a:latin typeface="Calibri" panose="020F0502020204030204" pitchFamily="34" charset="0"/>
              <a:ea typeface="微軟正黑體" panose="020B0604030504040204" pitchFamily="34" charset="-120"/>
            </a:endParaRPr>
          </a:p>
        </p:txBody>
      </p:sp>
      <p:sp>
        <p:nvSpPr>
          <p:cNvPr id="58" name="文字方塊 57"/>
          <p:cNvSpPr txBox="1"/>
          <p:nvPr/>
        </p:nvSpPr>
        <p:spPr>
          <a:xfrm>
            <a:off x="3597731" y="5819547"/>
            <a:ext cx="1175323" cy="531669"/>
          </a:xfrm>
          <a:prstGeom prst="rect">
            <a:avLst/>
          </a:prstGeom>
          <a:noFill/>
        </p:spPr>
        <p:txBody>
          <a:bodyPr wrap="none" rtlCol="0">
            <a:spAutoFit/>
          </a:bodyPr>
          <a:lstStyle/>
          <a:p>
            <a:pPr algn="ctr"/>
            <a:r>
              <a:rPr lang="en-US" altLang="zh-TW" sz="1600" dirty="0" smtClean="0"/>
              <a:t>Naked-eye</a:t>
            </a:r>
          </a:p>
          <a:p>
            <a:pPr algn="ctr"/>
            <a:r>
              <a:rPr lang="en-US" altLang="zh-TW" sz="1600" dirty="0" smtClean="0"/>
              <a:t>3DTV</a:t>
            </a:r>
            <a:endParaRPr lang="zh-TW" altLang="en-US" sz="1600" dirty="0"/>
          </a:p>
        </p:txBody>
      </p:sp>
      <p:sp>
        <p:nvSpPr>
          <p:cNvPr id="60" name="矩形 59"/>
          <p:cNvSpPr/>
          <p:nvPr/>
        </p:nvSpPr>
        <p:spPr>
          <a:xfrm>
            <a:off x="1075701" y="3610669"/>
            <a:ext cx="1309489" cy="763274"/>
          </a:xfrm>
          <a:prstGeom prst="rect">
            <a:avLst/>
          </a:prstGeom>
          <a:solidFill>
            <a:schemeClr val="accent5">
              <a:lumMod val="60000"/>
              <a:lumOff val="40000"/>
            </a:schemeClr>
          </a:solidFill>
          <a:ln w="19050">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endParaRPr lang="en-US" altLang="zh-TW" sz="800" dirty="0" smtClean="0">
              <a:latin typeface="微軟正黑體" panose="020B0604030504040204" pitchFamily="34" charset="-120"/>
              <a:ea typeface="微軟正黑體" panose="020B0604030504040204" pitchFamily="34" charset="-120"/>
            </a:endParaRPr>
          </a:p>
          <a:p>
            <a:pPr algn="ctr"/>
            <a:endParaRPr lang="en-US" altLang="zh-TW" sz="800" b="1" dirty="0" smtClean="0">
              <a:latin typeface="微軟正黑體" panose="020B0604030504040204" pitchFamily="34" charset="-120"/>
              <a:ea typeface="微軟正黑體" panose="020B0604030504040204" pitchFamily="34" charset="-120"/>
            </a:endParaRPr>
          </a:p>
          <a:p>
            <a:pPr algn="ctr"/>
            <a:r>
              <a:rPr lang="en-US" altLang="zh-TW" sz="1600" b="1" dirty="0" smtClean="0">
                <a:latin typeface="微軟正黑體" panose="020B0604030504040204" pitchFamily="34" charset="-120"/>
                <a:ea typeface="微軟正黑體" panose="020B0604030504040204" pitchFamily="34" charset="-120"/>
              </a:rPr>
              <a:t>H.264/AVC</a:t>
            </a:r>
          </a:p>
        </p:txBody>
      </p:sp>
      <p:cxnSp>
        <p:nvCxnSpPr>
          <p:cNvPr id="61" name="直線接點 60"/>
          <p:cNvCxnSpPr/>
          <p:nvPr/>
        </p:nvCxnSpPr>
        <p:spPr>
          <a:xfrm>
            <a:off x="548986" y="3992306"/>
            <a:ext cx="540060" cy="0"/>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62" name="直線接點 61"/>
          <p:cNvCxnSpPr/>
          <p:nvPr/>
        </p:nvCxnSpPr>
        <p:spPr>
          <a:xfrm>
            <a:off x="711770" y="4597760"/>
            <a:ext cx="0" cy="554294"/>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63" name="直線接點 62"/>
          <p:cNvCxnSpPr/>
          <p:nvPr/>
        </p:nvCxnSpPr>
        <p:spPr>
          <a:xfrm>
            <a:off x="4185393" y="5505106"/>
            <a:ext cx="0" cy="387510"/>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74" name="文字方塊 73"/>
          <p:cNvSpPr txBox="1"/>
          <p:nvPr/>
        </p:nvSpPr>
        <p:spPr>
          <a:xfrm>
            <a:off x="2602090" y="5829315"/>
            <a:ext cx="982961" cy="531669"/>
          </a:xfrm>
          <a:prstGeom prst="rect">
            <a:avLst/>
          </a:prstGeom>
          <a:noFill/>
        </p:spPr>
        <p:txBody>
          <a:bodyPr wrap="none" rtlCol="0">
            <a:spAutoFit/>
          </a:bodyPr>
          <a:lstStyle/>
          <a:p>
            <a:pPr algn="ctr"/>
            <a:r>
              <a:rPr lang="en-US" altLang="zh-TW" sz="1600" dirty="0" smtClean="0"/>
              <a:t> Glasses</a:t>
            </a:r>
          </a:p>
          <a:p>
            <a:pPr algn="ctr"/>
            <a:r>
              <a:rPr lang="en-US" altLang="zh-TW" sz="1600" dirty="0" smtClean="0"/>
              <a:t>3DTV</a:t>
            </a:r>
            <a:endParaRPr lang="zh-TW" altLang="en-US" sz="1600" dirty="0"/>
          </a:p>
        </p:txBody>
      </p:sp>
      <p:sp>
        <p:nvSpPr>
          <p:cNvPr id="88" name="文字方塊 87"/>
          <p:cNvSpPr txBox="1"/>
          <p:nvPr/>
        </p:nvSpPr>
        <p:spPr>
          <a:xfrm>
            <a:off x="206921" y="3488079"/>
            <a:ext cx="776174" cy="475704"/>
          </a:xfrm>
          <a:prstGeom prst="rect">
            <a:avLst/>
          </a:prstGeom>
          <a:noFill/>
        </p:spPr>
        <p:txBody>
          <a:bodyPr wrap="none" rtlCol="0">
            <a:spAutoFit/>
          </a:bodyPr>
          <a:lstStyle/>
          <a:p>
            <a:pPr algn="ctr"/>
            <a:r>
              <a:rPr lang="en-US" altLang="zh-TW" sz="1400" b="1" dirty="0">
                <a:solidFill>
                  <a:srgbClr val="0000FF"/>
                </a:solidFill>
                <a:latin typeface="微軟正黑體" panose="020B0604030504040204" pitchFamily="34" charset="-120"/>
                <a:ea typeface="微軟正黑體" panose="020B0604030504040204" pitchFamily="34" charset="-120"/>
              </a:rPr>
              <a:t>2</a:t>
            </a:r>
            <a:r>
              <a:rPr lang="en-US" altLang="zh-TW" sz="1400" b="1" dirty="0" smtClean="0">
                <a:solidFill>
                  <a:srgbClr val="0000FF"/>
                </a:solidFill>
                <a:latin typeface="微軟正黑體" panose="020B0604030504040204" pitchFamily="34" charset="-120"/>
                <a:ea typeface="微軟正黑體" panose="020B0604030504040204" pitchFamily="34" charset="-120"/>
              </a:rPr>
              <a:t>D</a:t>
            </a:r>
            <a:r>
              <a:rPr lang="zh-TW" altLang="en-US" sz="1400" b="1" dirty="0" smtClean="0">
                <a:solidFill>
                  <a:srgbClr val="0000FF"/>
                </a:solidFill>
                <a:latin typeface="微軟正黑體" panose="020B0604030504040204" pitchFamily="34" charset="-120"/>
                <a:ea typeface="微軟正黑體" panose="020B0604030504040204" pitchFamily="34" charset="-120"/>
              </a:rPr>
              <a:t> </a:t>
            </a:r>
            <a:endParaRPr lang="en-US" altLang="zh-TW" sz="1400" b="1" dirty="0" smtClean="0">
              <a:solidFill>
                <a:srgbClr val="0000FF"/>
              </a:solidFill>
              <a:latin typeface="微軟正黑體" panose="020B0604030504040204" pitchFamily="34" charset="-120"/>
              <a:ea typeface="微軟正黑體" panose="020B0604030504040204" pitchFamily="34" charset="-120"/>
            </a:endParaRPr>
          </a:p>
          <a:p>
            <a:pPr algn="ctr"/>
            <a:r>
              <a:rPr lang="en-US" altLang="zh-TW" sz="1400" b="1" dirty="0" smtClean="0">
                <a:solidFill>
                  <a:srgbClr val="0000FF"/>
                </a:solidFill>
                <a:latin typeface="微軟正黑體" panose="020B0604030504040204" pitchFamily="34" charset="-120"/>
                <a:ea typeface="微軟正黑體" panose="020B0604030504040204" pitchFamily="34" charset="-120"/>
              </a:rPr>
              <a:t>Videos</a:t>
            </a:r>
            <a:endParaRPr lang="zh-TW" altLang="en-US" sz="1400" b="1" dirty="0">
              <a:solidFill>
                <a:srgbClr val="0000FF"/>
              </a:solidFill>
            </a:endParaRPr>
          </a:p>
        </p:txBody>
      </p:sp>
      <p:cxnSp>
        <p:nvCxnSpPr>
          <p:cNvPr id="94" name="直線接點 93"/>
          <p:cNvCxnSpPr>
            <a:stCxn id="60" idx="2"/>
          </p:cNvCxnSpPr>
          <p:nvPr/>
        </p:nvCxnSpPr>
        <p:spPr>
          <a:xfrm>
            <a:off x="1730446" y="4373943"/>
            <a:ext cx="11374" cy="503131"/>
          </a:xfrm>
          <a:prstGeom prst="line">
            <a:avLst/>
          </a:prstGeom>
          <a:ln w="19050">
            <a:solidFill>
              <a:schemeClr val="tx1"/>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95" name="直線接點 94"/>
          <p:cNvCxnSpPr/>
          <p:nvPr/>
        </p:nvCxnSpPr>
        <p:spPr>
          <a:xfrm>
            <a:off x="707282" y="4597760"/>
            <a:ext cx="1018675" cy="0"/>
          </a:xfrm>
          <a:prstGeom prst="line">
            <a:avLst/>
          </a:prstGeom>
          <a:ln w="19050">
            <a:solidFill>
              <a:schemeClr val="tx1"/>
            </a:solidFill>
            <a:headEnd type="none"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9" name="直線接點 98"/>
          <p:cNvCxnSpPr/>
          <p:nvPr/>
        </p:nvCxnSpPr>
        <p:spPr>
          <a:xfrm>
            <a:off x="1741820" y="3248480"/>
            <a:ext cx="0" cy="362189"/>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1089046" y="2661441"/>
            <a:ext cx="3814422" cy="597922"/>
          </a:xfrm>
          <a:prstGeom prst="rect">
            <a:avLst/>
          </a:prstGeom>
          <a:solidFill>
            <a:schemeClr val="accent5">
              <a:lumMod val="60000"/>
              <a:lumOff val="40000"/>
            </a:schemeClr>
          </a:solidFill>
          <a:ln w="19050">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r>
              <a:rPr lang="en-US" altLang="zh-TW" sz="1600" b="1" dirty="0" smtClean="0">
                <a:latin typeface="微軟正黑體" panose="020B0604030504040204" pitchFamily="34" charset="-120"/>
                <a:ea typeface="微軟正黑體" panose="020B0604030504040204" pitchFamily="34" charset="-120"/>
              </a:rPr>
              <a:t>CTDP</a:t>
            </a:r>
          </a:p>
          <a:p>
            <a:pPr algn="ctr"/>
            <a:r>
              <a:rPr lang="en-US" altLang="zh-TW" sz="1600" b="1" dirty="0">
                <a:latin typeface="微軟正黑體" panose="020B0604030504040204" pitchFamily="34" charset="-120"/>
                <a:ea typeface="微軟正黑體" panose="020B0604030504040204" pitchFamily="34" charset="-120"/>
              </a:rPr>
              <a:t>P</a:t>
            </a:r>
            <a:r>
              <a:rPr lang="en-US" altLang="zh-TW" sz="1600" b="1" dirty="0" smtClean="0">
                <a:latin typeface="微軟正黑體" panose="020B0604030504040204" pitchFamily="34" charset="-120"/>
                <a:ea typeface="微軟正黑體" panose="020B0604030504040204" pitchFamily="34" charset="-120"/>
              </a:rPr>
              <a:t>acker</a:t>
            </a:r>
            <a:endParaRPr lang="zh-TW" altLang="en-US" sz="1600" b="1" dirty="0" smtClean="0">
              <a:latin typeface="微軟正黑體" panose="020B0604030504040204" pitchFamily="34" charset="-120"/>
              <a:ea typeface="微軟正黑體" panose="020B0604030504040204" pitchFamily="34" charset="-120"/>
            </a:endParaRPr>
          </a:p>
        </p:txBody>
      </p:sp>
      <p:cxnSp>
        <p:nvCxnSpPr>
          <p:cNvPr id="77" name="直線接點 76"/>
          <p:cNvCxnSpPr>
            <a:stCxn id="98" idx="2"/>
          </p:cNvCxnSpPr>
          <p:nvPr/>
        </p:nvCxnSpPr>
        <p:spPr>
          <a:xfrm>
            <a:off x="1391377" y="2450634"/>
            <a:ext cx="1" cy="205224"/>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98" name="文字方塊 97"/>
          <p:cNvSpPr txBox="1"/>
          <p:nvPr/>
        </p:nvSpPr>
        <p:spPr>
          <a:xfrm>
            <a:off x="875049" y="1711970"/>
            <a:ext cx="1032655" cy="738664"/>
          </a:xfrm>
          <a:prstGeom prst="rect">
            <a:avLst/>
          </a:prstGeom>
          <a:noFill/>
        </p:spPr>
        <p:txBody>
          <a:bodyPr wrap="none" rtlCol="0">
            <a:spAutoFit/>
          </a:bodyPr>
          <a:lstStyle/>
          <a:p>
            <a:pPr algn="ctr"/>
            <a:r>
              <a:rPr lang="en-US" altLang="zh-TW" sz="1400" b="1" dirty="0" smtClean="0">
                <a:solidFill>
                  <a:srgbClr val="0000FF"/>
                </a:solidFill>
                <a:latin typeface="微軟正黑體" panose="020B0604030504040204" pitchFamily="34" charset="-120"/>
                <a:ea typeface="微軟正黑體" panose="020B0604030504040204" pitchFamily="34" charset="-120"/>
              </a:rPr>
              <a:t>5/6-CTDP</a:t>
            </a:r>
          </a:p>
          <a:p>
            <a:pPr algn="ctr"/>
            <a:r>
              <a:rPr lang="en-US" altLang="zh-TW" sz="1400" b="1" dirty="0" smtClean="0">
                <a:solidFill>
                  <a:srgbClr val="0000FF"/>
                </a:solidFill>
                <a:latin typeface="微軟正黑體" panose="020B0604030504040204" pitchFamily="34" charset="-120"/>
                <a:ea typeface="微軟正黑體" panose="020B0604030504040204" pitchFamily="34" charset="-120"/>
              </a:rPr>
              <a:t> </a:t>
            </a:r>
            <a:r>
              <a:rPr lang="en-US" altLang="zh-TW" sz="1400" b="1" dirty="0">
                <a:solidFill>
                  <a:srgbClr val="0000FF"/>
                </a:solidFill>
                <a:latin typeface="微軟正黑體" panose="020B0604030504040204" pitchFamily="34" charset="-120"/>
                <a:ea typeface="微軟正黑體" panose="020B0604030504040204" pitchFamily="34" charset="-120"/>
              </a:rPr>
              <a:t>(1V+1D)</a:t>
            </a:r>
            <a:r>
              <a:rPr lang="zh-TW" altLang="en-US" sz="1400" b="1" dirty="0" smtClean="0">
                <a:solidFill>
                  <a:srgbClr val="0000FF"/>
                </a:solidFill>
                <a:latin typeface="微軟正黑體" panose="020B0604030504040204" pitchFamily="34" charset="-120"/>
                <a:ea typeface="微軟正黑體" panose="020B0604030504040204" pitchFamily="34" charset="-120"/>
              </a:rPr>
              <a:t> </a:t>
            </a:r>
            <a:endParaRPr lang="en-US" altLang="zh-TW" sz="1400" b="1" dirty="0" smtClean="0">
              <a:solidFill>
                <a:srgbClr val="0000FF"/>
              </a:solidFill>
              <a:latin typeface="微軟正黑體" panose="020B0604030504040204" pitchFamily="34" charset="-120"/>
              <a:ea typeface="微軟正黑體" panose="020B0604030504040204" pitchFamily="34" charset="-120"/>
            </a:endParaRPr>
          </a:p>
          <a:p>
            <a:pPr algn="ctr"/>
            <a:r>
              <a:rPr lang="en-US" altLang="zh-TW" sz="1400" b="1" dirty="0" smtClean="0">
                <a:solidFill>
                  <a:srgbClr val="0000FF"/>
                </a:solidFill>
                <a:latin typeface="微軟正黑體" panose="020B0604030504040204" pitchFamily="34" charset="-120"/>
                <a:ea typeface="微軟正黑體" panose="020B0604030504040204" pitchFamily="34" charset="-120"/>
              </a:rPr>
              <a:t>Videos</a:t>
            </a:r>
            <a:endParaRPr lang="zh-TW" altLang="en-US" sz="1400" b="1" dirty="0">
              <a:solidFill>
                <a:srgbClr val="0000FF"/>
              </a:solidFill>
            </a:endParaRPr>
          </a:p>
        </p:txBody>
      </p:sp>
      <p:sp>
        <p:nvSpPr>
          <p:cNvPr id="101" name="矩形 100"/>
          <p:cNvSpPr/>
          <p:nvPr/>
        </p:nvSpPr>
        <p:spPr>
          <a:xfrm>
            <a:off x="1363224" y="4854034"/>
            <a:ext cx="3712832" cy="637656"/>
          </a:xfrm>
          <a:prstGeom prst="rect">
            <a:avLst/>
          </a:prstGeom>
          <a:solidFill>
            <a:schemeClr val="accent5">
              <a:lumMod val="60000"/>
              <a:lumOff val="40000"/>
            </a:schemeClr>
          </a:solidFill>
          <a:ln w="19050">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r>
              <a:rPr lang="en-US" altLang="zh-TW" sz="1600" b="1" dirty="0" smtClean="0">
                <a:latin typeface="微軟正黑體" panose="020B0604030504040204" pitchFamily="34" charset="-120"/>
                <a:ea typeface="微軟正黑體" panose="020B0604030504040204" pitchFamily="34" charset="-120"/>
              </a:rPr>
              <a:t>CTDP </a:t>
            </a:r>
            <a:r>
              <a:rPr lang="en-US" altLang="zh-TW" sz="1600" b="1" dirty="0" err="1" smtClean="0">
                <a:latin typeface="微軟正黑體" panose="020B0604030504040204" pitchFamily="34" charset="-120"/>
                <a:ea typeface="微軟正黑體" panose="020B0604030504040204" pitchFamily="34" charset="-120"/>
              </a:rPr>
              <a:t>Depacker</a:t>
            </a:r>
            <a:r>
              <a:rPr lang="en-US" altLang="zh-TW" sz="1600" b="1" dirty="0" smtClean="0">
                <a:latin typeface="微軟正黑體" panose="020B0604030504040204" pitchFamily="34" charset="-120"/>
                <a:ea typeface="微軟正黑體" panose="020B0604030504040204" pitchFamily="34" charset="-120"/>
              </a:rPr>
              <a:t> </a:t>
            </a:r>
          </a:p>
          <a:p>
            <a:pPr algn="ctr"/>
            <a:r>
              <a:rPr lang="en-US" altLang="zh-TW" sz="1600" b="1" dirty="0" smtClean="0">
                <a:latin typeface="微軟正黑體" panose="020B0604030504040204" pitchFamily="34" charset="-120"/>
                <a:ea typeface="微軟正黑體" panose="020B0604030504040204" pitchFamily="34" charset="-120"/>
              </a:rPr>
              <a:t>with DIBR Engine</a:t>
            </a:r>
            <a:endParaRPr lang="zh-TW" altLang="en-US" sz="1600" b="1" dirty="0" smtClean="0">
              <a:latin typeface="微軟正黑體" panose="020B0604030504040204" pitchFamily="34" charset="-120"/>
              <a:ea typeface="微軟正黑體" panose="020B0604030504040204" pitchFamily="34" charset="-120"/>
            </a:endParaRPr>
          </a:p>
        </p:txBody>
      </p:sp>
      <p:cxnSp>
        <p:nvCxnSpPr>
          <p:cNvPr id="103" name="直線接點 102"/>
          <p:cNvCxnSpPr/>
          <p:nvPr/>
        </p:nvCxnSpPr>
        <p:spPr>
          <a:xfrm>
            <a:off x="3099006" y="5514874"/>
            <a:ext cx="0" cy="387510"/>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04" name="文字方塊 103"/>
          <p:cNvSpPr txBox="1"/>
          <p:nvPr/>
        </p:nvSpPr>
        <p:spPr>
          <a:xfrm>
            <a:off x="1335513" y="5849659"/>
            <a:ext cx="1324402" cy="531669"/>
          </a:xfrm>
          <a:prstGeom prst="rect">
            <a:avLst/>
          </a:prstGeom>
          <a:noFill/>
        </p:spPr>
        <p:txBody>
          <a:bodyPr wrap="none" rtlCol="0">
            <a:spAutoFit/>
          </a:bodyPr>
          <a:lstStyle/>
          <a:p>
            <a:pPr algn="ctr"/>
            <a:r>
              <a:rPr lang="en-US" altLang="zh-TW" sz="1600" dirty="0" smtClean="0"/>
              <a:t> RB Glasses</a:t>
            </a:r>
          </a:p>
          <a:p>
            <a:pPr algn="ctr"/>
            <a:r>
              <a:rPr lang="en-US" altLang="zh-TW" sz="1600" dirty="0" smtClean="0"/>
              <a:t>2DTV</a:t>
            </a:r>
            <a:endParaRPr lang="zh-TW" altLang="en-US" sz="1600" dirty="0"/>
          </a:p>
        </p:txBody>
      </p:sp>
      <p:cxnSp>
        <p:nvCxnSpPr>
          <p:cNvPr id="110" name="直線接點 109"/>
          <p:cNvCxnSpPr/>
          <p:nvPr/>
        </p:nvCxnSpPr>
        <p:spPr>
          <a:xfrm>
            <a:off x="2033195" y="5490523"/>
            <a:ext cx="0" cy="387510"/>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11" name="矩形 110"/>
          <p:cNvSpPr/>
          <p:nvPr/>
        </p:nvSpPr>
        <p:spPr>
          <a:xfrm>
            <a:off x="3849490" y="3631259"/>
            <a:ext cx="1442590" cy="763274"/>
          </a:xfrm>
          <a:prstGeom prst="rect">
            <a:avLst/>
          </a:prstGeom>
          <a:solidFill>
            <a:schemeClr val="accent5">
              <a:lumMod val="60000"/>
              <a:lumOff val="40000"/>
            </a:schemeClr>
          </a:solidFill>
          <a:ln w="19050">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endParaRPr lang="en-US" altLang="zh-TW" sz="800" dirty="0" smtClean="0">
              <a:latin typeface="微軟正黑體" panose="020B0604030504040204" pitchFamily="34" charset="-120"/>
              <a:ea typeface="微軟正黑體" panose="020B0604030504040204" pitchFamily="34" charset="-120"/>
            </a:endParaRPr>
          </a:p>
          <a:p>
            <a:pPr algn="ctr"/>
            <a:endParaRPr lang="en-US" altLang="zh-TW" sz="800" b="1" dirty="0" smtClean="0">
              <a:latin typeface="微軟正黑體" panose="020B0604030504040204" pitchFamily="34" charset="-120"/>
              <a:ea typeface="微軟正黑體" panose="020B0604030504040204" pitchFamily="34" charset="-120"/>
            </a:endParaRPr>
          </a:p>
          <a:p>
            <a:pPr algn="ctr"/>
            <a:r>
              <a:rPr lang="en-US" altLang="zh-TW" sz="1600" b="1" dirty="0" smtClean="0">
                <a:latin typeface="微軟正黑體" panose="020B0604030504040204" pitchFamily="34" charset="-120"/>
                <a:ea typeface="微軟正黑體" panose="020B0604030504040204" pitchFamily="34" charset="-120"/>
              </a:rPr>
              <a:t>H.265/HEVC</a:t>
            </a:r>
          </a:p>
        </p:txBody>
      </p:sp>
      <p:cxnSp>
        <p:nvCxnSpPr>
          <p:cNvPr id="112" name="直線接點 111"/>
          <p:cNvCxnSpPr>
            <a:stCxn id="113" idx="2"/>
          </p:cNvCxnSpPr>
          <p:nvPr/>
        </p:nvCxnSpPr>
        <p:spPr>
          <a:xfrm>
            <a:off x="2774759" y="2471185"/>
            <a:ext cx="0" cy="205224"/>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13" name="文字方塊 112"/>
          <p:cNvSpPr txBox="1"/>
          <p:nvPr/>
        </p:nvSpPr>
        <p:spPr>
          <a:xfrm>
            <a:off x="2235990" y="1732521"/>
            <a:ext cx="1077538" cy="738664"/>
          </a:xfrm>
          <a:prstGeom prst="rect">
            <a:avLst/>
          </a:prstGeom>
          <a:noFill/>
        </p:spPr>
        <p:txBody>
          <a:bodyPr wrap="none" rtlCol="0">
            <a:spAutoFit/>
          </a:bodyPr>
          <a:lstStyle/>
          <a:p>
            <a:pPr algn="ctr"/>
            <a:r>
              <a:rPr lang="en-US" altLang="zh-TW" sz="1400" b="1" dirty="0" smtClean="0">
                <a:solidFill>
                  <a:srgbClr val="0000FF"/>
                </a:solidFill>
                <a:latin typeface="微軟正黑體" panose="020B0604030504040204" pitchFamily="34" charset="-120"/>
                <a:ea typeface="微軟正黑體" panose="020B0604030504040204" pitchFamily="34" charset="-120"/>
              </a:rPr>
              <a:t>8/9- CTDP</a:t>
            </a:r>
          </a:p>
          <a:p>
            <a:pPr algn="ctr"/>
            <a:r>
              <a:rPr lang="en-US" altLang="zh-TW" sz="1400" b="1" dirty="0" smtClean="0">
                <a:solidFill>
                  <a:srgbClr val="0000FF"/>
                </a:solidFill>
                <a:latin typeface="微軟正黑體" panose="020B0604030504040204" pitchFamily="34" charset="-120"/>
                <a:ea typeface="微軟正黑體" panose="020B0604030504040204" pitchFamily="34" charset="-120"/>
              </a:rPr>
              <a:t> </a:t>
            </a:r>
            <a:r>
              <a:rPr lang="en-US" altLang="zh-TW" sz="1400" b="1" dirty="0">
                <a:solidFill>
                  <a:srgbClr val="0000FF"/>
                </a:solidFill>
                <a:latin typeface="微軟正黑體" panose="020B0604030504040204" pitchFamily="34" charset="-120"/>
                <a:ea typeface="微軟正黑體" panose="020B0604030504040204" pitchFamily="34" charset="-120"/>
              </a:rPr>
              <a:t>(1V+1D)</a:t>
            </a:r>
            <a:r>
              <a:rPr lang="zh-TW" altLang="en-US" sz="1400" b="1" dirty="0" smtClean="0">
                <a:solidFill>
                  <a:srgbClr val="0000FF"/>
                </a:solidFill>
                <a:latin typeface="微軟正黑體" panose="020B0604030504040204" pitchFamily="34" charset="-120"/>
                <a:ea typeface="微軟正黑體" panose="020B0604030504040204" pitchFamily="34" charset="-120"/>
              </a:rPr>
              <a:t> </a:t>
            </a:r>
            <a:endParaRPr lang="en-US" altLang="zh-TW" sz="1400" b="1" dirty="0" smtClean="0">
              <a:solidFill>
                <a:srgbClr val="0000FF"/>
              </a:solidFill>
              <a:latin typeface="微軟正黑體" panose="020B0604030504040204" pitchFamily="34" charset="-120"/>
              <a:ea typeface="微軟正黑體" panose="020B0604030504040204" pitchFamily="34" charset="-120"/>
            </a:endParaRPr>
          </a:p>
          <a:p>
            <a:pPr algn="ctr"/>
            <a:r>
              <a:rPr lang="en-US" altLang="zh-TW" sz="1400" b="1" dirty="0" smtClean="0">
                <a:solidFill>
                  <a:srgbClr val="0000FF"/>
                </a:solidFill>
                <a:latin typeface="微軟正黑體" panose="020B0604030504040204" pitchFamily="34" charset="-120"/>
                <a:ea typeface="微軟正黑體" panose="020B0604030504040204" pitchFamily="34" charset="-120"/>
              </a:rPr>
              <a:t>Videos</a:t>
            </a:r>
            <a:endParaRPr lang="zh-TW" altLang="en-US" sz="1400" b="1" dirty="0">
              <a:solidFill>
                <a:srgbClr val="0000FF"/>
              </a:solidFill>
            </a:endParaRPr>
          </a:p>
        </p:txBody>
      </p:sp>
      <p:cxnSp>
        <p:nvCxnSpPr>
          <p:cNvPr id="114" name="直線接點 113"/>
          <p:cNvCxnSpPr>
            <a:stCxn id="115" idx="2"/>
          </p:cNvCxnSpPr>
          <p:nvPr/>
        </p:nvCxnSpPr>
        <p:spPr>
          <a:xfrm>
            <a:off x="4213862" y="2471132"/>
            <a:ext cx="0" cy="205223"/>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15" name="文字方塊 114"/>
          <p:cNvSpPr txBox="1"/>
          <p:nvPr/>
        </p:nvSpPr>
        <p:spPr>
          <a:xfrm>
            <a:off x="3675093" y="1732468"/>
            <a:ext cx="1077538" cy="738664"/>
          </a:xfrm>
          <a:prstGeom prst="rect">
            <a:avLst/>
          </a:prstGeom>
          <a:noFill/>
        </p:spPr>
        <p:txBody>
          <a:bodyPr wrap="none" rtlCol="0">
            <a:spAutoFit/>
          </a:bodyPr>
          <a:lstStyle/>
          <a:p>
            <a:pPr algn="ctr"/>
            <a:r>
              <a:rPr lang="en-US" altLang="zh-TW" sz="1400" b="1" dirty="0" smtClean="0">
                <a:solidFill>
                  <a:srgbClr val="0000FF"/>
                </a:solidFill>
                <a:latin typeface="微軟正黑體" panose="020B0604030504040204" pitchFamily="34" charset="-120"/>
                <a:ea typeface="微軟正黑體" panose="020B0604030504040204" pitchFamily="34" charset="-120"/>
              </a:rPr>
              <a:t>8/9- CTDP</a:t>
            </a:r>
          </a:p>
          <a:p>
            <a:pPr algn="ctr"/>
            <a:r>
              <a:rPr lang="en-US" altLang="zh-TW" sz="1400" b="1" dirty="0" smtClean="0">
                <a:solidFill>
                  <a:srgbClr val="0000FF"/>
                </a:solidFill>
                <a:latin typeface="微軟正黑體" panose="020B0604030504040204" pitchFamily="34" charset="-120"/>
                <a:ea typeface="微軟正黑體" panose="020B0604030504040204" pitchFamily="34" charset="-120"/>
              </a:rPr>
              <a:t> (2V+2D</a:t>
            </a:r>
            <a:r>
              <a:rPr lang="en-US" altLang="zh-TW" sz="1400" b="1" dirty="0">
                <a:solidFill>
                  <a:srgbClr val="0000FF"/>
                </a:solidFill>
                <a:latin typeface="微軟正黑體" panose="020B0604030504040204" pitchFamily="34" charset="-120"/>
                <a:ea typeface="微軟正黑體" panose="020B0604030504040204" pitchFamily="34" charset="-120"/>
              </a:rPr>
              <a:t>)</a:t>
            </a:r>
            <a:r>
              <a:rPr lang="zh-TW" altLang="en-US" sz="1400" b="1" dirty="0" smtClean="0">
                <a:solidFill>
                  <a:srgbClr val="0000FF"/>
                </a:solidFill>
                <a:latin typeface="微軟正黑體" panose="020B0604030504040204" pitchFamily="34" charset="-120"/>
                <a:ea typeface="微軟正黑體" panose="020B0604030504040204" pitchFamily="34" charset="-120"/>
              </a:rPr>
              <a:t> </a:t>
            </a:r>
            <a:endParaRPr lang="en-US" altLang="zh-TW" sz="1400" b="1" dirty="0" smtClean="0">
              <a:solidFill>
                <a:srgbClr val="0000FF"/>
              </a:solidFill>
              <a:latin typeface="微軟正黑體" panose="020B0604030504040204" pitchFamily="34" charset="-120"/>
              <a:ea typeface="微軟正黑體" panose="020B0604030504040204" pitchFamily="34" charset="-120"/>
            </a:endParaRPr>
          </a:p>
          <a:p>
            <a:pPr algn="ctr"/>
            <a:r>
              <a:rPr lang="en-US" altLang="zh-TW" sz="1400" b="1" dirty="0" smtClean="0">
                <a:solidFill>
                  <a:srgbClr val="0000FF"/>
                </a:solidFill>
                <a:latin typeface="微軟正黑體" panose="020B0604030504040204" pitchFamily="34" charset="-120"/>
                <a:ea typeface="微軟正黑體" panose="020B0604030504040204" pitchFamily="34" charset="-120"/>
              </a:rPr>
              <a:t>Videos</a:t>
            </a:r>
            <a:endParaRPr lang="zh-TW" altLang="en-US" sz="1400" b="1" dirty="0">
              <a:solidFill>
                <a:srgbClr val="0000FF"/>
              </a:solidFill>
            </a:endParaRPr>
          </a:p>
        </p:txBody>
      </p:sp>
      <p:sp>
        <p:nvSpPr>
          <p:cNvPr id="116" name="矩形 115"/>
          <p:cNvSpPr/>
          <p:nvPr/>
        </p:nvSpPr>
        <p:spPr>
          <a:xfrm>
            <a:off x="6444208" y="3620461"/>
            <a:ext cx="1800200" cy="763274"/>
          </a:xfrm>
          <a:prstGeom prst="rect">
            <a:avLst/>
          </a:prstGeom>
          <a:solidFill>
            <a:schemeClr val="accent5">
              <a:lumMod val="60000"/>
              <a:lumOff val="40000"/>
            </a:schemeClr>
          </a:solidFill>
          <a:ln w="19050">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endParaRPr lang="en-US" altLang="zh-TW" sz="800" dirty="0" smtClean="0">
              <a:latin typeface="微軟正黑體" panose="020B0604030504040204" pitchFamily="34" charset="-120"/>
              <a:ea typeface="微軟正黑體" panose="020B0604030504040204" pitchFamily="34" charset="-120"/>
            </a:endParaRPr>
          </a:p>
          <a:p>
            <a:pPr algn="ctr"/>
            <a:endParaRPr lang="en-US" altLang="zh-TW" sz="800" b="1" dirty="0" smtClean="0">
              <a:latin typeface="微軟正黑體" panose="020B0604030504040204" pitchFamily="34" charset="-120"/>
              <a:ea typeface="微軟正黑體" panose="020B0604030504040204" pitchFamily="34" charset="-120"/>
            </a:endParaRPr>
          </a:p>
          <a:p>
            <a:pPr algn="ctr"/>
            <a:r>
              <a:rPr lang="en-US" altLang="zh-TW" sz="1600" b="1" dirty="0" smtClean="0">
                <a:latin typeface="微軟正黑體" panose="020B0604030504040204" pitchFamily="34" charset="-120"/>
                <a:ea typeface="微軟正黑體" panose="020B0604030504040204" pitchFamily="34" charset="-120"/>
              </a:rPr>
              <a:t>3D-HEVC</a:t>
            </a:r>
          </a:p>
        </p:txBody>
      </p:sp>
      <p:cxnSp>
        <p:nvCxnSpPr>
          <p:cNvPr id="117" name="直線接點 116"/>
          <p:cNvCxnSpPr/>
          <p:nvPr/>
        </p:nvCxnSpPr>
        <p:spPr>
          <a:xfrm>
            <a:off x="4632627" y="3275432"/>
            <a:ext cx="0" cy="362189"/>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19" name="直線接點 118"/>
          <p:cNvCxnSpPr>
            <a:stCxn id="111" idx="2"/>
          </p:cNvCxnSpPr>
          <p:nvPr/>
        </p:nvCxnSpPr>
        <p:spPr>
          <a:xfrm>
            <a:off x="4570785" y="4394533"/>
            <a:ext cx="0" cy="459501"/>
          </a:xfrm>
          <a:prstGeom prst="line">
            <a:avLst/>
          </a:prstGeom>
          <a:ln w="19050">
            <a:solidFill>
              <a:schemeClr val="tx1"/>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sp>
        <p:nvSpPr>
          <p:cNvPr id="120" name="文字方塊 119"/>
          <p:cNvSpPr txBox="1"/>
          <p:nvPr/>
        </p:nvSpPr>
        <p:spPr>
          <a:xfrm>
            <a:off x="206921" y="5061619"/>
            <a:ext cx="1009699" cy="830997"/>
          </a:xfrm>
          <a:prstGeom prst="rect">
            <a:avLst/>
          </a:prstGeom>
          <a:noFill/>
        </p:spPr>
        <p:txBody>
          <a:bodyPr wrap="none" rtlCol="0">
            <a:spAutoFit/>
          </a:bodyPr>
          <a:lstStyle/>
          <a:p>
            <a:pPr algn="ctr"/>
            <a:r>
              <a:rPr lang="en-US" altLang="zh-TW" sz="1600" dirty="0" smtClean="0"/>
              <a:t>1V+1D </a:t>
            </a:r>
          </a:p>
          <a:p>
            <a:pPr algn="ctr"/>
            <a:r>
              <a:rPr lang="en-US" altLang="zh-TW" sz="1600" dirty="0" smtClean="0"/>
              <a:t>Viewable</a:t>
            </a:r>
          </a:p>
          <a:p>
            <a:pPr algn="ctr"/>
            <a:r>
              <a:rPr lang="en-US" altLang="zh-TW" sz="1600" dirty="0" smtClean="0"/>
              <a:t>2DTV</a:t>
            </a:r>
            <a:endParaRPr lang="zh-TW" altLang="en-US" sz="1600" dirty="0"/>
          </a:p>
        </p:txBody>
      </p:sp>
      <p:sp>
        <p:nvSpPr>
          <p:cNvPr id="122" name="矩形 121"/>
          <p:cNvSpPr/>
          <p:nvPr/>
        </p:nvSpPr>
        <p:spPr>
          <a:xfrm>
            <a:off x="6372200" y="4791225"/>
            <a:ext cx="1872208" cy="763274"/>
          </a:xfrm>
          <a:prstGeom prst="rect">
            <a:avLst/>
          </a:prstGeom>
          <a:solidFill>
            <a:schemeClr val="accent5">
              <a:lumMod val="60000"/>
              <a:lumOff val="40000"/>
            </a:schemeClr>
          </a:solidFill>
          <a:ln w="19050">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endParaRPr lang="en-US" altLang="zh-TW" sz="800" dirty="0" smtClean="0">
              <a:latin typeface="微軟正黑體" panose="020B0604030504040204" pitchFamily="34" charset="-120"/>
              <a:ea typeface="微軟正黑體" panose="020B0604030504040204" pitchFamily="34" charset="-120"/>
            </a:endParaRPr>
          </a:p>
          <a:p>
            <a:pPr algn="ctr"/>
            <a:endParaRPr lang="en-US" altLang="zh-TW" sz="800" b="1" dirty="0" smtClean="0">
              <a:latin typeface="微軟正黑體" panose="020B0604030504040204" pitchFamily="34" charset="-120"/>
              <a:ea typeface="微軟正黑體" panose="020B0604030504040204" pitchFamily="34" charset="-120"/>
            </a:endParaRPr>
          </a:p>
          <a:p>
            <a:pPr algn="ctr"/>
            <a:r>
              <a:rPr lang="en-US" altLang="zh-TW" sz="1600" b="1" dirty="0" smtClean="0">
                <a:latin typeface="微軟正黑體" panose="020B0604030504040204" pitchFamily="34" charset="-120"/>
                <a:ea typeface="微軟正黑體" panose="020B0604030504040204" pitchFamily="34" charset="-120"/>
              </a:rPr>
              <a:t>DIBR Engine</a:t>
            </a:r>
          </a:p>
        </p:txBody>
      </p:sp>
      <p:sp>
        <p:nvSpPr>
          <p:cNvPr id="123" name="文字方塊 122"/>
          <p:cNvSpPr txBox="1"/>
          <p:nvPr/>
        </p:nvSpPr>
        <p:spPr>
          <a:xfrm>
            <a:off x="6690185" y="1814582"/>
            <a:ext cx="1236237" cy="738664"/>
          </a:xfrm>
          <a:prstGeom prst="rect">
            <a:avLst/>
          </a:prstGeom>
          <a:noFill/>
        </p:spPr>
        <p:txBody>
          <a:bodyPr wrap="none" rtlCol="0">
            <a:spAutoFit/>
          </a:bodyPr>
          <a:lstStyle/>
          <a:p>
            <a:pPr algn="ctr"/>
            <a:r>
              <a:rPr lang="en-US" altLang="zh-TW" sz="1400" b="1" dirty="0" smtClean="0">
                <a:solidFill>
                  <a:srgbClr val="0000FF"/>
                </a:solidFill>
                <a:latin typeface="微軟正黑體" panose="020B0604030504040204" pitchFamily="34" charset="-120"/>
                <a:ea typeface="微軟正黑體" panose="020B0604030504040204" pitchFamily="34" charset="-120"/>
              </a:rPr>
              <a:t>Multi-view</a:t>
            </a:r>
          </a:p>
          <a:p>
            <a:pPr algn="ctr"/>
            <a:r>
              <a:rPr lang="en-US" altLang="zh-TW" sz="1400" b="1" dirty="0" smtClean="0">
                <a:solidFill>
                  <a:srgbClr val="0000FF"/>
                </a:solidFill>
                <a:latin typeface="微軟正黑體" panose="020B0604030504040204" pitchFamily="34" charset="-120"/>
                <a:ea typeface="微軟正黑體" panose="020B0604030504040204" pitchFamily="34" charset="-120"/>
              </a:rPr>
              <a:t>Multi-depth</a:t>
            </a:r>
          </a:p>
          <a:p>
            <a:pPr algn="ctr"/>
            <a:r>
              <a:rPr lang="en-US" altLang="zh-TW" sz="1400" b="1" dirty="0" smtClean="0">
                <a:solidFill>
                  <a:srgbClr val="0000FF"/>
                </a:solidFill>
                <a:latin typeface="微軟正黑體" panose="020B0604030504040204" pitchFamily="34" charset="-120"/>
                <a:ea typeface="微軟正黑體" panose="020B0604030504040204" pitchFamily="34" charset="-120"/>
              </a:rPr>
              <a:t>Videos</a:t>
            </a:r>
            <a:endParaRPr lang="zh-TW" altLang="en-US" sz="1400" b="1" dirty="0">
              <a:solidFill>
                <a:srgbClr val="0000FF"/>
              </a:solidFill>
            </a:endParaRPr>
          </a:p>
        </p:txBody>
      </p:sp>
      <p:cxnSp>
        <p:nvCxnSpPr>
          <p:cNvPr id="125" name="直線接點 124"/>
          <p:cNvCxnSpPr/>
          <p:nvPr/>
        </p:nvCxnSpPr>
        <p:spPr>
          <a:xfrm>
            <a:off x="7344308" y="2820550"/>
            <a:ext cx="0" cy="817071"/>
          </a:xfrm>
          <a:prstGeom prst="line">
            <a:avLst/>
          </a:prstGeom>
          <a:ln w="19050">
            <a:solidFill>
              <a:schemeClr val="tx1"/>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26" name="直線接點 125"/>
          <p:cNvCxnSpPr/>
          <p:nvPr/>
        </p:nvCxnSpPr>
        <p:spPr>
          <a:xfrm>
            <a:off x="3330737" y="3977641"/>
            <a:ext cx="540060" cy="0"/>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27" name="文字方塊 126"/>
          <p:cNvSpPr txBox="1"/>
          <p:nvPr/>
        </p:nvSpPr>
        <p:spPr>
          <a:xfrm>
            <a:off x="3088404" y="3468497"/>
            <a:ext cx="776174" cy="475704"/>
          </a:xfrm>
          <a:prstGeom prst="rect">
            <a:avLst/>
          </a:prstGeom>
          <a:noFill/>
        </p:spPr>
        <p:txBody>
          <a:bodyPr wrap="none" rtlCol="0">
            <a:spAutoFit/>
          </a:bodyPr>
          <a:lstStyle/>
          <a:p>
            <a:pPr algn="ctr"/>
            <a:r>
              <a:rPr lang="en-US" altLang="zh-TW" sz="1400" b="1" dirty="0">
                <a:solidFill>
                  <a:srgbClr val="0000FF"/>
                </a:solidFill>
                <a:latin typeface="微軟正黑體" panose="020B0604030504040204" pitchFamily="34" charset="-120"/>
                <a:ea typeface="微軟正黑體" panose="020B0604030504040204" pitchFamily="34" charset="-120"/>
              </a:rPr>
              <a:t>2</a:t>
            </a:r>
            <a:r>
              <a:rPr lang="en-US" altLang="zh-TW" sz="1400" b="1" dirty="0" smtClean="0">
                <a:solidFill>
                  <a:srgbClr val="0000FF"/>
                </a:solidFill>
                <a:latin typeface="微軟正黑體" panose="020B0604030504040204" pitchFamily="34" charset="-120"/>
                <a:ea typeface="微軟正黑體" panose="020B0604030504040204" pitchFamily="34" charset="-120"/>
              </a:rPr>
              <a:t>D</a:t>
            </a:r>
            <a:r>
              <a:rPr lang="zh-TW" altLang="en-US" sz="1400" b="1" dirty="0" smtClean="0">
                <a:solidFill>
                  <a:srgbClr val="0000FF"/>
                </a:solidFill>
                <a:latin typeface="微軟正黑體" panose="020B0604030504040204" pitchFamily="34" charset="-120"/>
                <a:ea typeface="微軟正黑體" panose="020B0604030504040204" pitchFamily="34" charset="-120"/>
              </a:rPr>
              <a:t> </a:t>
            </a:r>
            <a:endParaRPr lang="en-US" altLang="zh-TW" sz="1400" b="1" dirty="0" smtClean="0">
              <a:solidFill>
                <a:srgbClr val="0000FF"/>
              </a:solidFill>
              <a:latin typeface="微軟正黑體" panose="020B0604030504040204" pitchFamily="34" charset="-120"/>
              <a:ea typeface="微軟正黑體" panose="020B0604030504040204" pitchFamily="34" charset="-120"/>
            </a:endParaRPr>
          </a:p>
          <a:p>
            <a:pPr algn="ctr"/>
            <a:r>
              <a:rPr lang="en-US" altLang="zh-TW" sz="1400" b="1" dirty="0" smtClean="0">
                <a:solidFill>
                  <a:srgbClr val="0000FF"/>
                </a:solidFill>
                <a:latin typeface="微軟正黑體" panose="020B0604030504040204" pitchFamily="34" charset="-120"/>
                <a:ea typeface="微軟正黑體" panose="020B0604030504040204" pitchFamily="34" charset="-120"/>
              </a:rPr>
              <a:t>Videos</a:t>
            </a:r>
            <a:endParaRPr lang="zh-TW" altLang="en-US" sz="1400" b="1" dirty="0">
              <a:solidFill>
                <a:srgbClr val="0000FF"/>
              </a:solidFill>
            </a:endParaRPr>
          </a:p>
        </p:txBody>
      </p:sp>
      <p:sp>
        <p:nvSpPr>
          <p:cNvPr id="25" name="向右箭號 24"/>
          <p:cNvSpPr/>
          <p:nvPr/>
        </p:nvSpPr>
        <p:spPr>
          <a:xfrm>
            <a:off x="5580112" y="3771373"/>
            <a:ext cx="504056" cy="545406"/>
          </a:xfrm>
          <a:prstGeom prst="rightArrow">
            <a:avLst/>
          </a:prstGeom>
          <a:gradFill flip="none" rotWithShape="1">
            <a:gsLst>
              <a:gs pos="0">
                <a:schemeClr val="accent3">
                  <a:tint val="70000"/>
                  <a:satMod val="130000"/>
                </a:schemeClr>
              </a:gs>
              <a:gs pos="43000">
                <a:schemeClr val="accent3">
                  <a:tint val="44000"/>
                  <a:satMod val="165000"/>
                </a:schemeClr>
              </a:gs>
              <a:gs pos="93000">
                <a:schemeClr val="accent3">
                  <a:tint val="15000"/>
                  <a:satMod val="165000"/>
                </a:schemeClr>
              </a:gs>
              <a:gs pos="100000">
                <a:schemeClr val="accent3">
                  <a:tint val="5000"/>
                  <a:satMod val="250000"/>
                </a:schemeClr>
              </a:gs>
            </a:gsLst>
            <a:lin ang="10800000" scaled="1"/>
            <a:tileRect/>
          </a:gradFill>
          <a:ln w="19050">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endParaRPr lang="zh-TW" altLang="en-US" sz="1600" dirty="0" smtClean="0">
              <a:ea typeface="+mj-ea"/>
            </a:endParaRPr>
          </a:p>
        </p:txBody>
      </p:sp>
      <p:cxnSp>
        <p:nvCxnSpPr>
          <p:cNvPr id="128" name="直線接點 127"/>
          <p:cNvCxnSpPr/>
          <p:nvPr/>
        </p:nvCxnSpPr>
        <p:spPr>
          <a:xfrm>
            <a:off x="7344308" y="4383735"/>
            <a:ext cx="0" cy="459501"/>
          </a:xfrm>
          <a:prstGeom prst="line">
            <a:avLst/>
          </a:prstGeom>
          <a:ln w="19050">
            <a:solidFill>
              <a:schemeClr val="tx1"/>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29" name="直線接點 128"/>
          <p:cNvCxnSpPr/>
          <p:nvPr/>
        </p:nvCxnSpPr>
        <p:spPr>
          <a:xfrm>
            <a:off x="7308303" y="5554499"/>
            <a:ext cx="0" cy="387510"/>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6" name="文字方塊 25"/>
          <p:cNvSpPr txBox="1"/>
          <p:nvPr/>
        </p:nvSpPr>
        <p:spPr>
          <a:xfrm>
            <a:off x="6848819" y="5925872"/>
            <a:ext cx="990977" cy="338554"/>
          </a:xfrm>
          <a:prstGeom prst="rect">
            <a:avLst/>
          </a:prstGeom>
          <a:noFill/>
        </p:spPr>
        <p:txBody>
          <a:bodyPr wrap="none" rtlCol="0">
            <a:spAutoFit/>
          </a:bodyPr>
          <a:lstStyle/>
          <a:p>
            <a:r>
              <a:rPr lang="en-US" altLang="zh-TW" sz="1600" dirty="0" smtClean="0"/>
              <a:t>All 3DTV</a:t>
            </a:r>
            <a:endParaRPr lang="zh-TW" altLang="en-US" sz="1600" dirty="0"/>
          </a:p>
        </p:txBody>
      </p:sp>
      <p:sp>
        <p:nvSpPr>
          <p:cNvPr id="130" name="向右箭號 129"/>
          <p:cNvSpPr/>
          <p:nvPr/>
        </p:nvSpPr>
        <p:spPr>
          <a:xfrm>
            <a:off x="2572026" y="3706349"/>
            <a:ext cx="504056" cy="545406"/>
          </a:xfrm>
          <a:prstGeom prst="rightArrow">
            <a:avLst/>
          </a:prstGeom>
          <a:gradFill flip="none" rotWithShape="1">
            <a:gsLst>
              <a:gs pos="0">
                <a:schemeClr val="accent3">
                  <a:tint val="70000"/>
                  <a:satMod val="130000"/>
                </a:schemeClr>
              </a:gs>
              <a:gs pos="43000">
                <a:schemeClr val="accent3">
                  <a:tint val="44000"/>
                  <a:satMod val="165000"/>
                </a:schemeClr>
              </a:gs>
              <a:gs pos="93000">
                <a:schemeClr val="accent3">
                  <a:tint val="15000"/>
                  <a:satMod val="165000"/>
                </a:schemeClr>
              </a:gs>
              <a:gs pos="100000">
                <a:schemeClr val="accent3">
                  <a:tint val="5000"/>
                  <a:satMod val="250000"/>
                </a:schemeClr>
              </a:gs>
            </a:gsLst>
            <a:lin ang="10800000" scaled="1"/>
            <a:tileRect/>
          </a:gradFill>
          <a:ln w="19050">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endParaRPr lang="zh-TW" altLang="en-US" sz="1600" dirty="0" smtClean="0">
              <a:ea typeface="+mj-ea"/>
            </a:endParaRPr>
          </a:p>
        </p:txBody>
      </p:sp>
      <p:sp>
        <p:nvSpPr>
          <p:cNvPr id="6" name="文字方塊 5"/>
          <p:cNvSpPr txBox="1"/>
          <p:nvPr/>
        </p:nvSpPr>
        <p:spPr>
          <a:xfrm>
            <a:off x="4406931" y="5796553"/>
            <a:ext cx="1245189" cy="584775"/>
          </a:xfrm>
          <a:prstGeom prst="rect">
            <a:avLst/>
          </a:prstGeom>
          <a:noFill/>
        </p:spPr>
        <p:txBody>
          <a:bodyPr wrap="square" rtlCol="0">
            <a:spAutoFit/>
          </a:bodyPr>
          <a:lstStyle/>
          <a:p>
            <a:pPr algn="ctr"/>
            <a:r>
              <a:rPr lang="en-US" altLang="zh-TW" sz="1600" b="1" dirty="0" smtClean="0">
                <a:solidFill>
                  <a:srgbClr val="FF0000"/>
                </a:solidFill>
              </a:rPr>
              <a:t>1</a:t>
            </a:r>
            <a:r>
              <a:rPr lang="en-US" altLang="zh-TW" sz="1600" b="1" baseline="30000" dirty="0" smtClean="0">
                <a:solidFill>
                  <a:srgbClr val="FF0000"/>
                </a:solidFill>
              </a:rPr>
              <a:t>st</a:t>
            </a:r>
            <a:r>
              <a:rPr lang="en-US" altLang="zh-TW" sz="1600" b="1" dirty="0" smtClean="0">
                <a:solidFill>
                  <a:srgbClr val="FF0000"/>
                </a:solidFill>
              </a:rPr>
              <a:t>  </a:t>
            </a:r>
          </a:p>
          <a:p>
            <a:pPr algn="ctr"/>
            <a:r>
              <a:rPr lang="en-US" altLang="zh-TW" sz="1600" b="1" dirty="0" smtClean="0">
                <a:solidFill>
                  <a:srgbClr val="FF0000"/>
                </a:solidFill>
              </a:rPr>
              <a:t>stage</a:t>
            </a:r>
            <a:endParaRPr lang="zh-TW" altLang="en-US" sz="1600" b="1" dirty="0">
              <a:solidFill>
                <a:srgbClr val="FF0000"/>
              </a:solidFill>
            </a:endParaRPr>
          </a:p>
        </p:txBody>
      </p:sp>
      <p:sp>
        <p:nvSpPr>
          <p:cNvPr id="48" name="文字方塊 47"/>
          <p:cNvSpPr txBox="1"/>
          <p:nvPr/>
        </p:nvSpPr>
        <p:spPr>
          <a:xfrm>
            <a:off x="7956387" y="5790025"/>
            <a:ext cx="720069" cy="584775"/>
          </a:xfrm>
          <a:prstGeom prst="rect">
            <a:avLst/>
          </a:prstGeom>
          <a:noFill/>
        </p:spPr>
        <p:txBody>
          <a:bodyPr wrap="none" rtlCol="0">
            <a:spAutoFit/>
          </a:bodyPr>
          <a:lstStyle/>
          <a:p>
            <a:pPr algn="ctr"/>
            <a:r>
              <a:rPr lang="en-US" altLang="zh-TW" sz="1600" b="1" dirty="0" smtClean="0">
                <a:solidFill>
                  <a:srgbClr val="FF0000"/>
                </a:solidFill>
              </a:rPr>
              <a:t>3</a:t>
            </a:r>
            <a:r>
              <a:rPr lang="en-US" altLang="zh-TW" sz="1600" b="1" baseline="30000" dirty="0" smtClean="0">
                <a:solidFill>
                  <a:srgbClr val="FF0000"/>
                </a:solidFill>
              </a:rPr>
              <a:t>rd</a:t>
            </a:r>
            <a:r>
              <a:rPr lang="en-US" altLang="zh-TW" sz="1600" b="1" dirty="0" smtClean="0">
                <a:solidFill>
                  <a:srgbClr val="FF0000"/>
                </a:solidFill>
              </a:rPr>
              <a:t>   </a:t>
            </a:r>
          </a:p>
          <a:p>
            <a:pPr algn="ctr"/>
            <a:r>
              <a:rPr lang="en-US" altLang="zh-TW" sz="1600" b="1" dirty="0" smtClean="0">
                <a:solidFill>
                  <a:srgbClr val="FF0000"/>
                </a:solidFill>
              </a:rPr>
              <a:t>stage</a:t>
            </a:r>
            <a:endParaRPr lang="zh-TW" altLang="en-US" sz="1600" b="1" dirty="0">
              <a:solidFill>
                <a:srgbClr val="FF0000"/>
              </a:solidFill>
            </a:endParaRPr>
          </a:p>
        </p:txBody>
      </p:sp>
      <p:sp>
        <p:nvSpPr>
          <p:cNvPr id="49" name="文字方塊 48"/>
          <p:cNvSpPr txBox="1"/>
          <p:nvPr/>
        </p:nvSpPr>
        <p:spPr>
          <a:xfrm>
            <a:off x="1907715" y="2091580"/>
            <a:ext cx="720069" cy="584775"/>
          </a:xfrm>
          <a:prstGeom prst="rect">
            <a:avLst/>
          </a:prstGeom>
          <a:noFill/>
        </p:spPr>
        <p:txBody>
          <a:bodyPr wrap="none" rtlCol="0">
            <a:spAutoFit/>
          </a:bodyPr>
          <a:lstStyle/>
          <a:p>
            <a:pPr algn="ctr"/>
            <a:r>
              <a:rPr lang="en-US" altLang="zh-TW" sz="1600" b="1" dirty="0" smtClean="0">
                <a:solidFill>
                  <a:srgbClr val="FF0000"/>
                </a:solidFill>
              </a:rPr>
              <a:t>1.5</a:t>
            </a:r>
            <a:r>
              <a:rPr lang="en-US" altLang="zh-TW" sz="1600" b="1" baseline="30000" dirty="0" smtClean="0">
                <a:solidFill>
                  <a:srgbClr val="FF0000"/>
                </a:solidFill>
              </a:rPr>
              <a:t>st</a:t>
            </a:r>
            <a:endParaRPr lang="en-US" altLang="zh-TW" sz="1600" b="1" dirty="0" smtClean="0">
              <a:solidFill>
                <a:srgbClr val="FF0000"/>
              </a:solidFill>
            </a:endParaRPr>
          </a:p>
          <a:p>
            <a:pPr algn="ctr"/>
            <a:r>
              <a:rPr lang="en-US" altLang="zh-TW" sz="1600" b="1" dirty="0" smtClean="0">
                <a:solidFill>
                  <a:srgbClr val="FF0000"/>
                </a:solidFill>
              </a:rPr>
              <a:t>stage</a:t>
            </a:r>
            <a:endParaRPr lang="zh-TW" altLang="en-US" sz="1600" b="1" dirty="0">
              <a:solidFill>
                <a:srgbClr val="FF0000"/>
              </a:solidFill>
            </a:endParaRPr>
          </a:p>
        </p:txBody>
      </p:sp>
    </p:spTree>
    <p:extLst>
      <p:ext uri="{BB962C8B-B14F-4D97-AF65-F5344CB8AC3E}">
        <p14:creationId xmlns:p14="http://schemas.microsoft.com/office/powerpoint/2010/main" val="2888448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arn(inVertical)">
                                      <p:cBhvr>
                                        <p:cTn id="24" dur="500"/>
                                        <p:tgtEl>
                                          <p:spTgt spid="8"/>
                                        </p:tgtEl>
                                      </p:cBhvr>
                                    </p:animEffect>
                                  </p:childTnLst>
                                </p:cTn>
                              </p:par>
                              <p:par>
                                <p:cTn id="25" presetID="2" presetClass="entr" presetSubtype="4" fill="hold" grpId="0" nodeType="withEffect">
                                  <p:stCondLst>
                                    <p:cond delay="0"/>
                                  </p:stCondLst>
                                  <p:childTnLst>
                                    <p:set>
                                      <p:cBhvr>
                                        <p:cTn id="26" dur="1" fill="hold">
                                          <p:stCondLst>
                                            <p:cond delay="0"/>
                                          </p:stCondLst>
                                        </p:cTn>
                                        <p:tgtEl>
                                          <p:spTgt spid="46"/>
                                        </p:tgtEl>
                                        <p:attrNameLst>
                                          <p:attrName>style.visibility</p:attrName>
                                        </p:attrNameLst>
                                      </p:cBhvr>
                                      <p:to>
                                        <p:strVal val="visible"/>
                                      </p:to>
                                    </p:set>
                                    <p:anim calcmode="lin" valueType="num">
                                      <p:cBhvr additive="base">
                                        <p:cTn id="27" dur="500" fill="hold"/>
                                        <p:tgtEl>
                                          <p:spTgt spid="46"/>
                                        </p:tgtEl>
                                        <p:attrNameLst>
                                          <p:attrName>ppt_x</p:attrName>
                                        </p:attrNameLst>
                                      </p:cBhvr>
                                      <p:tavLst>
                                        <p:tav tm="0">
                                          <p:val>
                                            <p:strVal val="#ppt_x"/>
                                          </p:val>
                                        </p:tav>
                                        <p:tav tm="100000">
                                          <p:val>
                                            <p:strVal val="#ppt_x"/>
                                          </p:val>
                                        </p:tav>
                                      </p:tavLst>
                                    </p:anim>
                                    <p:anim calcmode="lin" valueType="num">
                                      <p:cBhvr additive="base">
                                        <p:cTn id="28" dur="500" fill="hold"/>
                                        <p:tgtEl>
                                          <p:spTgt spid="46"/>
                                        </p:tgtEl>
                                        <p:attrNameLst>
                                          <p:attrName>ppt_y</p:attrName>
                                        </p:attrNameLst>
                                      </p:cBhvr>
                                      <p:tavLst>
                                        <p:tav tm="0">
                                          <p:val>
                                            <p:strVal val="1+#ppt_h/2"/>
                                          </p:val>
                                        </p:tav>
                                        <p:tav tm="100000">
                                          <p:val>
                                            <p:strVal val="#ppt_y"/>
                                          </p:val>
                                        </p:tav>
                                      </p:tavLst>
                                    </p:anim>
                                  </p:childTnLst>
                                </p:cTn>
                              </p:par>
                              <p:par>
                                <p:cTn id="29" presetID="10" presetClass="exit" presetSubtype="0" fill="hold" grpId="1" nodeType="withEffect">
                                  <p:stCondLst>
                                    <p:cond delay="0"/>
                                  </p:stCondLst>
                                  <p:childTnLst>
                                    <p:animEffect transition="out" filter="fade">
                                      <p:cBhvr>
                                        <p:cTn id="30" dur="500"/>
                                        <p:tgtEl>
                                          <p:spTgt spid="4"/>
                                        </p:tgtEl>
                                      </p:cBhvr>
                                    </p:animEffect>
                                    <p:set>
                                      <p:cBhvr>
                                        <p:cTn id="31" dur="1" fill="hold">
                                          <p:stCondLst>
                                            <p:cond delay="499"/>
                                          </p:stCondLst>
                                        </p:cTn>
                                        <p:tgtEl>
                                          <p:spTgt spid="4"/>
                                        </p:tgtEl>
                                        <p:attrNameLst>
                                          <p:attrName>style.visibility</p:attrName>
                                        </p:attrNameLst>
                                      </p:cBhvr>
                                      <p:to>
                                        <p:strVal val="hidden"/>
                                      </p:to>
                                    </p:set>
                                  </p:childTnLst>
                                </p:cTn>
                              </p:par>
                              <p:par>
                                <p:cTn id="32" presetID="2" presetClass="exit" presetSubtype="4" fill="hold" grpId="1" nodeType="withEffect">
                                  <p:stCondLst>
                                    <p:cond delay="0"/>
                                  </p:stCondLst>
                                  <p:childTnLst>
                                    <p:anim calcmode="lin" valueType="num">
                                      <p:cBhvr additive="base">
                                        <p:cTn id="33" dur="500"/>
                                        <p:tgtEl>
                                          <p:spTgt spid="6"/>
                                        </p:tgtEl>
                                        <p:attrNameLst>
                                          <p:attrName>ppt_x</p:attrName>
                                        </p:attrNameLst>
                                      </p:cBhvr>
                                      <p:tavLst>
                                        <p:tav tm="0">
                                          <p:val>
                                            <p:strVal val="ppt_x"/>
                                          </p:val>
                                        </p:tav>
                                        <p:tav tm="100000">
                                          <p:val>
                                            <p:strVal val="ppt_x"/>
                                          </p:val>
                                        </p:tav>
                                      </p:tavLst>
                                    </p:anim>
                                    <p:anim calcmode="lin" valueType="num">
                                      <p:cBhvr additive="base">
                                        <p:cTn id="34" dur="500"/>
                                        <p:tgtEl>
                                          <p:spTgt spid="6"/>
                                        </p:tgtEl>
                                        <p:attrNameLst>
                                          <p:attrName>ppt_y</p:attrName>
                                        </p:attrNameLst>
                                      </p:cBhvr>
                                      <p:tavLst>
                                        <p:tav tm="0">
                                          <p:val>
                                            <p:strVal val="ppt_y"/>
                                          </p:val>
                                        </p:tav>
                                        <p:tav tm="100000">
                                          <p:val>
                                            <p:strVal val="1+ppt_h/2"/>
                                          </p:val>
                                        </p:tav>
                                      </p:tavLst>
                                    </p:anim>
                                    <p:set>
                                      <p:cBhvr>
                                        <p:cTn id="35" dur="1" fill="hold">
                                          <p:stCondLst>
                                            <p:cond delay="499"/>
                                          </p:stCondLst>
                                        </p:cTn>
                                        <p:tgtEl>
                                          <p:spTgt spid="6"/>
                                        </p:tgtEl>
                                        <p:attrNameLst>
                                          <p:attrName>style.visibility</p:attrName>
                                        </p:attrNameLst>
                                      </p:cBhvr>
                                      <p:to>
                                        <p:strVal val="hidden"/>
                                      </p:to>
                                    </p:set>
                                  </p:childTnLst>
                                </p:cTn>
                              </p:par>
                              <p:par>
                                <p:cTn id="36" presetID="42" presetClass="exit" presetSubtype="0" fill="hold" grpId="1" nodeType="withEffect">
                                  <p:stCondLst>
                                    <p:cond delay="0"/>
                                  </p:stCondLst>
                                  <p:childTnLst>
                                    <p:animEffect transition="out" filter="fade">
                                      <p:cBhvr>
                                        <p:cTn id="37" dur="1000"/>
                                        <p:tgtEl>
                                          <p:spTgt spid="49"/>
                                        </p:tgtEl>
                                      </p:cBhvr>
                                    </p:animEffect>
                                    <p:anim calcmode="lin" valueType="num">
                                      <p:cBhvr>
                                        <p:cTn id="38" dur="1000"/>
                                        <p:tgtEl>
                                          <p:spTgt spid="49"/>
                                        </p:tgtEl>
                                        <p:attrNameLst>
                                          <p:attrName>ppt_x</p:attrName>
                                        </p:attrNameLst>
                                      </p:cBhvr>
                                      <p:tavLst>
                                        <p:tav tm="0">
                                          <p:val>
                                            <p:strVal val="ppt_x"/>
                                          </p:val>
                                        </p:tav>
                                        <p:tav tm="100000">
                                          <p:val>
                                            <p:strVal val="ppt_x"/>
                                          </p:val>
                                        </p:tav>
                                      </p:tavLst>
                                    </p:anim>
                                    <p:anim calcmode="lin" valueType="num">
                                      <p:cBhvr>
                                        <p:cTn id="39" dur="1000"/>
                                        <p:tgtEl>
                                          <p:spTgt spid="49"/>
                                        </p:tgtEl>
                                        <p:attrNameLst>
                                          <p:attrName>ppt_y</p:attrName>
                                        </p:attrNameLst>
                                      </p:cBhvr>
                                      <p:tavLst>
                                        <p:tav tm="0">
                                          <p:val>
                                            <p:strVal val="ppt_y"/>
                                          </p:val>
                                        </p:tav>
                                        <p:tav tm="100000">
                                          <p:val>
                                            <p:strVal val="ppt_y+.1"/>
                                          </p:val>
                                        </p:tav>
                                      </p:tavLst>
                                    </p:anim>
                                    <p:set>
                                      <p:cBhvr>
                                        <p:cTn id="40" dur="1" fill="hold">
                                          <p:stCondLst>
                                            <p:cond delay="999"/>
                                          </p:stCondLst>
                                        </p:cTn>
                                        <p:tgtEl>
                                          <p:spTgt spid="49"/>
                                        </p:tgtEl>
                                        <p:attrNameLst>
                                          <p:attrName>style.visibility</p:attrName>
                                        </p:attrNameLst>
                                      </p:cBhvr>
                                      <p:to>
                                        <p:strVal val="hidden"/>
                                      </p:to>
                                    </p:set>
                                  </p:childTnLst>
                                </p:cTn>
                              </p:par>
                              <p:par>
                                <p:cTn id="41" presetID="16" presetClass="exit" presetSubtype="21" fill="hold" grpId="1" nodeType="withEffect">
                                  <p:stCondLst>
                                    <p:cond delay="0"/>
                                  </p:stCondLst>
                                  <p:childTnLst>
                                    <p:animEffect transition="out" filter="barn(inVertical)">
                                      <p:cBhvr>
                                        <p:cTn id="42" dur="500"/>
                                        <p:tgtEl>
                                          <p:spTgt spid="5"/>
                                        </p:tgtEl>
                                      </p:cBhvr>
                                    </p:animEffect>
                                    <p:set>
                                      <p:cBhvr>
                                        <p:cTn id="43" dur="1" fill="hold">
                                          <p:stCondLst>
                                            <p:cond delay="499"/>
                                          </p:stCondLst>
                                        </p:cTn>
                                        <p:tgtEl>
                                          <p:spTgt spid="5"/>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barn(inVertical)">
                                      <p:cBhvr>
                                        <p:cTn id="48" dur="500"/>
                                        <p:tgtEl>
                                          <p:spTgt spid="9"/>
                                        </p:tgtEl>
                                      </p:cBhvr>
                                    </p:animEffect>
                                  </p:childTnLst>
                                </p:cTn>
                              </p:par>
                              <p:par>
                                <p:cTn id="49" presetID="2" presetClass="entr" presetSubtype="4" fill="hold" grpId="0" nodeType="withEffect">
                                  <p:stCondLst>
                                    <p:cond delay="0"/>
                                  </p:stCondLst>
                                  <p:childTnLst>
                                    <p:set>
                                      <p:cBhvr>
                                        <p:cTn id="50" dur="1" fill="hold">
                                          <p:stCondLst>
                                            <p:cond delay="0"/>
                                          </p:stCondLst>
                                        </p:cTn>
                                        <p:tgtEl>
                                          <p:spTgt spid="48"/>
                                        </p:tgtEl>
                                        <p:attrNameLst>
                                          <p:attrName>style.visibility</p:attrName>
                                        </p:attrNameLst>
                                      </p:cBhvr>
                                      <p:to>
                                        <p:strVal val="visible"/>
                                      </p:to>
                                    </p:set>
                                    <p:anim calcmode="lin" valueType="num">
                                      <p:cBhvr additive="base">
                                        <p:cTn id="51" dur="500" fill="hold"/>
                                        <p:tgtEl>
                                          <p:spTgt spid="48"/>
                                        </p:tgtEl>
                                        <p:attrNameLst>
                                          <p:attrName>ppt_x</p:attrName>
                                        </p:attrNameLst>
                                      </p:cBhvr>
                                      <p:tavLst>
                                        <p:tav tm="0">
                                          <p:val>
                                            <p:strVal val="#ppt_x"/>
                                          </p:val>
                                        </p:tav>
                                        <p:tav tm="100000">
                                          <p:val>
                                            <p:strVal val="#ppt_x"/>
                                          </p:val>
                                        </p:tav>
                                      </p:tavLst>
                                    </p:anim>
                                    <p:anim calcmode="lin" valueType="num">
                                      <p:cBhvr additive="base">
                                        <p:cTn id="52"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P spid="46" grpId="0"/>
      <p:bldP spid="4" grpId="0" animBg="1"/>
      <p:bldP spid="4" grpId="1" animBg="1"/>
      <p:bldP spid="5" grpId="0" animBg="1"/>
      <p:bldP spid="5" grpId="1" animBg="1"/>
      <p:bldP spid="6" grpId="0"/>
      <p:bldP spid="6" grpId="1"/>
      <p:bldP spid="48" grpId="0"/>
      <p:bldP spid="49" grpId="0"/>
      <p:bldP spid="49" grpId="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手繪多邊形 5"/>
          <p:cNvSpPr/>
          <p:nvPr/>
        </p:nvSpPr>
        <p:spPr>
          <a:xfrm>
            <a:off x="2530549" y="1881963"/>
            <a:ext cx="4136065" cy="3593804"/>
          </a:xfrm>
          <a:custGeom>
            <a:avLst/>
            <a:gdLst>
              <a:gd name="connsiteX0" fmla="*/ 0 w 4136065"/>
              <a:gd name="connsiteY0" fmla="*/ 21265 h 3593804"/>
              <a:gd name="connsiteX1" fmla="*/ 4125432 w 4136065"/>
              <a:gd name="connsiteY1" fmla="*/ 0 h 3593804"/>
              <a:gd name="connsiteX2" fmla="*/ 4136065 w 4136065"/>
              <a:gd name="connsiteY2" fmla="*/ 3593804 h 3593804"/>
              <a:gd name="connsiteX3" fmla="*/ 2668772 w 4136065"/>
              <a:gd name="connsiteY3" fmla="*/ 3593804 h 3593804"/>
              <a:gd name="connsiteX4" fmla="*/ 2647507 w 4136065"/>
              <a:gd name="connsiteY4" fmla="*/ 2626242 h 3593804"/>
              <a:gd name="connsiteX5" fmla="*/ 31898 w 4136065"/>
              <a:gd name="connsiteY5" fmla="*/ 2636874 h 3593804"/>
              <a:gd name="connsiteX6" fmla="*/ 0 w 4136065"/>
              <a:gd name="connsiteY6" fmla="*/ 21265 h 3593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6065" h="3593804">
                <a:moveTo>
                  <a:pt x="0" y="21265"/>
                </a:moveTo>
                <a:lnTo>
                  <a:pt x="4125432" y="0"/>
                </a:lnTo>
                <a:cubicBezTo>
                  <a:pt x="4128976" y="1197935"/>
                  <a:pt x="4132521" y="2395869"/>
                  <a:pt x="4136065" y="3593804"/>
                </a:cubicBezTo>
                <a:lnTo>
                  <a:pt x="2668772" y="3593804"/>
                </a:lnTo>
                <a:lnTo>
                  <a:pt x="2647507" y="2626242"/>
                </a:lnTo>
                <a:lnTo>
                  <a:pt x="31898" y="2636874"/>
                </a:lnTo>
                <a:lnTo>
                  <a:pt x="0" y="21265"/>
                </a:lnTo>
                <a:close/>
              </a:path>
            </a:pathLst>
          </a:custGeom>
          <a:gradFill flip="none" rotWithShape="1">
            <a:gsLst>
              <a:gs pos="0">
                <a:schemeClr val="accent3">
                  <a:tint val="70000"/>
                  <a:satMod val="130000"/>
                </a:schemeClr>
              </a:gs>
              <a:gs pos="43000">
                <a:schemeClr val="accent3">
                  <a:tint val="44000"/>
                  <a:satMod val="165000"/>
                </a:schemeClr>
              </a:gs>
              <a:gs pos="93000">
                <a:schemeClr val="accent3">
                  <a:tint val="15000"/>
                  <a:satMod val="165000"/>
                </a:schemeClr>
              </a:gs>
              <a:gs pos="100000">
                <a:schemeClr val="accent3">
                  <a:tint val="5000"/>
                  <a:satMod val="250000"/>
                </a:schemeClr>
              </a:gs>
            </a:gsLst>
            <a:lin ang="10800000" scaled="1"/>
            <a:tileRect/>
          </a:gradFill>
          <a:ln w="19050">
            <a:prstDash val="dash"/>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endParaRPr lang="zh-TW" altLang="en-US" sz="1600" dirty="0" smtClean="0">
              <a:ea typeface="+mj-ea"/>
            </a:endParaRPr>
          </a:p>
        </p:txBody>
      </p:sp>
      <p:sp>
        <p:nvSpPr>
          <p:cNvPr id="2" name="標題 1"/>
          <p:cNvSpPr>
            <a:spLocks noGrp="1"/>
          </p:cNvSpPr>
          <p:nvPr>
            <p:ph type="title"/>
          </p:nvPr>
        </p:nvSpPr>
        <p:spPr>
          <a:xfrm>
            <a:off x="462433" y="764704"/>
            <a:ext cx="8229600" cy="720080"/>
          </a:xfrm>
        </p:spPr>
        <p:txBody>
          <a:bodyPr>
            <a:normAutofit/>
          </a:bodyPr>
          <a:lstStyle/>
          <a:p>
            <a:r>
              <a:rPr lang="en-US" altLang="zh-TW" sz="3200" dirty="0" smtClean="0">
                <a:latin typeface="Calibri" panose="020F0502020204030204" pitchFamily="34" charset="0"/>
                <a:ea typeface="微軟正黑體" panose="020B0604030504040204" pitchFamily="34" charset="-120"/>
              </a:rPr>
              <a:t>First Stage of 3D Service Delivery in Taiwan</a:t>
            </a:r>
            <a:endParaRPr lang="zh-TW" altLang="en-US" sz="3200" dirty="0">
              <a:latin typeface="Calibri" panose="020F0502020204030204" pitchFamily="34" charset="0"/>
              <a:ea typeface="微軟正黑體" panose="020B0604030504040204" pitchFamily="34" charset="-120"/>
            </a:endParaRPr>
          </a:p>
        </p:txBody>
      </p:sp>
      <p:pic>
        <p:nvPicPr>
          <p:cNvPr id="41" name="Picture 14" descr="http://atsc.org/newsletter/wp-content/uploads/2012/04/Cinema-3D.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04725" y="1503511"/>
            <a:ext cx="2303779" cy="1709465"/>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16" descr="https://encrypted-tbn3.gstatic.com/images?q=tbn:ANd9GcT7pcmBP-dx4MCRi9rwzanwu5OUjtcMWY8haOnCUKFDnh0n0p8wJw"/>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67806" y="3253150"/>
            <a:ext cx="1668690" cy="1668690"/>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6" descr="https://encrypted-tbn2.gstatic.com/images?q=tbn:ANd9GcSNF8QMR66TD-olnQVBLflKBZUqqA-7CB60w3nEDbMeY_Aom31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38460" y="4741955"/>
            <a:ext cx="2477049" cy="1855397"/>
          </a:xfrm>
          <a:prstGeom prst="rect">
            <a:avLst/>
          </a:prstGeom>
          <a:noFill/>
          <a:extLst>
            <a:ext uri="{909E8E84-426E-40DD-AFC4-6F175D3DCCD1}">
              <a14:hiddenFill xmlns:a14="http://schemas.microsoft.com/office/drawing/2010/main">
                <a:solidFill>
                  <a:srgbClr val="FFFFFF"/>
                </a:solidFill>
              </a14:hiddenFill>
            </a:ext>
          </a:extLst>
        </p:spPr>
      </p:pic>
      <p:sp>
        <p:nvSpPr>
          <p:cNvPr id="45" name="文字方塊 44"/>
          <p:cNvSpPr txBox="1"/>
          <p:nvPr/>
        </p:nvSpPr>
        <p:spPr>
          <a:xfrm>
            <a:off x="1214700" y="5518390"/>
            <a:ext cx="479618" cy="646331"/>
          </a:xfrm>
          <a:prstGeom prst="rect">
            <a:avLst/>
          </a:prstGeom>
          <a:noFill/>
        </p:spPr>
        <p:txBody>
          <a:bodyPr wrap="none" rtlCol="0">
            <a:spAutoFit/>
          </a:bodyPr>
          <a:lstStyle/>
          <a:p>
            <a:r>
              <a:rPr lang="en-US" altLang="zh-TW" dirty="0" smtClean="0"/>
              <a:t>2D</a:t>
            </a:r>
          </a:p>
          <a:p>
            <a:r>
              <a:rPr lang="en-US" altLang="zh-TW" dirty="0" smtClean="0"/>
              <a:t>TV</a:t>
            </a:r>
            <a:endParaRPr lang="zh-TW" altLang="en-US" dirty="0"/>
          </a:p>
        </p:txBody>
      </p:sp>
      <p:sp>
        <p:nvSpPr>
          <p:cNvPr id="46" name="文字方塊 45"/>
          <p:cNvSpPr txBox="1"/>
          <p:nvPr/>
        </p:nvSpPr>
        <p:spPr>
          <a:xfrm>
            <a:off x="6697241" y="2700209"/>
            <a:ext cx="1175322" cy="584775"/>
          </a:xfrm>
          <a:prstGeom prst="rect">
            <a:avLst/>
          </a:prstGeom>
          <a:noFill/>
        </p:spPr>
        <p:txBody>
          <a:bodyPr wrap="none" rtlCol="0">
            <a:spAutoFit/>
          </a:bodyPr>
          <a:lstStyle/>
          <a:p>
            <a:r>
              <a:rPr lang="en-US" altLang="zh-TW" sz="1600" dirty="0" smtClean="0"/>
              <a:t>Naked-eye</a:t>
            </a:r>
          </a:p>
          <a:p>
            <a:r>
              <a:rPr lang="en-US" altLang="zh-TW" sz="1600" dirty="0" smtClean="0"/>
              <a:t>3D TV</a:t>
            </a:r>
            <a:endParaRPr lang="zh-TW" altLang="en-US" sz="1600" dirty="0"/>
          </a:p>
        </p:txBody>
      </p:sp>
      <p:sp>
        <p:nvSpPr>
          <p:cNvPr id="47" name="矩形 46"/>
          <p:cNvSpPr/>
          <p:nvPr/>
        </p:nvSpPr>
        <p:spPr>
          <a:xfrm>
            <a:off x="2790198" y="2037038"/>
            <a:ext cx="1194688" cy="839514"/>
          </a:xfrm>
          <a:prstGeom prst="rect">
            <a:avLst/>
          </a:prstGeom>
          <a:solidFill>
            <a:schemeClr val="accent5">
              <a:lumMod val="60000"/>
              <a:lumOff val="40000"/>
            </a:schemeClr>
          </a:solidFill>
          <a:ln w="19050">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endParaRPr lang="en-US" altLang="zh-TW" sz="800" dirty="0" smtClean="0">
              <a:latin typeface="微軟正黑體" panose="020B0604030504040204" pitchFamily="34" charset="-120"/>
              <a:ea typeface="微軟正黑體" panose="020B0604030504040204" pitchFamily="34" charset="-120"/>
            </a:endParaRPr>
          </a:p>
          <a:p>
            <a:pPr algn="ctr"/>
            <a:r>
              <a:rPr lang="en-US" altLang="zh-TW" sz="1600" b="1" dirty="0" smtClean="0">
                <a:latin typeface="微軟正黑體" panose="020B0604030504040204" pitchFamily="34" charset="-120"/>
                <a:ea typeface="微軟正黑體" panose="020B0604030504040204" pitchFamily="34" charset="-120"/>
              </a:rPr>
              <a:t>CTDP</a:t>
            </a:r>
          </a:p>
          <a:p>
            <a:pPr algn="ctr"/>
            <a:r>
              <a:rPr lang="en-US" altLang="zh-TW" sz="1600" b="1" dirty="0" err="1" smtClean="0">
                <a:latin typeface="微軟正黑體" panose="020B0604030504040204" pitchFamily="34" charset="-120"/>
                <a:ea typeface="微軟正黑體" panose="020B0604030504040204" pitchFamily="34" charset="-120"/>
              </a:rPr>
              <a:t>Depacker</a:t>
            </a:r>
            <a:endParaRPr lang="zh-TW" altLang="en-US" sz="1600" b="1" dirty="0" smtClean="0">
              <a:latin typeface="微軟正黑體" panose="020B0604030504040204" pitchFamily="34" charset="-120"/>
              <a:ea typeface="微軟正黑體" panose="020B0604030504040204" pitchFamily="34" charset="-120"/>
            </a:endParaRPr>
          </a:p>
        </p:txBody>
      </p:sp>
      <p:sp>
        <p:nvSpPr>
          <p:cNvPr id="48" name="矩形 47"/>
          <p:cNvSpPr/>
          <p:nvPr/>
        </p:nvSpPr>
        <p:spPr>
          <a:xfrm>
            <a:off x="832637" y="2037038"/>
            <a:ext cx="1165473" cy="839514"/>
          </a:xfrm>
          <a:prstGeom prst="rect">
            <a:avLst/>
          </a:prstGeom>
          <a:solidFill>
            <a:schemeClr val="accent5">
              <a:lumMod val="60000"/>
              <a:lumOff val="40000"/>
            </a:schemeClr>
          </a:solidFill>
          <a:ln w="19050">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endParaRPr lang="en-US" altLang="zh-TW" sz="800" dirty="0" smtClean="0">
              <a:latin typeface="微軟正黑體" panose="020B0604030504040204" pitchFamily="34" charset="-120"/>
              <a:ea typeface="微軟正黑體" panose="020B0604030504040204" pitchFamily="34" charset="-120"/>
            </a:endParaRPr>
          </a:p>
          <a:p>
            <a:pPr algn="ctr"/>
            <a:r>
              <a:rPr lang="en-US" altLang="zh-TW" sz="1600" b="1" dirty="0" smtClean="0">
                <a:latin typeface="微軟正黑體" panose="020B0604030504040204" pitchFamily="34" charset="-120"/>
                <a:ea typeface="微軟正黑體" panose="020B0604030504040204" pitchFamily="34" charset="-120"/>
              </a:rPr>
              <a:t>Exiting</a:t>
            </a:r>
          </a:p>
          <a:p>
            <a:pPr algn="ctr"/>
            <a:r>
              <a:rPr lang="en-US" altLang="zh-TW" sz="1600" b="1" dirty="0" smtClean="0">
                <a:latin typeface="微軟正黑體" panose="020B0604030504040204" pitchFamily="34" charset="-120"/>
                <a:ea typeface="微軟正黑體" panose="020B0604030504040204" pitchFamily="34" charset="-120"/>
              </a:rPr>
              <a:t>STB</a:t>
            </a:r>
            <a:endParaRPr lang="zh-TW" altLang="en-US" sz="1600" b="1" dirty="0" smtClean="0">
              <a:latin typeface="微軟正黑體" panose="020B0604030504040204" pitchFamily="34" charset="-120"/>
              <a:ea typeface="微軟正黑體" panose="020B0604030504040204" pitchFamily="34" charset="-120"/>
            </a:endParaRPr>
          </a:p>
        </p:txBody>
      </p:sp>
      <p:cxnSp>
        <p:nvCxnSpPr>
          <p:cNvPr id="49" name="直線接點 48"/>
          <p:cNvCxnSpPr/>
          <p:nvPr/>
        </p:nvCxnSpPr>
        <p:spPr>
          <a:xfrm>
            <a:off x="292577" y="2456795"/>
            <a:ext cx="540060" cy="0"/>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50" name="直線接點 49"/>
          <p:cNvCxnSpPr/>
          <p:nvPr/>
        </p:nvCxnSpPr>
        <p:spPr>
          <a:xfrm>
            <a:off x="2843808" y="4005064"/>
            <a:ext cx="0" cy="843853"/>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51" name="直線接點 50"/>
          <p:cNvCxnSpPr>
            <a:endCxn id="65" idx="0"/>
          </p:cNvCxnSpPr>
          <p:nvPr/>
        </p:nvCxnSpPr>
        <p:spPr>
          <a:xfrm>
            <a:off x="5988525" y="4082904"/>
            <a:ext cx="0" cy="426216"/>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52" name="直線接點 51"/>
          <p:cNvCxnSpPr>
            <a:stCxn id="48" idx="3"/>
            <a:endCxn id="47" idx="1"/>
          </p:cNvCxnSpPr>
          <p:nvPr/>
        </p:nvCxnSpPr>
        <p:spPr>
          <a:xfrm>
            <a:off x="1998110" y="2456795"/>
            <a:ext cx="792088" cy="0"/>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53" name="直線接點 52"/>
          <p:cNvCxnSpPr/>
          <p:nvPr/>
        </p:nvCxnSpPr>
        <p:spPr>
          <a:xfrm flipH="1">
            <a:off x="2267743" y="2456795"/>
            <a:ext cx="1" cy="2556381"/>
          </a:xfrm>
          <a:prstGeom prst="line">
            <a:avLst/>
          </a:prstGeom>
          <a:ln w="19050">
            <a:solidFill>
              <a:schemeClr val="tx1"/>
            </a:solidFill>
            <a:headEnd type="oval" w="lg" len="lg"/>
            <a:tailEnd type="triangle" w="lg" len="lg"/>
          </a:ln>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4446381" y="2037038"/>
            <a:ext cx="1163491" cy="839514"/>
          </a:xfrm>
          <a:prstGeom prst="rect">
            <a:avLst/>
          </a:prstGeom>
          <a:solidFill>
            <a:schemeClr val="accent5">
              <a:lumMod val="60000"/>
              <a:lumOff val="40000"/>
            </a:schemeClr>
          </a:solidFill>
          <a:ln w="19050">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endParaRPr lang="en-US" altLang="zh-TW" sz="800" dirty="0" smtClean="0">
              <a:latin typeface="微軟正黑體" panose="020B0604030504040204" pitchFamily="34" charset="-120"/>
              <a:ea typeface="微軟正黑體" panose="020B0604030504040204" pitchFamily="34" charset="-120"/>
            </a:endParaRPr>
          </a:p>
          <a:p>
            <a:pPr algn="ctr"/>
            <a:r>
              <a:rPr lang="en-US" altLang="zh-TW" sz="1600" b="1" dirty="0" smtClean="0">
                <a:latin typeface="微軟正黑體" panose="020B0604030504040204" pitchFamily="34" charset="-120"/>
                <a:ea typeface="微軟正黑體" panose="020B0604030504040204" pitchFamily="34" charset="-120"/>
              </a:rPr>
              <a:t>DIBR</a:t>
            </a:r>
          </a:p>
          <a:p>
            <a:pPr algn="ctr"/>
            <a:r>
              <a:rPr lang="en-US" altLang="zh-TW" sz="1600" b="1" dirty="0" smtClean="0">
                <a:latin typeface="微軟正黑體" panose="020B0604030504040204" pitchFamily="34" charset="-120"/>
                <a:ea typeface="微軟正黑體" panose="020B0604030504040204" pitchFamily="34" charset="-120"/>
              </a:rPr>
              <a:t>Engine</a:t>
            </a:r>
            <a:endParaRPr lang="zh-TW" altLang="en-US" sz="1600" b="1" dirty="0" smtClean="0">
              <a:latin typeface="微軟正黑體" panose="020B0604030504040204" pitchFamily="34" charset="-120"/>
              <a:ea typeface="微軟正黑體" panose="020B0604030504040204" pitchFamily="34" charset="-120"/>
            </a:endParaRPr>
          </a:p>
        </p:txBody>
      </p:sp>
      <p:pic>
        <p:nvPicPr>
          <p:cNvPr id="55" name="Picture 18" descr="https://de.hama.com/pics/specials/accessory-specials/3d-tv/3d-tv-production-glasses.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58744" y="4725144"/>
            <a:ext cx="1184694" cy="1280750"/>
          </a:xfrm>
          <a:prstGeom prst="rect">
            <a:avLst/>
          </a:prstGeom>
          <a:noFill/>
          <a:extLst>
            <a:ext uri="{909E8E84-426E-40DD-AFC4-6F175D3DCCD1}">
              <a14:hiddenFill xmlns:a14="http://schemas.microsoft.com/office/drawing/2010/main">
                <a:solidFill>
                  <a:srgbClr val="FFFFFF"/>
                </a:solidFill>
              </a14:hiddenFill>
            </a:ext>
          </a:extLst>
        </p:spPr>
      </p:pic>
      <p:cxnSp>
        <p:nvCxnSpPr>
          <p:cNvPr id="56" name="直線接點 55"/>
          <p:cNvCxnSpPr/>
          <p:nvPr/>
        </p:nvCxnSpPr>
        <p:spPr>
          <a:xfrm>
            <a:off x="5962139" y="2456795"/>
            <a:ext cx="7774" cy="1626109"/>
          </a:xfrm>
          <a:prstGeom prst="line">
            <a:avLst/>
          </a:prstGeom>
          <a:ln w="1905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cxnSp>
        <p:nvCxnSpPr>
          <p:cNvPr id="57" name="直線接點 56"/>
          <p:cNvCxnSpPr/>
          <p:nvPr/>
        </p:nvCxnSpPr>
        <p:spPr>
          <a:xfrm>
            <a:off x="5969913" y="3998115"/>
            <a:ext cx="1067614" cy="3250"/>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58" name="直線接點 57"/>
          <p:cNvCxnSpPr/>
          <p:nvPr/>
        </p:nvCxnSpPr>
        <p:spPr>
          <a:xfrm flipH="1">
            <a:off x="2843808" y="3998115"/>
            <a:ext cx="3126107" cy="0"/>
          </a:xfrm>
          <a:prstGeom prst="line">
            <a:avLst/>
          </a:prstGeom>
          <a:ln w="1905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cxnSp>
        <p:nvCxnSpPr>
          <p:cNvPr id="59" name="直線接點 58"/>
          <p:cNvCxnSpPr>
            <a:stCxn id="47" idx="3"/>
            <a:endCxn id="54" idx="1"/>
          </p:cNvCxnSpPr>
          <p:nvPr/>
        </p:nvCxnSpPr>
        <p:spPr>
          <a:xfrm>
            <a:off x="3984886" y="2456795"/>
            <a:ext cx="461495" cy="0"/>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60" name="直線接點 59"/>
          <p:cNvCxnSpPr/>
          <p:nvPr/>
        </p:nvCxnSpPr>
        <p:spPr>
          <a:xfrm flipV="1">
            <a:off x="5639087" y="2456795"/>
            <a:ext cx="1357549" cy="4277"/>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61" name="文字方塊 60"/>
          <p:cNvSpPr txBox="1"/>
          <p:nvPr/>
        </p:nvSpPr>
        <p:spPr>
          <a:xfrm>
            <a:off x="7045423" y="3645024"/>
            <a:ext cx="982961" cy="830997"/>
          </a:xfrm>
          <a:prstGeom prst="rect">
            <a:avLst/>
          </a:prstGeom>
          <a:noFill/>
        </p:spPr>
        <p:txBody>
          <a:bodyPr wrap="none" rtlCol="0">
            <a:spAutoFit/>
          </a:bodyPr>
          <a:lstStyle/>
          <a:p>
            <a:r>
              <a:rPr lang="en-US" altLang="zh-TW" sz="1600" dirty="0" smtClean="0"/>
              <a:t> New</a:t>
            </a:r>
          </a:p>
          <a:p>
            <a:r>
              <a:rPr lang="en-US" altLang="zh-TW" sz="1600" dirty="0" smtClean="0"/>
              <a:t> Glasses</a:t>
            </a:r>
          </a:p>
          <a:p>
            <a:r>
              <a:rPr lang="en-US" altLang="zh-TW" sz="1600" dirty="0" smtClean="0"/>
              <a:t> 3D</a:t>
            </a:r>
            <a:r>
              <a:rPr lang="zh-TW" altLang="en-US" sz="1600" dirty="0" smtClean="0"/>
              <a:t> </a:t>
            </a:r>
            <a:r>
              <a:rPr lang="en-US" altLang="zh-TW" sz="1600" dirty="0" smtClean="0"/>
              <a:t>TV</a:t>
            </a:r>
            <a:endParaRPr lang="zh-TW" altLang="en-US" sz="1600" dirty="0"/>
          </a:p>
        </p:txBody>
      </p:sp>
      <p:sp>
        <p:nvSpPr>
          <p:cNvPr id="62" name="文字方塊 61"/>
          <p:cNvSpPr txBox="1"/>
          <p:nvPr/>
        </p:nvSpPr>
        <p:spPr>
          <a:xfrm>
            <a:off x="3422113" y="5814860"/>
            <a:ext cx="1289135" cy="584775"/>
          </a:xfrm>
          <a:prstGeom prst="rect">
            <a:avLst/>
          </a:prstGeom>
          <a:noFill/>
        </p:spPr>
        <p:txBody>
          <a:bodyPr wrap="none" rtlCol="0">
            <a:spAutoFit/>
          </a:bodyPr>
          <a:lstStyle/>
          <a:p>
            <a:r>
              <a:rPr lang="en-US" altLang="zh-TW" sz="1600" dirty="0" smtClean="0"/>
              <a:t>RB-glasses</a:t>
            </a:r>
          </a:p>
          <a:p>
            <a:r>
              <a:rPr lang="en-US" altLang="zh-TW" sz="1600" dirty="0" smtClean="0"/>
              <a:t>3D Services</a:t>
            </a:r>
            <a:endParaRPr lang="zh-TW" altLang="en-US" sz="1600" dirty="0"/>
          </a:p>
        </p:txBody>
      </p:sp>
      <p:cxnSp>
        <p:nvCxnSpPr>
          <p:cNvPr id="63" name="直線接點 62"/>
          <p:cNvCxnSpPr/>
          <p:nvPr/>
        </p:nvCxnSpPr>
        <p:spPr>
          <a:xfrm>
            <a:off x="4997805" y="1729323"/>
            <a:ext cx="0" cy="299504"/>
          </a:xfrm>
          <a:prstGeom prst="line">
            <a:avLst/>
          </a:prstGeom>
          <a:ln w="19050">
            <a:solidFill>
              <a:schemeClr val="tx1"/>
            </a:solidFill>
            <a:headEnd type="none" w="lg" len="lg"/>
            <a:tailEnd type="triangle" w="lg" len="sm"/>
          </a:ln>
        </p:spPr>
        <p:style>
          <a:lnRef idx="1">
            <a:schemeClr val="accent1"/>
          </a:lnRef>
          <a:fillRef idx="0">
            <a:schemeClr val="accent1"/>
          </a:fillRef>
          <a:effectRef idx="0">
            <a:schemeClr val="accent1"/>
          </a:effectRef>
          <a:fontRef idx="minor">
            <a:schemeClr val="tx1"/>
          </a:fontRef>
        </p:style>
      </p:cxnSp>
      <p:sp>
        <p:nvSpPr>
          <p:cNvPr id="64" name="文字方塊 63"/>
          <p:cNvSpPr txBox="1"/>
          <p:nvPr/>
        </p:nvSpPr>
        <p:spPr>
          <a:xfrm>
            <a:off x="1201169" y="4079654"/>
            <a:ext cx="1008185" cy="338554"/>
          </a:xfrm>
          <a:prstGeom prst="rect">
            <a:avLst/>
          </a:prstGeom>
          <a:noFill/>
        </p:spPr>
        <p:txBody>
          <a:bodyPr wrap="square" rtlCol="0">
            <a:spAutoFit/>
          </a:bodyPr>
          <a:lstStyle/>
          <a:p>
            <a:pPr algn="r"/>
            <a:r>
              <a:rPr lang="en-US" altLang="zh-TW" sz="1600" dirty="0" smtClean="0"/>
              <a:t>2D TV</a:t>
            </a:r>
            <a:endParaRPr lang="zh-TW" altLang="en-US" sz="1600" dirty="0"/>
          </a:p>
        </p:txBody>
      </p:sp>
      <p:sp>
        <p:nvSpPr>
          <p:cNvPr id="65" name="矩形 64"/>
          <p:cNvSpPr/>
          <p:nvPr/>
        </p:nvSpPr>
        <p:spPr>
          <a:xfrm>
            <a:off x="5456849" y="4509120"/>
            <a:ext cx="1063352" cy="790510"/>
          </a:xfrm>
          <a:prstGeom prst="rect">
            <a:avLst/>
          </a:prstGeom>
          <a:solidFill>
            <a:schemeClr val="accent5">
              <a:lumMod val="60000"/>
              <a:lumOff val="40000"/>
            </a:schemeClr>
          </a:solidFill>
          <a:ln w="19050">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endParaRPr lang="en-US" altLang="zh-TW" sz="800" dirty="0" smtClean="0">
              <a:latin typeface="微軟正黑體" panose="020B0604030504040204" pitchFamily="34" charset="-120"/>
              <a:ea typeface="微軟正黑體" panose="020B0604030504040204" pitchFamily="34" charset="-120"/>
            </a:endParaRPr>
          </a:p>
          <a:p>
            <a:pPr algn="ctr"/>
            <a:r>
              <a:rPr lang="en-US" altLang="zh-TW" sz="1600" b="1" dirty="0" smtClean="0">
                <a:latin typeface="微軟正黑體" panose="020B0604030504040204" pitchFamily="34" charset="-120"/>
                <a:ea typeface="微軟正黑體" panose="020B0604030504040204" pitchFamily="34" charset="-120"/>
              </a:rPr>
              <a:t>SBS</a:t>
            </a:r>
          </a:p>
          <a:p>
            <a:pPr algn="ctr"/>
            <a:r>
              <a:rPr lang="en-US" altLang="zh-TW" sz="1600" b="1" dirty="0" smtClean="0">
                <a:latin typeface="微軟正黑體" panose="020B0604030504040204" pitchFamily="34" charset="-120"/>
                <a:ea typeface="微軟正黑體" panose="020B0604030504040204" pitchFamily="34" charset="-120"/>
              </a:rPr>
              <a:t>Packing</a:t>
            </a:r>
            <a:endParaRPr lang="zh-TW" altLang="en-US" sz="1600" b="1" dirty="0" smtClean="0">
              <a:latin typeface="微軟正黑體" panose="020B0604030504040204" pitchFamily="34" charset="-120"/>
              <a:ea typeface="微軟正黑體" panose="020B0604030504040204" pitchFamily="34" charset="-120"/>
            </a:endParaRPr>
          </a:p>
        </p:txBody>
      </p:sp>
      <p:cxnSp>
        <p:nvCxnSpPr>
          <p:cNvPr id="66" name="直線接點 65"/>
          <p:cNvCxnSpPr>
            <a:stCxn id="65" idx="2"/>
          </p:cNvCxnSpPr>
          <p:nvPr/>
        </p:nvCxnSpPr>
        <p:spPr>
          <a:xfrm flipH="1">
            <a:off x="5988524" y="5299630"/>
            <a:ext cx="1" cy="660073"/>
          </a:xfrm>
          <a:prstGeom prst="line">
            <a:avLst/>
          </a:prstGeom>
          <a:ln w="19050">
            <a:solidFill>
              <a:schemeClr val="tx1"/>
            </a:solidFill>
            <a:headEnd type="none" w="med" len="med"/>
            <a:tailEnd type="none" w="lg" len="lg"/>
          </a:ln>
        </p:spPr>
        <p:style>
          <a:lnRef idx="1">
            <a:schemeClr val="accent1"/>
          </a:lnRef>
          <a:fillRef idx="0">
            <a:schemeClr val="accent1"/>
          </a:fillRef>
          <a:effectRef idx="0">
            <a:schemeClr val="accent1"/>
          </a:effectRef>
          <a:fontRef idx="minor">
            <a:schemeClr val="tx1"/>
          </a:fontRef>
        </p:style>
      </p:cxnSp>
      <p:pic>
        <p:nvPicPr>
          <p:cNvPr id="67" name="Picture 16" descr="https://encrypted-tbn3.gstatic.com/images?q=tbn:ANd9GcT7pcmBP-dx4MCRi9rwzanwu5OUjtcMWY8haOnCUKFDnh0n0p8wJw"/>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88405" y="5076098"/>
            <a:ext cx="1561828" cy="1561828"/>
          </a:xfrm>
          <a:prstGeom prst="rect">
            <a:avLst/>
          </a:prstGeom>
          <a:noFill/>
          <a:extLst>
            <a:ext uri="{909E8E84-426E-40DD-AFC4-6F175D3DCCD1}">
              <a14:hiddenFill xmlns:a14="http://schemas.microsoft.com/office/drawing/2010/main">
                <a:solidFill>
                  <a:srgbClr val="FFFFFF"/>
                </a:solidFill>
              </a14:hiddenFill>
            </a:ext>
          </a:extLst>
        </p:spPr>
      </p:pic>
      <p:cxnSp>
        <p:nvCxnSpPr>
          <p:cNvPr id="68" name="直線接點 67"/>
          <p:cNvCxnSpPr/>
          <p:nvPr/>
        </p:nvCxnSpPr>
        <p:spPr>
          <a:xfrm>
            <a:off x="5988524" y="5959703"/>
            <a:ext cx="1049003" cy="7131"/>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69" name="文字方塊 68"/>
          <p:cNvSpPr txBox="1"/>
          <p:nvPr/>
        </p:nvSpPr>
        <p:spPr>
          <a:xfrm>
            <a:off x="7057281" y="5517232"/>
            <a:ext cx="761234" cy="584775"/>
          </a:xfrm>
          <a:prstGeom prst="rect">
            <a:avLst/>
          </a:prstGeom>
          <a:noFill/>
        </p:spPr>
        <p:txBody>
          <a:bodyPr wrap="none" rtlCol="0">
            <a:spAutoFit/>
          </a:bodyPr>
          <a:lstStyle/>
          <a:p>
            <a:r>
              <a:rPr lang="en-US" altLang="zh-TW" sz="1600" dirty="0" smtClean="0"/>
              <a:t>Old</a:t>
            </a:r>
          </a:p>
          <a:p>
            <a:r>
              <a:rPr lang="en-US" altLang="zh-TW" sz="1600" dirty="0" smtClean="0"/>
              <a:t>3D TV</a:t>
            </a:r>
            <a:endParaRPr lang="zh-TW" altLang="en-US" sz="1600" dirty="0"/>
          </a:p>
        </p:txBody>
      </p:sp>
      <p:sp>
        <p:nvSpPr>
          <p:cNvPr id="70" name="文字方塊 69"/>
          <p:cNvSpPr txBox="1"/>
          <p:nvPr/>
        </p:nvSpPr>
        <p:spPr>
          <a:xfrm>
            <a:off x="4289119" y="1484784"/>
            <a:ext cx="1545552" cy="307777"/>
          </a:xfrm>
          <a:prstGeom prst="rect">
            <a:avLst/>
          </a:prstGeom>
          <a:solidFill>
            <a:schemeClr val="bg1"/>
          </a:solidFill>
        </p:spPr>
        <p:txBody>
          <a:bodyPr wrap="none" rtlCol="0">
            <a:spAutoFit/>
          </a:bodyPr>
          <a:lstStyle/>
          <a:p>
            <a:pPr algn="ctr"/>
            <a:r>
              <a:rPr lang="en-US" altLang="zh-TW" sz="1400" dirty="0" smtClean="0">
                <a:solidFill>
                  <a:srgbClr val="0000FF"/>
                </a:solidFill>
              </a:rPr>
              <a:t>3D Effect Control</a:t>
            </a:r>
            <a:endParaRPr lang="zh-TW" altLang="en-US" sz="1400" dirty="0">
              <a:solidFill>
                <a:srgbClr val="0000FF"/>
              </a:solidFill>
            </a:endParaRPr>
          </a:p>
        </p:txBody>
      </p:sp>
      <p:sp>
        <p:nvSpPr>
          <p:cNvPr id="71" name="文字方塊 70"/>
          <p:cNvSpPr txBox="1"/>
          <p:nvPr/>
        </p:nvSpPr>
        <p:spPr>
          <a:xfrm>
            <a:off x="5673750" y="2082334"/>
            <a:ext cx="1180131" cy="338554"/>
          </a:xfrm>
          <a:prstGeom prst="rect">
            <a:avLst/>
          </a:prstGeom>
          <a:noFill/>
        </p:spPr>
        <p:txBody>
          <a:bodyPr wrap="none" rtlCol="0">
            <a:spAutoFit/>
          </a:bodyPr>
          <a:lstStyle/>
          <a:p>
            <a:r>
              <a:rPr lang="en-US" altLang="zh-TW" sz="1600" b="1" dirty="0" smtClean="0">
                <a:solidFill>
                  <a:srgbClr val="0000FF"/>
                </a:solidFill>
              </a:rPr>
              <a:t>Multi-view</a:t>
            </a:r>
            <a:endParaRPr lang="zh-TW" altLang="en-US" sz="1600" b="1" dirty="0">
              <a:solidFill>
                <a:srgbClr val="0000FF"/>
              </a:solidFill>
            </a:endParaRPr>
          </a:p>
        </p:txBody>
      </p:sp>
      <p:sp>
        <p:nvSpPr>
          <p:cNvPr id="72" name="文字方塊 71"/>
          <p:cNvSpPr txBox="1"/>
          <p:nvPr/>
        </p:nvSpPr>
        <p:spPr>
          <a:xfrm rot="16200000">
            <a:off x="5262718" y="3253150"/>
            <a:ext cx="1113062" cy="338554"/>
          </a:xfrm>
          <a:prstGeom prst="rect">
            <a:avLst/>
          </a:prstGeom>
          <a:noFill/>
        </p:spPr>
        <p:txBody>
          <a:bodyPr wrap="none" rtlCol="0">
            <a:spAutoFit/>
          </a:bodyPr>
          <a:lstStyle/>
          <a:p>
            <a:r>
              <a:rPr lang="en-US" altLang="zh-TW" sz="1600" b="1" dirty="0" smtClean="0">
                <a:solidFill>
                  <a:srgbClr val="0000FF"/>
                </a:solidFill>
              </a:rPr>
              <a:t>Two-View</a:t>
            </a:r>
            <a:endParaRPr lang="zh-TW" altLang="en-US" sz="1600" b="1" dirty="0">
              <a:solidFill>
                <a:srgbClr val="0000FF"/>
              </a:solidFill>
            </a:endParaRPr>
          </a:p>
        </p:txBody>
      </p:sp>
      <p:sp>
        <p:nvSpPr>
          <p:cNvPr id="73" name="文字方塊 72"/>
          <p:cNvSpPr txBox="1"/>
          <p:nvPr/>
        </p:nvSpPr>
        <p:spPr>
          <a:xfrm>
            <a:off x="5434561" y="5932730"/>
            <a:ext cx="1513043" cy="338554"/>
          </a:xfrm>
          <a:prstGeom prst="rect">
            <a:avLst/>
          </a:prstGeom>
          <a:noFill/>
        </p:spPr>
        <p:txBody>
          <a:bodyPr wrap="none" rtlCol="0">
            <a:spAutoFit/>
          </a:bodyPr>
          <a:lstStyle/>
          <a:p>
            <a:r>
              <a:rPr lang="en-US" altLang="zh-TW" sz="1600" b="1" dirty="0" err="1" smtClean="0">
                <a:solidFill>
                  <a:srgbClr val="0000FF"/>
                </a:solidFill>
              </a:rPr>
              <a:t>SbS</a:t>
            </a:r>
            <a:r>
              <a:rPr lang="en-US" altLang="zh-TW" sz="1600" b="1" dirty="0" smtClean="0">
                <a:solidFill>
                  <a:srgbClr val="0000FF"/>
                </a:solidFill>
              </a:rPr>
              <a:t> 3D Video</a:t>
            </a:r>
            <a:endParaRPr lang="zh-TW" altLang="en-US" sz="1600" b="1" dirty="0">
              <a:solidFill>
                <a:srgbClr val="0000FF"/>
              </a:solidFill>
            </a:endParaRPr>
          </a:p>
        </p:txBody>
      </p:sp>
      <p:sp>
        <p:nvSpPr>
          <p:cNvPr id="74" name="文字方塊 73"/>
          <p:cNvSpPr txBox="1"/>
          <p:nvPr/>
        </p:nvSpPr>
        <p:spPr>
          <a:xfrm>
            <a:off x="3422113" y="3717032"/>
            <a:ext cx="1575691" cy="584775"/>
          </a:xfrm>
          <a:prstGeom prst="rect">
            <a:avLst/>
          </a:prstGeom>
          <a:solidFill>
            <a:schemeClr val="accent5">
              <a:lumMod val="40000"/>
              <a:lumOff val="60000"/>
            </a:schemeClr>
          </a:solidFill>
          <a:ln>
            <a:solidFill>
              <a:schemeClr val="tx1"/>
            </a:solidFill>
          </a:ln>
        </p:spPr>
        <p:txBody>
          <a:bodyPr wrap="square" rtlCol="0">
            <a:spAutoFit/>
          </a:bodyPr>
          <a:lstStyle/>
          <a:p>
            <a:pPr algn="ctr"/>
            <a:r>
              <a:rPr lang="en-US" altLang="zh-TW" sz="1600" b="1" dirty="0" smtClean="0">
                <a:latin typeface="微軟正黑體" panose="020B0604030504040204" pitchFamily="34" charset="-120"/>
                <a:ea typeface="微軟正黑體" panose="020B0604030504040204" pitchFamily="34" charset="-120"/>
              </a:rPr>
              <a:t>Mixed 2-View to RB 3D </a:t>
            </a:r>
            <a:endParaRPr lang="zh-TW" altLang="en-US" sz="1600" b="1" dirty="0">
              <a:latin typeface="微軟正黑體" panose="020B0604030504040204" pitchFamily="34" charset="-120"/>
              <a:ea typeface="微軟正黑體" panose="020B0604030504040204" pitchFamily="34" charset="-120"/>
            </a:endParaRPr>
          </a:p>
        </p:txBody>
      </p:sp>
      <p:sp>
        <p:nvSpPr>
          <p:cNvPr id="75" name="文字方塊 74"/>
          <p:cNvSpPr txBox="1"/>
          <p:nvPr/>
        </p:nvSpPr>
        <p:spPr>
          <a:xfrm>
            <a:off x="-74663" y="2505089"/>
            <a:ext cx="1114729" cy="830997"/>
          </a:xfrm>
          <a:prstGeom prst="rect">
            <a:avLst/>
          </a:prstGeom>
          <a:noFill/>
        </p:spPr>
        <p:txBody>
          <a:bodyPr wrap="none" rtlCol="0">
            <a:spAutoFit/>
          </a:bodyPr>
          <a:lstStyle/>
          <a:p>
            <a:pPr algn="ctr"/>
            <a:r>
              <a:rPr lang="en-US" altLang="zh-TW" sz="1600" dirty="0">
                <a:solidFill>
                  <a:srgbClr val="0000FF"/>
                </a:solidFill>
                <a:latin typeface="微軟正黑體" panose="020B0604030504040204" pitchFamily="34" charset="-120"/>
                <a:ea typeface="微軟正黑體" panose="020B0604030504040204" pitchFamily="34" charset="-120"/>
              </a:rPr>
              <a:t>CTDP</a:t>
            </a:r>
          </a:p>
          <a:p>
            <a:pPr algn="ctr"/>
            <a:r>
              <a:rPr lang="en-US" altLang="zh-TW" sz="1600" dirty="0" smtClean="0">
                <a:solidFill>
                  <a:srgbClr val="0000FF"/>
                </a:solidFill>
                <a:latin typeface="微軟正黑體" panose="020B0604030504040204" pitchFamily="34" charset="-120"/>
                <a:ea typeface="微軟正黑體" panose="020B0604030504040204" pitchFamily="34" charset="-120"/>
              </a:rPr>
              <a:t>3D</a:t>
            </a:r>
            <a:r>
              <a:rPr lang="zh-TW" altLang="en-US" sz="1600" dirty="0" smtClean="0">
                <a:solidFill>
                  <a:srgbClr val="0000FF"/>
                </a:solidFill>
                <a:latin typeface="微軟正黑體" panose="020B0604030504040204" pitchFamily="34" charset="-120"/>
                <a:ea typeface="微軟正黑體" panose="020B0604030504040204" pitchFamily="34" charset="-120"/>
              </a:rPr>
              <a:t> </a:t>
            </a:r>
            <a:endParaRPr lang="en-US" altLang="zh-TW" sz="1600" dirty="0" smtClean="0">
              <a:solidFill>
                <a:srgbClr val="0000FF"/>
              </a:solidFill>
              <a:latin typeface="微軟正黑體" panose="020B0604030504040204" pitchFamily="34" charset="-120"/>
              <a:ea typeface="微軟正黑體" panose="020B0604030504040204" pitchFamily="34" charset="-120"/>
            </a:endParaRPr>
          </a:p>
          <a:p>
            <a:pPr algn="ctr"/>
            <a:r>
              <a:rPr lang="en-US" altLang="zh-TW" sz="1600" dirty="0" smtClean="0">
                <a:solidFill>
                  <a:srgbClr val="0000FF"/>
                </a:solidFill>
                <a:latin typeface="微軟正黑體" panose="020B0604030504040204" pitchFamily="34" charset="-120"/>
                <a:ea typeface="微軟正黑體" panose="020B0604030504040204" pitchFamily="34" charset="-120"/>
              </a:rPr>
              <a:t>Programs</a:t>
            </a:r>
            <a:endParaRPr lang="zh-TW" altLang="en-US" sz="1600" dirty="0">
              <a:solidFill>
                <a:srgbClr val="0000FF"/>
              </a:solidFill>
            </a:endParaRPr>
          </a:p>
        </p:txBody>
      </p:sp>
      <p:sp>
        <p:nvSpPr>
          <p:cNvPr id="10" name="文字方塊 9"/>
          <p:cNvSpPr txBox="1"/>
          <p:nvPr/>
        </p:nvSpPr>
        <p:spPr>
          <a:xfrm>
            <a:off x="1946181" y="2038216"/>
            <a:ext cx="643125" cy="307777"/>
          </a:xfrm>
          <a:prstGeom prst="rect">
            <a:avLst/>
          </a:prstGeom>
          <a:noFill/>
        </p:spPr>
        <p:txBody>
          <a:bodyPr wrap="none" rtlCol="0">
            <a:spAutoFit/>
          </a:bodyPr>
          <a:lstStyle/>
          <a:p>
            <a:r>
              <a:rPr lang="en-US" altLang="zh-TW" sz="1400" dirty="0" smtClean="0"/>
              <a:t>HDMI</a:t>
            </a:r>
            <a:endParaRPr lang="zh-TW" altLang="en-US" sz="1400" dirty="0"/>
          </a:p>
        </p:txBody>
      </p:sp>
      <p:sp>
        <p:nvSpPr>
          <p:cNvPr id="77" name="文字方塊 76"/>
          <p:cNvSpPr txBox="1"/>
          <p:nvPr/>
        </p:nvSpPr>
        <p:spPr>
          <a:xfrm>
            <a:off x="6618946" y="2478369"/>
            <a:ext cx="545342" cy="261610"/>
          </a:xfrm>
          <a:prstGeom prst="rect">
            <a:avLst/>
          </a:prstGeom>
          <a:noFill/>
        </p:spPr>
        <p:txBody>
          <a:bodyPr wrap="none" rtlCol="0">
            <a:spAutoFit/>
          </a:bodyPr>
          <a:lstStyle/>
          <a:p>
            <a:r>
              <a:rPr lang="en-US" altLang="zh-TW" sz="1100" dirty="0" smtClean="0"/>
              <a:t>HDMI</a:t>
            </a:r>
            <a:endParaRPr lang="zh-TW" altLang="en-US" sz="1100" dirty="0"/>
          </a:p>
        </p:txBody>
      </p:sp>
      <p:sp>
        <p:nvSpPr>
          <p:cNvPr id="78" name="文字方塊 77"/>
          <p:cNvSpPr txBox="1"/>
          <p:nvPr/>
        </p:nvSpPr>
        <p:spPr>
          <a:xfrm>
            <a:off x="2802522" y="4535542"/>
            <a:ext cx="545342" cy="261610"/>
          </a:xfrm>
          <a:prstGeom prst="rect">
            <a:avLst/>
          </a:prstGeom>
          <a:noFill/>
        </p:spPr>
        <p:txBody>
          <a:bodyPr wrap="none" rtlCol="0">
            <a:spAutoFit/>
          </a:bodyPr>
          <a:lstStyle/>
          <a:p>
            <a:r>
              <a:rPr lang="en-US" altLang="zh-TW" sz="1100" dirty="0" smtClean="0"/>
              <a:t>HDMI</a:t>
            </a:r>
            <a:endParaRPr lang="zh-TW" altLang="en-US" sz="1100" dirty="0"/>
          </a:p>
        </p:txBody>
      </p:sp>
      <p:sp>
        <p:nvSpPr>
          <p:cNvPr id="79" name="文字方塊 78"/>
          <p:cNvSpPr txBox="1"/>
          <p:nvPr/>
        </p:nvSpPr>
        <p:spPr>
          <a:xfrm>
            <a:off x="6660232" y="3995533"/>
            <a:ext cx="545342" cy="261610"/>
          </a:xfrm>
          <a:prstGeom prst="rect">
            <a:avLst/>
          </a:prstGeom>
          <a:noFill/>
        </p:spPr>
        <p:txBody>
          <a:bodyPr wrap="none" rtlCol="0">
            <a:spAutoFit/>
          </a:bodyPr>
          <a:lstStyle/>
          <a:p>
            <a:r>
              <a:rPr lang="en-US" altLang="zh-TW" sz="1100" dirty="0" smtClean="0"/>
              <a:t>HDMI</a:t>
            </a:r>
            <a:endParaRPr lang="zh-TW" altLang="en-US" sz="1100" dirty="0"/>
          </a:p>
        </p:txBody>
      </p:sp>
      <p:sp>
        <p:nvSpPr>
          <p:cNvPr id="80" name="文字方塊 79"/>
          <p:cNvSpPr txBox="1"/>
          <p:nvPr/>
        </p:nvSpPr>
        <p:spPr>
          <a:xfrm>
            <a:off x="6516216" y="5687670"/>
            <a:ext cx="545342" cy="261610"/>
          </a:xfrm>
          <a:prstGeom prst="rect">
            <a:avLst/>
          </a:prstGeom>
          <a:noFill/>
        </p:spPr>
        <p:txBody>
          <a:bodyPr wrap="none" rtlCol="0">
            <a:spAutoFit/>
          </a:bodyPr>
          <a:lstStyle/>
          <a:p>
            <a:r>
              <a:rPr lang="en-US" altLang="zh-TW" sz="1100" dirty="0" smtClean="0"/>
              <a:t>HDMI</a:t>
            </a:r>
            <a:endParaRPr lang="zh-TW" altLang="en-US" sz="1100" dirty="0"/>
          </a:p>
        </p:txBody>
      </p:sp>
    </p:spTree>
    <p:extLst>
      <p:ext uri="{BB962C8B-B14F-4D97-AF65-F5344CB8AC3E}">
        <p14:creationId xmlns:p14="http://schemas.microsoft.com/office/powerpoint/2010/main" val="500972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left)">
                                      <p:cBhvr>
                                        <p:cTn id="7" dur="500"/>
                                        <p:tgtEl>
                                          <p:spTgt spid="4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8"/>
                                        </p:tgtEl>
                                        <p:attrNameLst>
                                          <p:attrName>style.visibility</p:attrName>
                                        </p:attrNameLst>
                                      </p:cBhvr>
                                      <p:to>
                                        <p:strVal val="visible"/>
                                      </p:to>
                                    </p:set>
                                    <p:animEffect transition="in" filter="wipe(left)">
                                      <p:cBhvr>
                                        <p:cTn id="10" dur="500"/>
                                        <p:tgtEl>
                                          <p:spTgt spid="48"/>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wipe(left)">
                                      <p:cBhvr>
                                        <p:cTn id="13" dur="500"/>
                                        <p:tgtEl>
                                          <p:spTgt spid="54"/>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65"/>
                                        </p:tgtEl>
                                        <p:attrNameLst>
                                          <p:attrName>style.visibility</p:attrName>
                                        </p:attrNameLst>
                                      </p:cBhvr>
                                      <p:to>
                                        <p:strVal val="visible"/>
                                      </p:to>
                                    </p:set>
                                    <p:animEffect transition="in" filter="wipe(left)">
                                      <p:cBhvr>
                                        <p:cTn id="16"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54" grpId="0" animBg="1"/>
      <p:bldP spid="65"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62" name="Rectangle 2"/>
          <p:cNvSpPr>
            <a:spLocks noGrp="1" noChangeArrowheads="1"/>
          </p:cNvSpPr>
          <p:nvPr>
            <p:ph type="title" idx="4294967295"/>
          </p:nvPr>
        </p:nvSpPr>
        <p:spPr>
          <a:xfrm>
            <a:off x="684857" y="692497"/>
            <a:ext cx="7775575" cy="576263"/>
          </a:xfrm>
        </p:spPr>
        <p:txBody>
          <a:bodyPr/>
          <a:lstStyle/>
          <a:p>
            <a:r>
              <a:rPr lang="en-US" altLang="zh-TW" sz="3200" b="1" i="0" dirty="0" smtClean="0">
                <a:effectLst/>
                <a:latin typeface="Calibri" pitchFamily="34" charset="0"/>
              </a:rPr>
              <a:t>Conclusions</a:t>
            </a:r>
            <a:endParaRPr lang="en-US" altLang="zh-TW" sz="3200" b="1" i="0" dirty="0">
              <a:effectLst/>
              <a:latin typeface="Calibri" pitchFamily="34" charset="0"/>
            </a:endParaRPr>
          </a:p>
        </p:txBody>
      </p:sp>
      <p:sp>
        <p:nvSpPr>
          <p:cNvPr id="4" name="內容版面配置區 2"/>
          <p:cNvSpPr txBox="1">
            <a:spLocks/>
          </p:cNvSpPr>
          <p:nvPr/>
        </p:nvSpPr>
        <p:spPr>
          <a:xfrm>
            <a:off x="821842" y="1373067"/>
            <a:ext cx="7643192" cy="4839816"/>
          </a:xfrm>
          <a:prstGeom prst="rect">
            <a:avLst/>
          </a:prstGeom>
          <a:ln>
            <a:noFill/>
          </a:ln>
        </p:spPr>
        <p:txBody>
          <a:bodyPr/>
          <a:lst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algn="just"/>
            <a:r>
              <a:rPr kumimoji="0" lang="en-US" altLang="zh-TW" sz="2000" dirty="0" smtClean="0">
                <a:latin typeface="Arial" panose="020B0604020202020204" pitchFamily="34" charset="0"/>
                <a:cs typeface="Arial" panose="020B0604020202020204" pitchFamily="34" charset="0"/>
              </a:rPr>
              <a:t>This contribution proposes modified CTDP SEI Message which is an update of the prior contribution </a:t>
            </a:r>
            <a:r>
              <a:rPr kumimoji="0" lang="en-US" altLang="zh-TW" sz="2000" dirty="0" smtClean="0">
                <a:latin typeface="Arial" panose="020B0604020202020204" pitchFamily="34" charset="0"/>
                <a:cs typeface="Arial" panose="020B0604020202020204" pitchFamily="34" charset="0"/>
              </a:rPr>
              <a:t>JCT3V-M0022 by adding </a:t>
            </a:r>
            <a:r>
              <a:rPr kumimoji="0" lang="en-US" altLang="zh-TW" sz="2000" b="1" dirty="0" err="1">
                <a:solidFill>
                  <a:srgbClr val="FF0000"/>
                </a:solidFill>
                <a:latin typeface="Arial" panose="020B0604020202020204" pitchFamily="34" charset="0"/>
                <a:cs typeface="Arial" panose="020B0604020202020204" pitchFamily="34" charset="0"/>
              </a:rPr>
              <a:t>quarter_reduced_depth_line_number</a:t>
            </a:r>
            <a:r>
              <a:rPr kumimoji="0" lang="en-US" altLang="zh-TW" sz="2000" dirty="0">
                <a:latin typeface="Arial" panose="020B0604020202020204" pitchFamily="34" charset="0"/>
                <a:cs typeface="Arial" panose="020B0604020202020204" pitchFamily="34" charset="0"/>
              </a:rPr>
              <a:t>, which can precisely specify the </a:t>
            </a:r>
            <a:r>
              <a:rPr kumimoji="0" lang="en-US" altLang="zh-TW" sz="2000" dirty="0" err="1">
                <a:latin typeface="Arial" panose="020B0604020202020204" pitchFamily="34" charset="0"/>
                <a:cs typeface="Arial" panose="020B0604020202020204" pitchFamily="34" charset="0"/>
              </a:rPr>
              <a:t>downsampling</a:t>
            </a:r>
            <a:r>
              <a:rPr kumimoji="0" lang="en-US" altLang="zh-TW" sz="2000" dirty="0">
                <a:latin typeface="Arial" panose="020B0604020202020204" pitchFamily="34" charset="0"/>
                <a:cs typeface="Arial" panose="020B0604020202020204" pitchFamily="34" charset="0"/>
              </a:rPr>
              <a:t> factors of depth and texture, is replaced of all the </a:t>
            </a:r>
            <a:r>
              <a:rPr kumimoji="0" lang="en-US" altLang="zh-TW" sz="2000" dirty="0" err="1">
                <a:latin typeface="Arial" panose="020B0604020202020204" pitchFamily="34" charset="0"/>
                <a:cs typeface="Arial" panose="020B0604020202020204" pitchFamily="34" charset="0"/>
              </a:rPr>
              <a:t>unprecise</a:t>
            </a:r>
            <a:r>
              <a:rPr kumimoji="0" lang="en-US" altLang="zh-TW" sz="2000" dirty="0">
                <a:latin typeface="Arial" panose="020B0604020202020204" pitchFamily="34" charset="0"/>
                <a:cs typeface="Arial" panose="020B0604020202020204" pitchFamily="34" charset="0"/>
              </a:rPr>
              <a:t> syntax terms</a:t>
            </a:r>
            <a:r>
              <a:rPr kumimoji="0" lang="en-US" altLang="zh-TW" sz="2000" dirty="0" smtClean="0">
                <a:latin typeface="Arial" panose="020B0604020202020204" pitchFamily="34" charset="0"/>
                <a:cs typeface="Arial" panose="020B0604020202020204" pitchFamily="34" charset="0"/>
              </a:rPr>
              <a:t>.</a:t>
            </a:r>
          </a:p>
          <a:p>
            <a:pPr algn="just"/>
            <a:r>
              <a:rPr kumimoji="0" lang="en-US" altLang="zh-TW" sz="2000" dirty="0" smtClean="0">
                <a:latin typeface="Arial" panose="020B0604020202020204" pitchFamily="34" charset="0"/>
                <a:cs typeface="Arial" panose="020B0604020202020204" pitchFamily="34" charset="0"/>
              </a:rPr>
              <a:t>The adaptive depth enhancement method and Lanczos4 resizing filter </a:t>
            </a:r>
            <a:r>
              <a:rPr kumimoji="0" lang="en-US" altLang="zh-TW" sz="2000" dirty="0" smtClean="0">
                <a:latin typeface="Arial" panose="020B0604020202020204" pitchFamily="34" charset="0"/>
                <a:cs typeface="Arial" panose="020B0604020202020204" pitchFamily="34" charset="0"/>
              </a:rPr>
              <a:t>can be used to </a:t>
            </a:r>
            <a:r>
              <a:rPr kumimoji="0" lang="en-US" altLang="zh-TW" sz="2000" dirty="0" smtClean="0">
                <a:latin typeface="Arial" panose="020B0604020202020204" pitchFamily="34" charset="0"/>
                <a:cs typeface="Arial" panose="020B0604020202020204" pitchFamily="34" charset="0"/>
              </a:rPr>
              <a:t>further improve the CTDP performances.</a:t>
            </a:r>
            <a:endParaRPr kumimoji="0" lang="en-US" altLang="zh-TW" sz="2000" dirty="0" smtClean="0">
              <a:latin typeface="Arial" panose="020B0604020202020204" pitchFamily="34" charset="0"/>
              <a:cs typeface="Arial" panose="020B0604020202020204" pitchFamily="34" charset="0"/>
            </a:endParaRPr>
          </a:p>
          <a:p>
            <a:pPr algn="just"/>
            <a:r>
              <a:rPr kumimoji="0" lang="en-US" altLang="zh-TW" sz="2000" dirty="0" smtClean="0">
                <a:latin typeface="Arial" panose="020B0604020202020204" pitchFamily="34" charset="0"/>
                <a:cs typeface="Arial" panose="020B0604020202020204" pitchFamily="34" charset="0"/>
              </a:rPr>
              <a:t>Once </a:t>
            </a:r>
            <a:r>
              <a:rPr kumimoji="0" lang="en-US" altLang="zh-TW" sz="2000" dirty="0">
                <a:latin typeface="Arial" panose="020B0604020202020204" pitchFamily="34" charset="0"/>
                <a:cs typeface="Arial" panose="020B0604020202020204" pitchFamily="34" charset="0"/>
              </a:rPr>
              <a:t>CTDP SEI Message is accepted by MPEG, </a:t>
            </a:r>
            <a:r>
              <a:rPr kumimoji="0" lang="en-US" altLang="zh-TW" sz="2000" dirty="0" err="1">
                <a:latin typeface="Arial" panose="020B0604020202020204" pitchFamily="34" charset="0"/>
                <a:cs typeface="Arial" panose="020B0604020202020204" pitchFamily="34" charset="0"/>
              </a:rPr>
              <a:t>ChungHwa</a:t>
            </a:r>
            <a:r>
              <a:rPr kumimoji="0" lang="en-US" altLang="zh-TW" sz="2000" dirty="0">
                <a:latin typeface="Arial" panose="020B0604020202020204" pitchFamily="34" charset="0"/>
                <a:cs typeface="Arial" panose="020B0604020202020204" pitchFamily="34" charset="0"/>
              </a:rPr>
              <a:t> Telecom MOD System and </a:t>
            </a:r>
            <a:r>
              <a:rPr kumimoji="0" lang="en-US" altLang="zh-TW" sz="2000" dirty="0" err="1">
                <a:latin typeface="Arial" panose="020B0604020202020204" pitchFamily="34" charset="0"/>
                <a:cs typeface="Arial" panose="020B0604020202020204" pitchFamily="34" charset="0"/>
              </a:rPr>
              <a:t>Hsin-Yeong</a:t>
            </a:r>
            <a:r>
              <a:rPr kumimoji="0" lang="en-US" altLang="zh-TW" sz="2000" dirty="0">
                <a:latin typeface="Arial" panose="020B0604020202020204" pitchFamily="34" charset="0"/>
                <a:cs typeface="Arial" panose="020B0604020202020204" pitchFamily="34" charset="0"/>
              </a:rPr>
              <a:t> An Cable TV Company will </a:t>
            </a:r>
            <a:r>
              <a:rPr kumimoji="0" lang="en-US" altLang="zh-TW" sz="2000" dirty="0" smtClean="0">
                <a:latin typeface="Arial" panose="020B0604020202020204" pitchFamily="34" charset="0"/>
                <a:cs typeface="Arial" panose="020B0604020202020204" pitchFamily="34" charset="0"/>
              </a:rPr>
              <a:t>adopt  CTDP formats for </a:t>
            </a:r>
            <a:r>
              <a:rPr kumimoji="0" lang="en-US" altLang="zh-TW" sz="2000" dirty="0">
                <a:latin typeface="Arial" panose="020B0604020202020204" pitchFamily="34" charset="0"/>
                <a:cs typeface="Arial" panose="020B0604020202020204" pitchFamily="34" charset="0"/>
              </a:rPr>
              <a:t>their 3D video </a:t>
            </a:r>
            <a:r>
              <a:rPr kumimoji="0" lang="en-US" altLang="zh-TW" sz="2000" dirty="0" smtClean="0">
                <a:latin typeface="Arial" panose="020B0604020202020204" pitchFamily="34" charset="0"/>
                <a:cs typeface="Arial" panose="020B0604020202020204" pitchFamily="34" charset="0"/>
              </a:rPr>
              <a:t>services in Taiwan.</a:t>
            </a:r>
            <a:endParaRPr kumimoji="0" lang="en-US" altLang="zh-TW" sz="2000" dirty="0">
              <a:latin typeface="Arial" panose="020B0604020202020204" pitchFamily="34" charset="0"/>
              <a:cs typeface="Arial" panose="020B0604020202020204" pitchFamily="34" charset="0"/>
            </a:endParaRPr>
          </a:p>
          <a:p>
            <a:pPr algn="just"/>
            <a:r>
              <a:rPr kumimoji="0" lang="en-US" altLang="zh-TW" sz="2000" dirty="0" smtClean="0">
                <a:latin typeface="Arial" panose="020B0604020202020204" pitchFamily="34" charset="0"/>
                <a:cs typeface="Arial" panose="020B0604020202020204" pitchFamily="34" charset="0"/>
              </a:rPr>
              <a:t>Not limited to HEVC, the CTDP formats can be applied to all video coders, such as MPEG-2, H.264/AVC..</a:t>
            </a:r>
          </a:p>
        </p:txBody>
      </p:sp>
    </p:spTree>
    <p:extLst>
      <p:ext uri="{BB962C8B-B14F-4D97-AF65-F5344CB8AC3E}">
        <p14:creationId xmlns:p14="http://schemas.microsoft.com/office/powerpoint/2010/main" val="362660527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93556" y="2564904"/>
            <a:ext cx="7099764" cy="2123658"/>
          </a:xfrm>
          <a:prstGeom prst="rect">
            <a:avLst/>
          </a:prstGeom>
        </p:spPr>
        <p:txBody>
          <a:bodyPr wrap="none">
            <a:spAutoFit/>
          </a:bodyPr>
          <a:lstStyle/>
          <a:p>
            <a:r>
              <a:rPr lang="en-US" altLang="zh-TW" sz="4400" dirty="0" smtClean="0">
                <a:solidFill>
                  <a:schemeClr val="accent1"/>
                </a:solidFill>
                <a:latin typeface="Calibri" panose="020F0502020204030204" pitchFamily="34" charset="0"/>
              </a:rPr>
              <a:t>Thanks for </a:t>
            </a:r>
            <a:r>
              <a:rPr lang="en-US" altLang="zh-TW" sz="4400" dirty="0">
                <a:solidFill>
                  <a:schemeClr val="accent1"/>
                </a:solidFill>
                <a:latin typeface="Calibri" panose="020F0502020204030204" pitchFamily="34" charset="0"/>
              </a:rPr>
              <a:t>your </a:t>
            </a:r>
            <a:r>
              <a:rPr lang="en-US" altLang="zh-TW" sz="4400" dirty="0" smtClean="0">
                <a:solidFill>
                  <a:schemeClr val="accent1"/>
                </a:solidFill>
                <a:latin typeface="Calibri" panose="020F0502020204030204" pitchFamily="34" charset="0"/>
              </a:rPr>
              <a:t>kind attention</a:t>
            </a:r>
          </a:p>
          <a:p>
            <a:pPr algn="ctr"/>
            <a:endParaRPr lang="en-US" altLang="zh-TW" sz="4400" dirty="0" smtClean="0">
              <a:solidFill>
                <a:schemeClr val="accent1"/>
              </a:solidFill>
              <a:latin typeface="Calibri" panose="020F0502020204030204" pitchFamily="34" charset="0"/>
            </a:endParaRPr>
          </a:p>
          <a:p>
            <a:pPr algn="ctr"/>
            <a:r>
              <a:rPr lang="en-US" altLang="zh-TW" sz="4400" dirty="0" smtClean="0">
                <a:solidFill>
                  <a:schemeClr val="accent1"/>
                </a:solidFill>
                <a:latin typeface="Calibri" panose="020F0502020204030204" pitchFamily="34" charset="0"/>
              </a:rPr>
              <a:t>Q&amp;A</a:t>
            </a:r>
            <a:endParaRPr lang="zh-TW" altLang="en-US" sz="4400" dirty="0">
              <a:solidFill>
                <a:schemeClr val="accent1"/>
              </a:solidFill>
              <a:latin typeface="Calibri" panose="020F0502020204030204" pitchFamily="34" charset="0"/>
            </a:endParaRPr>
          </a:p>
        </p:txBody>
      </p:sp>
    </p:spTree>
    <p:extLst>
      <p:ext uri="{BB962C8B-B14F-4D97-AF65-F5344CB8AC3E}">
        <p14:creationId xmlns:p14="http://schemas.microsoft.com/office/powerpoint/2010/main" val="344304643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1"/>
          <p:cNvSpPr>
            <a:spLocks noGrp="1"/>
          </p:cNvSpPr>
          <p:nvPr>
            <p:ph type="title"/>
          </p:nvPr>
        </p:nvSpPr>
        <p:spPr>
          <a:xfrm>
            <a:off x="251520" y="592890"/>
            <a:ext cx="8640960" cy="652934"/>
          </a:xfrm>
        </p:spPr>
        <p:txBody>
          <a:bodyPr>
            <a:noAutofit/>
          </a:bodyPr>
          <a:lstStyle/>
          <a:p>
            <a:r>
              <a:rPr kumimoji="1" lang="en-US" altLang="zh-TW" sz="2800" dirty="0">
                <a:latin typeface="Calibri" panose="020F0502020204030204" pitchFamily="34" charset="0"/>
              </a:rPr>
              <a:t>3D_HEVC </a:t>
            </a:r>
            <a:r>
              <a:rPr kumimoji="1" lang="en-US" altLang="zh-TW" sz="2800" dirty="0" smtClean="0">
                <a:latin typeface="Calibri" panose="020F0502020204030204" pitchFamily="34" charset="0"/>
              </a:rPr>
              <a:t>(1-view 1-depth,ra, </a:t>
            </a:r>
            <a:r>
              <a:rPr kumimoji="1" lang="en-US" altLang="zh-TW" sz="2800" dirty="0" err="1" smtClean="0">
                <a:latin typeface="Calibri" panose="020F0502020204030204" pitchFamily="34" charset="0"/>
              </a:rPr>
              <a:t>Qp</a:t>
            </a:r>
            <a:r>
              <a:rPr kumimoji="1" lang="en-US" altLang="zh-TW" sz="2800" dirty="0" smtClean="0">
                <a:latin typeface="Calibri" panose="020F0502020204030204" pitchFamily="34" charset="0"/>
              </a:rPr>
              <a:t>=42, view:4, bitrate : 300.6064 Kbps)</a:t>
            </a:r>
            <a:endParaRPr kumimoji="1" lang="zh-TW" altLang="en-US" sz="2800" dirty="0">
              <a:latin typeface="Calibri" panose="020F0502020204030204" pitchFamily="34" charset="0"/>
            </a:endParaRPr>
          </a:p>
        </p:txBody>
      </p:sp>
      <p:pic>
        <p:nvPicPr>
          <p:cNvPr id="2" name="圖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12776"/>
            <a:ext cx="9144000" cy="5143500"/>
          </a:xfrm>
          <a:prstGeom prst="rect">
            <a:avLst/>
          </a:prstGeom>
        </p:spPr>
      </p:pic>
    </p:spTree>
    <p:extLst>
      <p:ext uri="{BB962C8B-B14F-4D97-AF65-F5344CB8AC3E}">
        <p14:creationId xmlns:p14="http://schemas.microsoft.com/office/powerpoint/2010/main" val="334248767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1"/>
          <p:cNvSpPr>
            <a:spLocks noGrp="1"/>
          </p:cNvSpPr>
          <p:nvPr>
            <p:ph type="title"/>
          </p:nvPr>
        </p:nvSpPr>
        <p:spPr>
          <a:xfrm>
            <a:off x="709251" y="687834"/>
            <a:ext cx="8208912" cy="652934"/>
          </a:xfrm>
        </p:spPr>
        <p:txBody>
          <a:bodyPr>
            <a:noAutofit/>
          </a:bodyPr>
          <a:lstStyle/>
          <a:p>
            <a:r>
              <a:rPr kumimoji="1" lang="en-US" altLang="zh-TW" sz="2800" dirty="0" smtClean="0">
                <a:latin typeface="Calibri" panose="020F0502020204030204" pitchFamily="34" charset="0"/>
              </a:rPr>
              <a:t>CTDP-1TB (</a:t>
            </a:r>
            <a:r>
              <a:rPr kumimoji="1" lang="en-US" altLang="zh-TW" sz="2800" dirty="0" err="1" smtClean="0">
                <a:latin typeface="Calibri" panose="020F0502020204030204" pitchFamily="34" charset="0"/>
              </a:rPr>
              <a:t>ra</a:t>
            </a:r>
            <a:r>
              <a:rPr kumimoji="1" lang="en-US" altLang="zh-TW" sz="2800" dirty="0" smtClean="0">
                <a:latin typeface="Calibri" panose="020F0502020204030204" pitchFamily="34" charset="0"/>
              </a:rPr>
              <a:t>, </a:t>
            </a:r>
            <a:r>
              <a:rPr kumimoji="1" lang="en-US" altLang="zh-TW" sz="2800" dirty="0" err="1" smtClean="0">
                <a:latin typeface="Calibri" panose="020F0502020204030204" pitchFamily="34" charset="0"/>
              </a:rPr>
              <a:t>Qp</a:t>
            </a:r>
            <a:r>
              <a:rPr kumimoji="1" lang="en-US" altLang="zh-TW" sz="2800" dirty="0" smtClean="0">
                <a:latin typeface="Calibri" panose="020F0502020204030204" pitchFamily="34" charset="0"/>
              </a:rPr>
              <a:t>=42, view:4, bitrate : 284.7752 Kbps)</a:t>
            </a:r>
            <a:endParaRPr kumimoji="1" lang="zh-TW" altLang="en-US" sz="2800" dirty="0">
              <a:latin typeface="Calibri" panose="020F0502020204030204" pitchFamily="34" charset="0"/>
            </a:endParaRPr>
          </a:p>
        </p:txBody>
      </p:sp>
      <p:pic>
        <p:nvPicPr>
          <p:cNvPr id="2" name="圖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12776"/>
            <a:ext cx="9144000" cy="5143500"/>
          </a:xfrm>
          <a:prstGeom prst="rect">
            <a:avLst/>
          </a:prstGeom>
        </p:spPr>
      </p:pic>
    </p:spTree>
    <p:extLst>
      <p:ext uri="{BB962C8B-B14F-4D97-AF65-F5344CB8AC3E}">
        <p14:creationId xmlns:p14="http://schemas.microsoft.com/office/powerpoint/2010/main" val="269338235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1"/>
          <p:cNvSpPr>
            <a:spLocks noGrp="1"/>
          </p:cNvSpPr>
          <p:nvPr>
            <p:ph type="title"/>
          </p:nvPr>
        </p:nvSpPr>
        <p:spPr>
          <a:xfrm>
            <a:off x="395536" y="592890"/>
            <a:ext cx="8208912" cy="652934"/>
          </a:xfrm>
        </p:spPr>
        <p:txBody>
          <a:bodyPr>
            <a:noAutofit/>
          </a:bodyPr>
          <a:lstStyle/>
          <a:p>
            <a:r>
              <a:rPr kumimoji="1" lang="en-US" altLang="zh-TW" sz="2800" dirty="0">
                <a:latin typeface="Calibri" panose="020F0502020204030204" pitchFamily="34" charset="0"/>
              </a:rPr>
              <a:t>3D_HEVC </a:t>
            </a:r>
            <a:r>
              <a:rPr kumimoji="1" lang="en-US" altLang="zh-TW" sz="2800" dirty="0" smtClean="0">
                <a:latin typeface="Calibri" panose="020F0502020204030204" pitchFamily="34" charset="0"/>
              </a:rPr>
              <a:t>(1-view 1-depth,ra, </a:t>
            </a:r>
            <a:r>
              <a:rPr kumimoji="1" lang="en-US" altLang="zh-TW" sz="2800" dirty="0" err="1" smtClean="0">
                <a:latin typeface="Calibri" panose="020F0502020204030204" pitchFamily="34" charset="0"/>
              </a:rPr>
              <a:t>Qp</a:t>
            </a:r>
            <a:r>
              <a:rPr kumimoji="1" lang="en-US" altLang="zh-TW" sz="2800" dirty="0" smtClean="0">
                <a:latin typeface="Calibri" panose="020F0502020204030204" pitchFamily="34" charset="0"/>
              </a:rPr>
              <a:t>=42, view:7, bitrate : 375.3256 Kbps)</a:t>
            </a:r>
            <a:endParaRPr kumimoji="1" lang="zh-TW" altLang="en-US" sz="2800" dirty="0">
              <a:latin typeface="Calibri" panose="020F0502020204030204" pitchFamily="34" charset="0"/>
            </a:endParaRPr>
          </a:p>
        </p:txBody>
      </p:sp>
      <p:pic>
        <p:nvPicPr>
          <p:cNvPr id="2" name="圖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12776"/>
            <a:ext cx="9144000" cy="5143500"/>
          </a:xfrm>
          <a:prstGeom prst="rect">
            <a:avLst/>
          </a:prstGeom>
        </p:spPr>
      </p:pic>
    </p:spTree>
    <p:extLst>
      <p:ext uri="{BB962C8B-B14F-4D97-AF65-F5344CB8AC3E}">
        <p14:creationId xmlns:p14="http://schemas.microsoft.com/office/powerpoint/2010/main" val="403417458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Figure D-X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0718" y="1340768"/>
            <a:ext cx="8566135" cy="5053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標題 1"/>
          <p:cNvSpPr txBox="1">
            <a:spLocks/>
          </p:cNvSpPr>
          <p:nvPr/>
        </p:nvSpPr>
        <p:spPr>
          <a:xfrm>
            <a:off x="107504" y="836712"/>
            <a:ext cx="8928992" cy="1008112"/>
          </a:xfrm>
          <a:prstGeom prst="rect">
            <a:avLst/>
          </a:prstGeom>
        </p:spPr>
        <p:txBody>
          <a:bodyPr>
            <a:normAutofit/>
          </a:bodyPr>
          <a:lstStyle>
            <a:lvl1pPr algn="ctr" rtl="0" eaLnBrk="0" fontAlgn="base" hangingPunct="0">
              <a:spcBef>
                <a:spcPct val="0"/>
              </a:spcBef>
              <a:spcAft>
                <a:spcPct val="0"/>
              </a:spcAft>
              <a:defRPr sz="3600" b="1" kern="1200">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Constantia" pitchFamily="18" charset="0"/>
                <a:ea typeface="標楷體" pitchFamily="65" charset="-120"/>
              </a:defRPr>
            </a:lvl2pPr>
            <a:lvl3pPr algn="ctr" rtl="0" eaLnBrk="0" fontAlgn="base" hangingPunct="0">
              <a:spcBef>
                <a:spcPct val="0"/>
              </a:spcBef>
              <a:spcAft>
                <a:spcPct val="0"/>
              </a:spcAft>
              <a:defRPr sz="3600" b="1">
                <a:solidFill>
                  <a:schemeClr val="tx2"/>
                </a:solidFill>
                <a:latin typeface="Constantia" pitchFamily="18" charset="0"/>
                <a:ea typeface="標楷體" pitchFamily="65" charset="-120"/>
              </a:defRPr>
            </a:lvl3pPr>
            <a:lvl4pPr algn="ctr" rtl="0" eaLnBrk="0" fontAlgn="base" hangingPunct="0">
              <a:spcBef>
                <a:spcPct val="0"/>
              </a:spcBef>
              <a:spcAft>
                <a:spcPct val="0"/>
              </a:spcAft>
              <a:defRPr sz="3600" b="1">
                <a:solidFill>
                  <a:schemeClr val="tx2"/>
                </a:solidFill>
                <a:latin typeface="Constantia" pitchFamily="18" charset="0"/>
                <a:ea typeface="標楷體" pitchFamily="65" charset="-120"/>
              </a:defRPr>
            </a:lvl4pPr>
            <a:lvl5pPr algn="ctr" rtl="0" eaLnBrk="0" fontAlgn="base" hangingPunct="0">
              <a:spcBef>
                <a:spcPct val="0"/>
              </a:spcBef>
              <a:spcAft>
                <a:spcPct val="0"/>
              </a:spcAft>
              <a:defRPr sz="3600" b="1">
                <a:solidFill>
                  <a:schemeClr val="tx2"/>
                </a:solidFill>
                <a:latin typeface="Constantia" pitchFamily="18" charset="0"/>
                <a:ea typeface="標楷體" pitchFamily="65" charset="-120"/>
              </a:defRPr>
            </a:lvl5pPr>
            <a:lvl6pPr marL="457200" algn="l" rtl="0" fontAlgn="base">
              <a:spcBef>
                <a:spcPct val="0"/>
              </a:spcBef>
              <a:spcAft>
                <a:spcPct val="0"/>
              </a:spcAft>
              <a:defRPr sz="5000">
                <a:solidFill>
                  <a:schemeClr val="tx2"/>
                </a:solidFill>
                <a:latin typeface="Constantia" pitchFamily="18" charset="0"/>
                <a:ea typeface="標楷體" pitchFamily="65" charset="-120"/>
              </a:defRPr>
            </a:lvl6pPr>
            <a:lvl7pPr marL="914400" algn="l" rtl="0" fontAlgn="base">
              <a:spcBef>
                <a:spcPct val="0"/>
              </a:spcBef>
              <a:spcAft>
                <a:spcPct val="0"/>
              </a:spcAft>
              <a:defRPr sz="5000">
                <a:solidFill>
                  <a:schemeClr val="tx2"/>
                </a:solidFill>
                <a:latin typeface="Constantia" pitchFamily="18" charset="0"/>
                <a:ea typeface="標楷體" pitchFamily="65" charset="-120"/>
              </a:defRPr>
            </a:lvl7pPr>
            <a:lvl8pPr marL="1371600" algn="l" rtl="0" fontAlgn="base">
              <a:spcBef>
                <a:spcPct val="0"/>
              </a:spcBef>
              <a:spcAft>
                <a:spcPct val="0"/>
              </a:spcAft>
              <a:defRPr sz="5000">
                <a:solidFill>
                  <a:schemeClr val="tx2"/>
                </a:solidFill>
                <a:latin typeface="Constantia" pitchFamily="18" charset="0"/>
                <a:ea typeface="標楷體" pitchFamily="65" charset="-120"/>
              </a:defRPr>
            </a:lvl8pPr>
            <a:lvl9pPr marL="1828800" algn="l" rtl="0" fontAlgn="base">
              <a:spcBef>
                <a:spcPct val="0"/>
              </a:spcBef>
              <a:spcAft>
                <a:spcPct val="0"/>
              </a:spcAft>
              <a:defRPr sz="5000">
                <a:solidFill>
                  <a:schemeClr val="tx2"/>
                </a:solidFill>
                <a:latin typeface="Constantia" pitchFamily="18" charset="0"/>
                <a:ea typeface="標楷體" pitchFamily="65" charset="-120"/>
              </a:defRPr>
            </a:lvl9pPr>
          </a:lstStyle>
          <a:p>
            <a:r>
              <a:rPr kumimoji="0" lang="en-US" altLang="zh-TW" sz="2400" dirty="0" err="1" smtClean="0">
                <a:latin typeface="Calibri" panose="020F0502020204030204" pitchFamily="34" charset="0"/>
              </a:rPr>
              <a:t>centralized_texture-depth_packing_content_interpretation_type</a:t>
            </a:r>
            <a:r>
              <a:rPr kumimoji="0" lang="en-US" altLang="zh-TW" sz="2400" dirty="0" smtClean="0">
                <a:latin typeface="Calibri" panose="020F0502020204030204" pitchFamily="34" charset="0"/>
              </a:rPr>
              <a:t> =0</a:t>
            </a:r>
            <a:endParaRPr kumimoji="0" lang="en-US" altLang="zh-TW" sz="2400" dirty="0">
              <a:latin typeface="Calibri" panose="020F0502020204030204" pitchFamily="34" charset="0"/>
            </a:endParaRPr>
          </a:p>
        </p:txBody>
      </p:sp>
      <p:pic>
        <p:nvPicPr>
          <p:cNvPr id="5" name="Picture 2"/>
          <p:cNvPicPr preferRelativeResize="0">
            <a:picLocks noChangeAspect="1" noChangeArrowheads="1"/>
          </p:cNvPicPr>
          <p:nvPr/>
        </p:nvPicPr>
        <p:blipFill rotWithShape="1">
          <a:blip r:embed="rId3" cstate="screen">
            <a:extLst>
              <a:ext uri="{28A0092B-C50C-407E-A947-70E740481C1C}">
                <a14:useLocalDpi xmlns:a14="http://schemas.microsoft.com/office/drawing/2010/main" val="0"/>
              </a:ext>
            </a:extLst>
          </a:blip>
          <a:srcRect/>
          <a:stretch/>
        </p:blipFill>
        <p:spPr bwMode="auto">
          <a:xfrm>
            <a:off x="683568" y="4293096"/>
            <a:ext cx="1872000" cy="105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矩形 5"/>
          <p:cNvSpPr/>
          <p:nvPr/>
        </p:nvSpPr>
        <p:spPr>
          <a:xfrm>
            <a:off x="899592" y="5346096"/>
            <a:ext cx="1296144" cy="307777"/>
          </a:xfrm>
          <a:prstGeom prst="rect">
            <a:avLst/>
          </a:prstGeom>
        </p:spPr>
        <p:txBody>
          <a:bodyPr wrap="square">
            <a:spAutoFit/>
          </a:bodyPr>
          <a:lstStyle/>
          <a:p>
            <a:pPr algn="ctr"/>
            <a:r>
              <a:rPr lang="en-US" altLang="zh-TW" sz="1400" dirty="0" smtClean="0">
                <a:ea typeface="Arial Unicode MS" panose="020B0604020202020204" pitchFamily="34" charset="-120"/>
                <a:cs typeface="Arial" panose="020B0604020202020204" pitchFamily="34" charset="0"/>
              </a:rPr>
              <a:t>CTDP-TB</a:t>
            </a:r>
            <a:endParaRPr lang="zh-TW" altLang="en-US" sz="1400" dirty="0"/>
          </a:p>
        </p:txBody>
      </p:sp>
      <p:sp>
        <p:nvSpPr>
          <p:cNvPr id="7" name="矩形 6"/>
          <p:cNvSpPr/>
          <p:nvPr/>
        </p:nvSpPr>
        <p:spPr>
          <a:xfrm>
            <a:off x="496742" y="6320335"/>
            <a:ext cx="3787226" cy="307777"/>
          </a:xfrm>
          <a:prstGeom prst="rect">
            <a:avLst/>
          </a:prstGeom>
          <a:solidFill>
            <a:srgbClr val="FFFF00"/>
          </a:solidFill>
          <a:ln>
            <a:noFill/>
          </a:ln>
        </p:spPr>
        <p:txBody>
          <a:bodyPr wrap="square">
            <a:spAutoFit/>
          </a:bodyPr>
          <a:lstStyle/>
          <a:p>
            <a:r>
              <a:rPr lang="en-US" altLang="zh-TW" sz="1400" dirty="0">
                <a:solidFill>
                  <a:srgbClr val="FF0000"/>
                </a:solidFill>
              </a:rPr>
              <a:t>H</a:t>
            </a:r>
            <a:r>
              <a:rPr lang="en-US" altLang="zh-TW" sz="1400" baseline="-25000" dirty="0">
                <a:solidFill>
                  <a:srgbClr val="FF0000"/>
                </a:solidFill>
              </a:rPr>
              <a:t>HD</a:t>
            </a:r>
            <a:r>
              <a:rPr lang="en-US" altLang="zh-TW" sz="1400" dirty="0">
                <a:solidFill>
                  <a:srgbClr val="FF0000"/>
                </a:solidFill>
              </a:rPr>
              <a:t> = </a:t>
            </a:r>
            <a:r>
              <a:rPr lang="en-US" altLang="zh-TW" sz="1400" dirty="0" smtClean="0">
                <a:solidFill>
                  <a:srgbClr val="FF0000"/>
                </a:solidFill>
              </a:rPr>
              <a:t>2*</a:t>
            </a:r>
            <a:r>
              <a:rPr lang="en-US" altLang="zh-TW" sz="1400" dirty="0" err="1" smtClean="0">
                <a:solidFill>
                  <a:srgbClr val="FF0000"/>
                </a:solidFill>
              </a:rPr>
              <a:t>quarter_reduced_depth_line_number</a:t>
            </a:r>
            <a:endParaRPr lang="zh-TW" altLang="en-US" sz="1400" dirty="0">
              <a:solidFill>
                <a:srgbClr val="FF0000"/>
              </a:solidFill>
            </a:endParaRPr>
          </a:p>
        </p:txBody>
      </p:sp>
    </p:spTree>
    <p:extLst>
      <p:ext uri="{BB962C8B-B14F-4D97-AF65-F5344CB8AC3E}">
        <p14:creationId xmlns:p14="http://schemas.microsoft.com/office/powerpoint/2010/main" val="168848688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1"/>
          <p:cNvSpPr>
            <a:spLocks noGrp="1"/>
          </p:cNvSpPr>
          <p:nvPr>
            <p:ph type="title"/>
          </p:nvPr>
        </p:nvSpPr>
        <p:spPr>
          <a:xfrm>
            <a:off x="709251" y="687834"/>
            <a:ext cx="8208912" cy="652934"/>
          </a:xfrm>
        </p:spPr>
        <p:txBody>
          <a:bodyPr>
            <a:noAutofit/>
          </a:bodyPr>
          <a:lstStyle/>
          <a:p>
            <a:r>
              <a:rPr kumimoji="1" lang="en-US" altLang="zh-TW" sz="2800" dirty="0" smtClean="0">
                <a:latin typeface="Calibri" panose="020F0502020204030204" pitchFamily="34" charset="0"/>
              </a:rPr>
              <a:t>CTDP-1TB (</a:t>
            </a:r>
            <a:r>
              <a:rPr kumimoji="1" lang="en-US" altLang="zh-TW" sz="2800" dirty="0" err="1" smtClean="0">
                <a:latin typeface="Calibri" panose="020F0502020204030204" pitchFamily="34" charset="0"/>
              </a:rPr>
              <a:t>ra</a:t>
            </a:r>
            <a:r>
              <a:rPr kumimoji="1" lang="en-US" altLang="zh-TW" sz="2800" dirty="0" smtClean="0">
                <a:latin typeface="Calibri" panose="020F0502020204030204" pitchFamily="34" charset="0"/>
              </a:rPr>
              <a:t>, </a:t>
            </a:r>
            <a:r>
              <a:rPr kumimoji="1" lang="en-US" altLang="zh-TW" sz="2800" dirty="0" err="1" smtClean="0">
                <a:latin typeface="Calibri" panose="020F0502020204030204" pitchFamily="34" charset="0"/>
              </a:rPr>
              <a:t>Qp</a:t>
            </a:r>
            <a:r>
              <a:rPr kumimoji="1" lang="en-US" altLang="zh-TW" sz="2800" dirty="0" smtClean="0">
                <a:latin typeface="Calibri" panose="020F0502020204030204" pitchFamily="34" charset="0"/>
              </a:rPr>
              <a:t>=42, view:7, bitrate : 366.288 Kbps)</a:t>
            </a:r>
            <a:endParaRPr kumimoji="1" lang="zh-TW" altLang="en-US" sz="2800" dirty="0">
              <a:latin typeface="Calibri" panose="020F0502020204030204" pitchFamily="34" charset="0"/>
            </a:endParaRPr>
          </a:p>
        </p:txBody>
      </p:sp>
      <p:pic>
        <p:nvPicPr>
          <p:cNvPr id="2" name="圖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12776"/>
            <a:ext cx="9144000" cy="5143500"/>
          </a:xfrm>
          <a:prstGeom prst="rect">
            <a:avLst/>
          </a:prstGeom>
        </p:spPr>
      </p:pic>
    </p:spTree>
    <p:extLst>
      <p:ext uri="{BB962C8B-B14F-4D97-AF65-F5344CB8AC3E}">
        <p14:creationId xmlns:p14="http://schemas.microsoft.com/office/powerpoint/2010/main" val="110481653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1"/>
          <p:cNvSpPr>
            <a:spLocks noGrp="1"/>
          </p:cNvSpPr>
          <p:nvPr>
            <p:ph type="title"/>
          </p:nvPr>
        </p:nvSpPr>
        <p:spPr>
          <a:xfrm>
            <a:off x="467544" y="548680"/>
            <a:ext cx="8208912" cy="652934"/>
          </a:xfrm>
        </p:spPr>
        <p:txBody>
          <a:bodyPr>
            <a:noAutofit/>
          </a:bodyPr>
          <a:lstStyle/>
          <a:p>
            <a:r>
              <a:rPr kumimoji="1" lang="en-US" altLang="zh-TW" sz="2800" dirty="0">
                <a:latin typeface="Calibri" panose="020F0502020204030204" pitchFamily="34" charset="0"/>
              </a:rPr>
              <a:t>3D_HEVC </a:t>
            </a:r>
            <a:r>
              <a:rPr kumimoji="1" lang="en-US" altLang="zh-TW" sz="2800" dirty="0" smtClean="0">
                <a:latin typeface="Calibri" panose="020F0502020204030204" pitchFamily="34" charset="0"/>
              </a:rPr>
              <a:t>(2-view 2-depth,ra, </a:t>
            </a:r>
            <a:r>
              <a:rPr kumimoji="1" lang="en-US" altLang="zh-TW" sz="2800" dirty="0" err="1" smtClean="0">
                <a:latin typeface="Calibri" panose="020F0502020204030204" pitchFamily="34" charset="0"/>
              </a:rPr>
              <a:t>Qp</a:t>
            </a:r>
            <a:r>
              <a:rPr kumimoji="1" lang="en-US" altLang="zh-TW" sz="2800" dirty="0" smtClean="0">
                <a:latin typeface="Calibri" panose="020F0502020204030204" pitchFamily="34" charset="0"/>
              </a:rPr>
              <a:t>=42, view:4, bitrate : 356.1464 Kbps)</a:t>
            </a:r>
            <a:endParaRPr kumimoji="1" lang="zh-TW" altLang="en-US" sz="2800" dirty="0">
              <a:latin typeface="Calibri" panose="020F0502020204030204" pitchFamily="34" charset="0"/>
            </a:endParaRPr>
          </a:p>
        </p:txBody>
      </p:sp>
      <p:pic>
        <p:nvPicPr>
          <p:cNvPr id="2" name="圖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12776"/>
            <a:ext cx="9144000" cy="5143500"/>
          </a:xfrm>
          <a:prstGeom prst="rect">
            <a:avLst/>
          </a:prstGeom>
        </p:spPr>
      </p:pic>
    </p:spTree>
    <p:extLst>
      <p:ext uri="{BB962C8B-B14F-4D97-AF65-F5344CB8AC3E}">
        <p14:creationId xmlns:p14="http://schemas.microsoft.com/office/powerpoint/2010/main" val="19241612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1"/>
          <p:cNvSpPr>
            <a:spLocks noGrp="1"/>
          </p:cNvSpPr>
          <p:nvPr>
            <p:ph type="title"/>
          </p:nvPr>
        </p:nvSpPr>
        <p:spPr>
          <a:xfrm>
            <a:off x="467544" y="699248"/>
            <a:ext cx="8208912" cy="652934"/>
          </a:xfrm>
        </p:spPr>
        <p:txBody>
          <a:bodyPr>
            <a:noAutofit/>
          </a:bodyPr>
          <a:lstStyle/>
          <a:p>
            <a:r>
              <a:rPr kumimoji="1" lang="en-US" altLang="zh-TW" sz="2800" dirty="0" smtClean="0">
                <a:latin typeface="Calibri" panose="020F0502020204030204" pitchFamily="34" charset="0"/>
              </a:rPr>
              <a:t>CTDP-2TB (</a:t>
            </a:r>
            <a:r>
              <a:rPr kumimoji="1" lang="en-US" altLang="zh-TW" sz="2800" dirty="0" err="1" smtClean="0">
                <a:latin typeface="Calibri" panose="020F0502020204030204" pitchFamily="34" charset="0"/>
              </a:rPr>
              <a:t>ra</a:t>
            </a:r>
            <a:r>
              <a:rPr kumimoji="1" lang="en-US" altLang="zh-TW" sz="2800" dirty="0" smtClean="0">
                <a:latin typeface="Calibri" panose="020F0502020204030204" pitchFamily="34" charset="0"/>
              </a:rPr>
              <a:t>, </a:t>
            </a:r>
            <a:r>
              <a:rPr kumimoji="1" lang="en-US" altLang="zh-TW" sz="2800" dirty="0" err="1" smtClean="0">
                <a:latin typeface="Calibri" panose="020F0502020204030204" pitchFamily="34" charset="0"/>
              </a:rPr>
              <a:t>Qp</a:t>
            </a:r>
            <a:r>
              <a:rPr kumimoji="1" lang="en-US" altLang="zh-TW" sz="2800" dirty="0" smtClean="0">
                <a:latin typeface="Calibri" panose="020F0502020204030204" pitchFamily="34" charset="0"/>
              </a:rPr>
              <a:t>=42, view:4, bitrate : 373.648 Kbps)</a:t>
            </a:r>
            <a:endParaRPr kumimoji="1" lang="zh-TW" altLang="en-US" sz="2800" dirty="0">
              <a:latin typeface="Calibri" panose="020F0502020204030204" pitchFamily="34" charset="0"/>
            </a:endParaRPr>
          </a:p>
        </p:txBody>
      </p:sp>
      <p:pic>
        <p:nvPicPr>
          <p:cNvPr id="2" name="圖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12776"/>
            <a:ext cx="9144000" cy="5143500"/>
          </a:xfrm>
          <a:prstGeom prst="rect">
            <a:avLst/>
          </a:prstGeom>
        </p:spPr>
      </p:pic>
    </p:spTree>
    <p:extLst>
      <p:ext uri="{BB962C8B-B14F-4D97-AF65-F5344CB8AC3E}">
        <p14:creationId xmlns:p14="http://schemas.microsoft.com/office/powerpoint/2010/main" val="128798960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1"/>
          <p:cNvSpPr>
            <a:spLocks noGrp="1"/>
          </p:cNvSpPr>
          <p:nvPr>
            <p:ph type="title"/>
          </p:nvPr>
        </p:nvSpPr>
        <p:spPr>
          <a:xfrm>
            <a:off x="467544" y="548680"/>
            <a:ext cx="8208912" cy="652934"/>
          </a:xfrm>
        </p:spPr>
        <p:txBody>
          <a:bodyPr>
            <a:noAutofit/>
          </a:bodyPr>
          <a:lstStyle/>
          <a:p>
            <a:r>
              <a:rPr kumimoji="1" lang="en-US" altLang="zh-TW" sz="2800" dirty="0">
                <a:latin typeface="Calibri" panose="020F0502020204030204" pitchFamily="34" charset="0"/>
              </a:rPr>
              <a:t>3D_HEVC </a:t>
            </a:r>
            <a:r>
              <a:rPr kumimoji="1" lang="en-US" altLang="zh-TW" sz="2800" dirty="0" smtClean="0">
                <a:latin typeface="Calibri" panose="020F0502020204030204" pitchFamily="34" charset="0"/>
              </a:rPr>
              <a:t>(2-view 2-depth,ra, </a:t>
            </a:r>
            <a:r>
              <a:rPr kumimoji="1" lang="en-US" altLang="zh-TW" sz="2800" dirty="0" err="1" smtClean="0">
                <a:latin typeface="Calibri" panose="020F0502020204030204" pitchFamily="34" charset="0"/>
              </a:rPr>
              <a:t>Qp</a:t>
            </a:r>
            <a:r>
              <a:rPr kumimoji="1" lang="en-US" altLang="zh-TW" sz="2800" dirty="0" smtClean="0">
                <a:latin typeface="Calibri" panose="020F0502020204030204" pitchFamily="34" charset="0"/>
              </a:rPr>
              <a:t>=42, view:7, bitrate : 438.0792 Kbps)</a:t>
            </a:r>
            <a:endParaRPr kumimoji="1" lang="zh-TW" altLang="en-US" sz="2800" dirty="0">
              <a:latin typeface="Calibri" panose="020F0502020204030204" pitchFamily="34" charset="0"/>
            </a:endParaRPr>
          </a:p>
        </p:txBody>
      </p:sp>
      <p:pic>
        <p:nvPicPr>
          <p:cNvPr id="2" name="圖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12776"/>
            <a:ext cx="9144000" cy="5143500"/>
          </a:xfrm>
          <a:prstGeom prst="rect">
            <a:avLst/>
          </a:prstGeom>
        </p:spPr>
      </p:pic>
    </p:spTree>
    <p:extLst>
      <p:ext uri="{BB962C8B-B14F-4D97-AF65-F5344CB8AC3E}">
        <p14:creationId xmlns:p14="http://schemas.microsoft.com/office/powerpoint/2010/main" val="415376259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1"/>
          <p:cNvSpPr>
            <a:spLocks noGrp="1"/>
          </p:cNvSpPr>
          <p:nvPr>
            <p:ph type="title"/>
          </p:nvPr>
        </p:nvSpPr>
        <p:spPr>
          <a:xfrm>
            <a:off x="467544" y="699248"/>
            <a:ext cx="8208912" cy="652934"/>
          </a:xfrm>
        </p:spPr>
        <p:txBody>
          <a:bodyPr>
            <a:noAutofit/>
          </a:bodyPr>
          <a:lstStyle/>
          <a:p>
            <a:r>
              <a:rPr kumimoji="1" lang="en-US" altLang="zh-TW" sz="2800" dirty="0" smtClean="0">
                <a:latin typeface="Calibri" panose="020F0502020204030204" pitchFamily="34" charset="0"/>
              </a:rPr>
              <a:t>CTDP-2TB (</a:t>
            </a:r>
            <a:r>
              <a:rPr kumimoji="1" lang="en-US" altLang="zh-TW" sz="2800" dirty="0" err="1" smtClean="0">
                <a:latin typeface="Calibri" panose="020F0502020204030204" pitchFamily="34" charset="0"/>
              </a:rPr>
              <a:t>ra</a:t>
            </a:r>
            <a:r>
              <a:rPr kumimoji="1" lang="en-US" altLang="zh-TW" sz="2800" dirty="0" smtClean="0">
                <a:latin typeface="Calibri" panose="020F0502020204030204" pitchFamily="34" charset="0"/>
              </a:rPr>
              <a:t>, </a:t>
            </a:r>
            <a:r>
              <a:rPr kumimoji="1" lang="en-US" altLang="zh-TW" sz="2800" dirty="0" err="1" smtClean="0">
                <a:latin typeface="Calibri" panose="020F0502020204030204" pitchFamily="34" charset="0"/>
              </a:rPr>
              <a:t>Qp</a:t>
            </a:r>
            <a:r>
              <a:rPr kumimoji="1" lang="en-US" altLang="zh-TW" sz="2800" dirty="0" smtClean="0">
                <a:latin typeface="Calibri" panose="020F0502020204030204" pitchFamily="34" charset="0"/>
              </a:rPr>
              <a:t>=42, view:7, bitrate : 420.688 Kbps)</a:t>
            </a:r>
            <a:endParaRPr kumimoji="1" lang="zh-TW" altLang="en-US" sz="2800" dirty="0">
              <a:latin typeface="Calibri" panose="020F0502020204030204" pitchFamily="34" charset="0"/>
            </a:endParaRPr>
          </a:p>
        </p:txBody>
      </p:sp>
      <p:pic>
        <p:nvPicPr>
          <p:cNvPr id="2" name="圖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12776"/>
            <a:ext cx="9144000" cy="5143500"/>
          </a:xfrm>
          <a:prstGeom prst="rect">
            <a:avLst/>
          </a:prstGeom>
        </p:spPr>
      </p:pic>
    </p:spTree>
    <p:extLst>
      <p:ext uri="{BB962C8B-B14F-4D97-AF65-F5344CB8AC3E}">
        <p14:creationId xmlns:p14="http://schemas.microsoft.com/office/powerpoint/2010/main" val="25821192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Figure DX-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3442" y="1393842"/>
            <a:ext cx="8528249" cy="4915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標題 1"/>
          <p:cNvSpPr txBox="1">
            <a:spLocks/>
          </p:cNvSpPr>
          <p:nvPr/>
        </p:nvSpPr>
        <p:spPr>
          <a:xfrm>
            <a:off x="35496" y="836712"/>
            <a:ext cx="9073008" cy="1008112"/>
          </a:xfrm>
          <a:prstGeom prst="rect">
            <a:avLst/>
          </a:prstGeom>
        </p:spPr>
        <p:txBody>
          <a:bodyPr>
            <a:normAutofit/>
          </a:bodyPr>
          <a:lstStyle>
            <a:lvl1pPr algn="ctr" rtl="0" eaLnBrk="0" fontAlgn="base" hangingPunct="0">
              <a:spcBef>
                <a:spcPct val="0"/>
              </a:spcBef>
              <a:spcAft>
                <a:spcPct val="0"/>
              </a:spcAft>
              <a:defRPr sz="3600" b="1" kern="1200">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Constantia" pitchFamily="18" charset="0"/>
                <a:ea typeface="標楷體" pitchFamily="65" charset="-120"/>
              </a:defRPr>
            </a:lvl2pPr>
            <a:lvl3pPr algn="ctr" rtl="0" eaLnBrk="0" fontAlgn="base" hangingPunct="0">
              <a:spcBef>
                <a:spcPct val="0"/>
              </a:spcBef>
              <a:spcAft>
                <a:spcPct val="0"/>
              </a:spcAft>
              <a:defRPr sz="3600" b="1">
                <a:solidFill>
                  <a:schemeClr val="tx2"/>
                </a:solidFill>
                <a:latin typeface="Constantia" pitchFamily="18" charset="0"/>
                <a:ea typeface="標楷體" pitchFamily="65" charset="-120"/>
              </a:defRPr>
            </a:lvl3pPr>
            <a:lvl4pPr algn="ctr" rtl="0" eaLnBrk="0" fontAlgn="base" hangingPunct="0">
              <a:spcBef>
                <a:spcPct val="0"/>
              </a:spcBef>
              <a:spcAft>
                <a:spcPct val="0"/>
              </a:spcAft>
              <a:defRPr sz="3600" b="1">
                <a:solidFill>
                  <a:schemeClr val="tx2"/>
                </a:solidFill>
                <a:latin typeface="Constantia" pitchFamily="18" charset="0"/>
                <a:ea typeface="標楷體" pitchFamily="65" charset="-120"/>
              </a:defRPr>
            </a:lvl4pPr>
            <a:lvl5pPr algn="ctr" rtl="0" eaLnBrk="0" fontAlgn="base" hangingPunct="0">
              <a:spcBef>
                <a:spcPct val="0"/>
              </a:spcBef>
              <a:spcAft>
                <a:spcPct val="0"/>
              </a:spcAft>
              <a:defRPr sz="3600" b="1">
                <a:solidFill>
                  <a:schemeClr val="tx2"/>
                </a:solidFill>
                <a:latin typeface="Constantia" pitchFamily="18" charset="0"/>
                <a:ea typeface="標楷體" pitchFamily="65" charset="-120"/>
              </a:defRPr>
            </a:lvl5pPr>
            <a:lvl6pPr marL="457200" algn="l" rtl="0" fontAlgn="base">
              <a:spcBef>
                <a:spcPct val="0"/>
              </a:spcBef>
              <a:spcAft>
                <a:spcPct val="0"/>
              </a:spcAft>
              <a:defRPr sz="5000">
                <a:solidFill>
                  <a:schemeClr val="tx2"/>
                </a:solidFill>
                <a:latin typeface="Constantia" pitchFamily="18" charset="0"/>
                <a:ea typeface="標楷體" pitchFamily="65" charset="-120"/>
              </a:defRPr>
            </a:lvl6pPr>
            <a:lvl7pPr marL="914400" algn="l" rtl="0" fontAlgn="base">
              <a:spcBef>
                <a:spcPct val="0"/>
              </a:spcBef>
              <a:spcAft>
                <a:spcPct val="0"/>
              </a:spcAft>
              <a:defRPr sz="5000">
                <a:solidFill>
                  <a:schemeClr val="tx2"/>
                </a:solidFill>
                <a:latin typeface="Constantia" pitchFamily="18" charset="0"/>
                <a:ea typeface="標楷體" pitchFamily="65" charset="-120"/>
              </a:defRPr>
            </a:lvl7pPr>
            <a:lvl8pPr marL="1371600" algn="l" rtl="0" fontAlgn="base">
              <a:spcBef>
                <a:spcPct val="0"/>
              </a:spcBef>
              <a:spcAft>
                <a:spcPct val="0"/>
              </a:spcAft>
              <a:defRPr sz="5000">
                <a:solidFill>
                  <a:schemeClr val="tx2"/>
                </a:solidFill>
                <a:latin typeface="Constantia" pitchFamily="18" charset="0"/>
                <a:ea typeface="標楷體" pitchFamily="65" charset="-120"/>
              </a:defRPr>
            </a:lvl8pPr>
            <a:lvl9pPr marL="1828800" algn="l" rtl="0" fontAlgn="base">
              <a:spcBef>
                <a:spcPct val="0"/>
              </a:spcBef>
              <a:spcAft>
                <a:spcPct val="0"/>
              </a:spcAft>
              <a:defRPr sz="5000">
                <a:solidFill>
                  <a:schemeClr val="tx2"/>
                </a:solidFill>
                <a:latin typeface="Constantia" pitchFamily="18" charset="0"/>
                <a:ea typeface="標楷體" pitchFamily="65" charset="-120"/>
              </a:defRPr>
            </a:lvl9pPr>
          </a:lstStyle>
          <a:p>
            <a:r>
              <a:rPr kumimoji="0" lang="en-US" altLang="zh-TW" sz="2400" dirty="0" err="1" smtClean="0">
                <a:latin typeface="Calibri" panose="020F0502020204030204" pitchFamily="34" charset="0"/>
              </a:rPr>
              <a:t>centralized_texture-depth_packing_content_interpretation_type</a:t>
            </a:r>
            <a:r>
              <a:rPr kumimoji="0" lang="en-US" altLang="zh-TW" sz="2400" dirty="0" smtClean="0">
                <a:latin typeface="Calibri" panose="020F0502020204030204" pitchFamily="34" charset="0"/>
              </a:rPr>
              <a:t> =1</a:t>
            </a:r>
            <a:endParaRPr kumimoji="0" lang="en-US" altLang="zh-TW" sz="2400" dirty="0">
              <a:latin typeface="Calibri" panose="020F0502020204030204" pitchFamily="34" charset="0"/>
            </a:endParaRPr>
          </a:p>
        </p:txBody>
      </p:sp>
      <p:pic>
        <p:nvPicPr>
          <p:cNvPr id="4" name="圖片 3"/>
          <p:cNvPicPr>
            <a:picLocks/>
          </p:cNvPicPr>
          <p:nvPr/>
        </p:nvPicPr>
        <p:blipFill rotWithShape="1">
          <a:blip r:embed="rId3" cstate="screen">
            <a:extLst>
              <a:ext uri="{28A0092B-C50C-407E-A947-70E740481C1C}">
                <a14:useLocalDpi xmlns:a14="http://schemas.microsoft.com/office/drawing/2010/main" val="0"/>
              </a:ext>
            </a:extLst>
          </a:blip>
          <a:srcRect r="50000"/>
          <a:stretch/>
        </p:blipFill>
        <p:spPr>
          <a:xfrm flipH="1">
            <a:off x="683776" y="4581128"/>
            <a:ext cx="234000" cy="1053000"/>
          </a:xfrm>
          <a:prstGeom prst="rect">
            <a:avLst/>
          </a:prstGeom>
        </p:spPr>
      </p:pic>
      <p:pic>
        <p:nvPicPr>
          <p:cNvPr id="5" name="圖片 4"/>
          <p:cNvPicPr>
            <a:picLocks/>
          </p:cNvPicPr>
          <p:nvPr/>
        </p:nvPicPr>
        <p:blipFill>
          <a:blip r:embed="rId4" cstate="screen">
            <a:extLst>
              <a:ext uri="{28A0092B-C50C-407E-A947-70E740481C1C}">
                <a14:useLocalDpi xmlns:a14="http://schemas.microsoft.com/office/drawing/2010/main" val="0"/>
              </a:ext>
            </a:extLst>
          </a:blip>
          <a:stretch>
            <a:fillRect/>
          </a:stretch>
        </p:blipFill>
        <p:spPr>
          <a:xfrm>
            <a:off x="917776" y="4581128"/>
            <a:ext cx="1404000" cy="1053000"/>
          </a:xfrm>
          <a:prstGeom prst="rect">
            <a:avLst/>
          </a:prstGeom>
        </p:spPr>
      </p:pic>
      <p:pic>
        <p:nvPicPr>
          <p:cNvPr id="6" name="圖片 5"/>
          <p:cNvPicPr>
            <a:picLocks/>
          </p:cNvPicPr>
          <p:nvPr/>
        </p:nvPicPr>
        <p:blipFill rotWithShape="1">
          <a:blip r:embed="rId3" cstate="screen">
            <a:extLst>
              <a:ext uri="{28A0092B-C50C-407E-A947-70E740481C1C}">
                <a14:useLocalDpi xmlns:a14="http://schemas.microsoft.com/office/drawing/2010/main" val="0"/>
              </a:ext>
            </a:extLst>
          </a:blip>
          <a:srcRect l="50000"/>
          <a:stretch/>
        </p:blipFill>
        <p:spPr>
          <a:xfrm flipH="1">
            <a:off x="2321776" y="4581128"/>
            <a:ext cx="234000" cy="1053000"/>
          </a:xfrm>
          <a:prstGeom prst="rect">
            <a:avLst/>
          </a:prstGeom>
        </p:spPr>
      </p:pic>
      <p:sp>
        <p:nvSpPr>
          <p:cNvPr id="7" name="矩形 6"/>
          <p:cNvSpPr/>
          <p:nvPr/>
        </p:nvSpPr>
        <p:spPr>
          <a:xfrm>
            <a:off x="917777" y="5610129"/>
            <a:ext cx="1210074" cy="307777"/>
          </a:xfrm>
          <a:prstGeom prst="rect">
            <a:avLst/>
          </a:prstGeom>
        </p:spPr>
        <p:txBody>
          <a:bodyPr wrap="square">
            <a:spAutoFit/>
          </a:bodyPr>
          <a:lstStyle/>
          <a:p>
            <a:pPr algn="ctr"/>
            <a:r>
              <a:rPr lang="en-US" altLang="zh-TW" sz="1400" dirty="0" smtClean="0">
                <a:ea typeface="Arial Unicode MS" panose="020B0604020202020204" pitchFamily="34" charset="-120"/>
                <a:cs typeface="Arial" panose="020B0604020202020204" pitchFamily="34" charset="0"/>
              </a:rPr>
              <a:t>CTDP-LR</a:t>
            </a:r>
            <a:endParaRPr lang="zh-TW" altLang="en-US" sz="1400" dirty="0">
              <a:cs typeface="Arial" panose="020B0604020202020204" pitchFamily="34" charset="0"/>
            </a:endParaRPr>
          </a:p>
        </p:txBody>
      </p:sp>
      <p:sp>
        <p:nvSpPr>
          <p:cNvPr id="10" name="矩形 9"/>
          <p:cNvSpPr/>
          <p:nvPr/>
        </p:nvSpPr>
        <p:spPr>
          <a:xfrm>
            <a:off x="496742" y="6320335"/>
            <a:ext cx="3931242" cy="307777"/>
          </a:xfrm>
          <a:prstGeom prst="rect">
            <a:avLst/>
          </a:prstGeom>
          <a:solidFill>
            <a:srgbClr val="FFFF00"/>
          </a:solidFill>
          <a:ln>
            <a:noFill/>
          </a:ln>
        </p:spPr>
        <p:txBody>
          <a:bodyPr wrap="square">
            <a:spAutoFit/>
          </a:bodyPr>
          <a:lstStyle/>
          <a:p>
            <a:r>
              <a:rPr lang="en-US" altLang="zh-TW" sz="1400" dirty="0" smtClean="0">
                <a:solidFill>
                  <a:srgbClr val="FF0000"/>
                </a:solidFill>
              </a:rPr>
              <a:t>W</a:t>
            </a:r>
            <a:r>
              <a:rPr lang="en-US" altLang="zh-TW" sz="1400" baseline="-25000" dirty="0" smtClean="0">
                <a:solidFill>
                  <a:srgbClr val="FF0000"/>
                </a:solidFill>
              </a:rPr>
              <a:t>HD</a:t>
            </a:r>
            <a:r>
              <a:rPr lang="en-US" altLang="zh-TW" sz="1400" dirty="0" smtClean="0">
                <a:solidFill>
                  <a:srgbClr val="FF0000"/>
                </a:solidFill>
              </a:rPr>
              <a:t> </a:t>
            </a:r>
            <a:r>
              <a:rPr lang="en-US" altLang="zh-TW" sz="1400" dirty="0">
                <a:solidFill>
                  <a:srgbClr val="FF0000"/>
                </a:solidFill>
              </a:rPr>
              <a:t>= </a:t>
            </a:r>
            <a:r>
              <a:rPr lang="en-US" altLang="zh-TW" sz="1400" dirty="0" smtClean="0">
                <a:solidFill>
                  <a:srgbClr val="FF0000"/>
                </a:solidFill>
              </a:rPr>
              <a:t>2*</a:t>
            </a:r>
            <a:r>
              <a:rPr lang="en-US" altLang="zh-TW" sz="1400" dirty="0" err="1" smtClean="0">
                <a:solidFill>
                  <a:srgbClr val="FF0000"/>
                </a:solidFill>
              </a:rPr>
              <a:t>quarter_reduced_depth_line_number</a:t>
            </a:r>
            <a:endParaRPr lang="zh-TW" altLang="en-US" sz="1400" dirty="0">
              <a:solidFill>
                <a:srgbClr val="FF0000"/>
              </a:solidFill>
            </a:endParaRPr>
          </a:p>
        </p:txBody>
      </p:sp>
    </p:spTree>
    <p:extLst>
      <p:ext uri="{BB962C8B-B14F-4D97-AF65-F5344CB8AC3E}">
        <p14:creationId xmlns:p14="http://schemas.microsoft.com/office/powerpoint/2010/main" val="35500926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Figure DX-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1234798"/>
            <a:ext cx="7451420" cy="5482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標題 1"/>
          <p:cNvSpPr txBox="1">
            <a:spLocks/>
          </p:cNvSpPr>
          <p:nvPr/>
        </p:nvSpPr>
        <p:spPr>
          <a:xfrm>
            <a:off x="107504" y="836712"/>
            <a:ext cx="8928992" cy="1008112"/>
          </a:xfrm>
          <a:prstGeom prst="rect">
            <a:avLst/>
          </a:prstGeom>
        </p:spPr>
        <p:txBody>
          <a:bodyPr>
            <a:normAutofit/>
          </a:bodyPr>
          <a:lstStyle>
            <a:lvl1pPr algn="ctr" rtl="0" eaLnBrk="0" fontAlgn="base" hangingPunct="0">
              <a:spcBef>
                <a:spcPct val="0"/>
              </a:spcBef>
              <a:spcAft>
                <a:spcPct val="0"/>
              </a:spcAft>
              <a:defRPr sz="3600" b="1" kern="1200">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Constantia" pitchFamily="18" charset="0"/>
                <a:ea typeface="標楷體" pitchFamily="65" charset="-120"/>
              </a:defRPr>
            </a:lvl2pPr>
            <a:lvl3pPr algn="ctr" rtl="0" eaLnBrk="0" fontAlgn="base" hangingPunct="0">
              <a:spcBef>
                <a:spcPct val="0"/>
              </a:spcBef>
              <a:spcAft>
                <a:spcPct val="0"/>
              </a:spcAft>
              <a:defRPr sz="3600" b="1">
                <a:solidFill>
                  <a:schemeClr val="tx2"/>
                </a:solidFill>
                <a:latin typeface="Constantia" pitchFamily="18" charset="0"/>
                <a:ea typeface="標楷體" pitchFamily="65" charset="-120"/>
              </a:defRPr>
            </a:lvl3pPr>
            <a:lvl4pPr algn="ctr" rtl="0" eaLnBrk="0" fontAlgn="base" hangingPunct="0">
              <a:spcBef>
                <a:spcPct val="0"/>
              </a:spcBef>
              <a:spcAft>
                <a:spcPct val="0"/>
              </a:spcAft>
              <a:defRPr sz="3600" b="1">
                <a:solidFill>
                  <a:schemeClr val="tx2"/>
                </a:solidFill>
                <a:latin typeface="Constantia" pitchFamily="18" charset="0"/>
                <a:ea typeface="標楷體" pitchFamily="65" charset="-120"/>
              </a:defRPr>
            </a:lvl4pPr>
            <a:lvl5pPr algn="ctr" rtl="0" eaLnBrk="0" fontAlgn="base" hangingPunct="0">
              <a:spcBef>
                <a:spcPct val="0"/>
              </a:spcBef>
              <a:spcAft>
                <a:spcPct val="0"/>
              </a:spcAft>
              <a:defRPr sz="3600" b="1">
                <a:solidFill>
                  <a:schemeClr val="tx2"/>
                </a:solidFill>
                <a:latin typeface="Constantia" pitchFamily="18" charset="0"/>
                <a:ea typeface="標楷體" pitchFamily="65" charset="-120"/>
              </a:defRPr>
            </a:lvl5pPr>
            <a:lvl6pPr marL="457200" algn="l" rtl="0" fontAlgn="base">
              <a:spcBef>
                <a:spcPct val="0"/>
              </a:spcBef>
              <a:spcAft>
                <a:spcPct val="0"/>
              </a:spcAft>
              <a:defRPr sz="5000">
                <a:solidFill>
                  <a:schemeClr val="tx2"/>
                </a:solidFill>
                <a:latin typeface="Constantia" pitchFamily="18" charset="0"/>
                <a:ea typeface="標楷體" pitchFamily="65" charset="-120"/>
              </a:defRPr>
            </a:lvl6pPr>
            <a:lvl7pPr marL="914400" algn="l" rtl="0" fontAlgn="base">
              <a:spcBef>
                <a:spcPct val="0"/>
              </a:spcBef>
              <a:spcAft>
                <a:spcPct val="0"/>
              </a:spcAft>
              <a:defRPr sz="5000">
                <a:solidFill>
                  <a:schemeClr val="tx2"/>
                </a:solidFill>
                <a:latin typeface="Constantia" pitchFamily="18" charset="0"/>
                <a:ea typeface="標楷體" pitchFamily="65" charset="-120"/>
              </a:defRPr>
            </a:lvl7pPr>
            <a:lvl8pPr marL="1371600" algn="l" rtl="0" fontAlgn="base">
              <a:spcBef>
                <a:spcPct val="0"/>
              </a:spcBef>
              <a:spcAft>
                <a:spcPct val="0"/>
              </a:spcAft>
              <a:defRPr sz="5000">
                <a:solidFill>
                  <a:schemeClr val="tx2"/>
                </a:solidFill>
                <a:latin typeface="Constantia" pitchFamily="18" charset="0"/>
                <a:ea typeface="標楷體" pitchFamily="65" charset="-120"/>
              </a:defRPr>
            </a:lvl8pPr>
            <a:lvl9pPr marL="1828800" algn="l" rtl="0" fontAlgn="base">
              <a:spcBef>
                <a:spcPct val="0"/>
              </a:spcBef>
              <a:spcAft>
                <a:spcPct val="0"/>
              </a:spcAft>
              <a:defRPr sz="5000">
                <a:solidFill>
                  <a:schemeClr val="tx2"/>
                </a:solidFill>
                <a:latin typeface="Constantia" pitchFamily="18" charset="0"/>
                <a:ea typeface="標楷體" pitchFamily="65" charset="-120"/>
              </a:defRPr>
            </a:lvl9pPr>
          </a:lstStyle>
          <a:p>
            <a:r>
              <a:rPr kumimoji="0" lang="en-US" altLang="zh-TW" sz="2400" dirty="0" err="1" smtClean="0">
                <a:latin typeface="Calibri" panose="020F0502020204030204" pitchFamily="34" charset="0"/>
              </a:rPr>
              <a:t>centralized_texture-depth_packing_content_interpretation_type</a:t>
            </a:r>
            <a:r>
              <a:rPr kumimoji="0" lang="en-US" altLang="zh-TW" sz="2400" dirty="0" smtClean="0">
                <a:latin typeface="Calibri" panose="020F0502020204030204" pitchFamily="34" charset="0"/>
              </a:rPr>
              <a:t> =2</a:t>
            </a:r>
            <a:endParaRPr kumimoji="0" lang="en-US" altLang="zh-TW" sz="2400" dirty="0">
              <a:latin typeface="Calibri" panose="020F0502020204030204" pitchFamily="34" charset="0"/>
            </a:endParaRPr>
          </a:p>
        </p:txBody>
      </p:sp>
      <p:grpSp>
        <p:nvGrpSpPr>
          <p:cNvPr id="5" name="群組 4"/>
          <p:cNvGrpSpPr>
            <a:grpSpLocks/>
          </p:cNvGrpSpPr>
          <p:nvPr/>
        </p:nvGrpSpPr>
        <p:grpSpPr>
          <a:xfrm>
            <a:off x="899592" y="4581128"/>
            <a:ext cx="1866277" cy="1089212"/>
            <a:chOff x="6946829" y="4418339"/>
            <a:chExt cx="1153435" cy="524912"/>
          </a:xfrm>
        </p:grpSpPr>
        <p:grpSp>
          <p:nvGrpSpPr>
            <p:cNvPr id="6" name="群組 5"/>
            <p:cNvGrpSpPr>
              <a:grpSpLocks/>
            </p:cNvGrpSpPr>
            <p:nvPr/>
          </p:nvGrpSpPr>
          <p:grpSpPr>
            <a:xfrm>
              <a:off x="6948264" y="4465262"/>
              <a:ext cx="1151998" cy="450004"/>
              <a:chOff x="755576" y="2220178"/>
              <a:chExt cx="1154778" cy="652213"/>
            </a:xfrm>
          </p:grpSpPr>
          <p:pic>
            <p:nvPicPr>
              <p:cNvPr id="13" name="圖片 1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55576" y="2224391"/>
                <a:ext cx="575462" cy="648000"/>
              </a:xfrm>
              <a:prstGeom prst="rect">
                <a:avLst/>
              </a:prstGeom>
            </p:spPr>
          </p:pic>
          <p:pic>
            <p:nvPicPr>
              <p:cNvPr id="14" name="圖片 1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334892" y="2220178"/>
                <a:ext cx="575462" cy="648000"/>
              </a:xfrm>
              <a:prstGeom prst="rect">
                <a:avLst/>
              </a:prstGeom>
            </p:spPr>
          </p:pic>
        </p:grpSp>
        <p:grpSp>
          <p:nvGrpSpPr>
            <p:cNvPr id="7" name="群組 6"/>
            <p:cNvGrpSpPr/>
            <p:nvPr/>
          </p:nvGrpSpPr>
          <p:grpSpPr>
            <a:xfrm>
              <a:off x="6949240" y="4418339"/>
              <a:ext cx="1151024" cy="45940"/>
              <a:chOff x="7191544" y="2204864"/>
              <a:chExt cx="1151024" cy="276206"/>
            </a:xfrm>
          </p:grpSpPr>
          <p:pic>
            <p:nvPicPr>
              <p:cNvPr id="11" name="圖片 10"/>
              <p:cNvPicPr>
                <a:picLocks/>
              </p:cNvPicPr>
              <p:nvPr/>
            </p:nvPicPr>
            <p:blipFill rotWithShape="1">
              <a:blip r:embed="rId4" cstate="print">
                <a:extLst>
                  <a:ext uri="{28A0092B-C50C-407E-A947-70E740481C1C}">
                    <a14:useLocalDpi xmlns:a14="http://schemas.microsoft.com/office/drawing/2010/main" val="0"/>
                  </a:ext>
                </a:extLst>
              </a:blip>
              <a:srcRect t="1" b="57580"/>
              <a:stretch/>
            </p:blipFill>
            <p:spPr>
              <a:xfrm>
                <a:off x="7191544" y="2204864"/>
                <a:ext cx="575512" cy="274877"/>
              </a:xfrm>
              <a:prstGeom prst="rect">
                <a:avLst/>
              </a:prstGeom>
            </p:spPr>
          </p:pic>
          <p:pic>
            <p:nvPicPr>
              <p:cNvPr id="12" name="圖片 11"/>
              <p:cNvPicPr>
                <a:picLocks/>
              </p:cNvPicPr>
              <p:nvPr/>
            </p:nvPicPr>
            <p:blipFill rotWithShape="1">
              <a:blip r:embed="rId4" cstate="print">
                <a:extLst>
                  <a:ext uri="{28A0092B-C50C-407E-A947-70E740481C1C}">
                    <a14:useLocalDpi xmlns:a14="http://schemas.microsoft.com/office/drawing/2010/main" val="0"/>
                  </a:ext>
                </a:extLst>
              </a:blip>
              <a:srcRect t="1" b="57580"/>
              <a:stretch/>
            </p:blipFill>
            <p:spPr>
              <a:xfrm>
                <a:off x="7767056" y="2206193"/>
                <a:ext cx="575512" cy="274877"/>
              </a:xfrm>
              <a:prstGeom prst="rect">
                <a:avLst/>
              </a:prstGeom>
            </p:spPr>
          </p:pic>
        </p:grpSp>
        <p:grpSp>
          <p:nvGrpSpPr>
            <p:cNvPr id="8" name="群組 7"/>
            <p:cNvGrpSpPr/>
            <p:nvPr/>
          </p:nvGrpSpPr>
          <p:grpSpPr>
            <a:xfrm>
              <a:off x="6946829" y="4897311"/>
              <a:ext cx="1151024" cy="45940"/>
              <a:chOff x="7191544" y="2577989"/>
              <a:chExt cx="1151024" cy="276206"/>
            </a:xfrm>
          </p:grpSpPr>
          <p:pic>
            <p:nvPicPr>
              <p:cNvPr id="9" name="圖片 8"/>
              <p:cNvPicPr>
                <a:picLocks/>
              </p:cNvPicPr>
              <p:nvPr/>
            </p:nvPicPr>
            <p:blipFill rotWithShape="1">
              <a:blip r:embed="rId4" cstate="print">
                <a:extLst>
                  <a:ext uri="{28A0092B-C50C-407E-A947-70E740481C1C}">
                    <a14:useLocalDpi xmlns:a14="http://schemas.microsoft.com/office/drawing/2010/main" val="0"/>
                  </a:ext>
                </a:extLst>
              </a:blip>
              <a:srcRect t="57582" b="-1"/>
              <a:stretch/>
            </p:blipFill>
            <p:spPr>
              <a:xfrm>
                <a:off x="7191544" y="2577989"/>
                <a:ext cx="575512" cy="274877"/>
              </a:xfrm>
              <a:prstGeom prst="rect">
                <a:avLst/>
              </a:prstGeom>
            </p:spPr>
          </p:pic>
          <p:pic>
            <p:nvPicPr>
              <p:cNvPr id="10" name="圖片 9"/>
              <p:cNvPicPr>
                <a:picLocks/>
              </p:cNvPicPr>
              <p:nvPr/>
            </p:nvPicPr>
            <p:blipFill rotWithShape="1">
              <a:blip r:embed="rId4" cstate="print">
                <a:extLst>
                  <a:ext uri="{28A0092B-C50C-407E-A947-70E740481C1C}">
                    <a14:useLocalDpi xmlns:a14="http://schemas.microsoft.com/office/drawing/2010/main" val="0"/>
                  </a:ext>
                </a:extLst>
              </a:blip>
              <a:srcRect t="57582" b="-1"/>
              <a:stretch/>
            </p:blipFill>
            <p:spPr>
              <a:xfrm>
                <a:off x="7767056" y="2579318"/>
                <a:ext cx="575512" cy="274877"/>
              </a:xfrm>
              <a:prstGeom prst="rect">
                <a:avLst/>
              </a:prstGeom>
            </p:spPr>
          </p:pic>
        </p:grpSp>
      </p:grpSp>
      <p:sp>
        <p:nvSpPr>
          <p:cNvPr id="15" name="矩形 14"/>
          <p:cNvSpPr/>
          <p:nvPr/>
        </p:nvSpPr>
        <p:spPr>
          <a:xfrm>
            <a:off x="968098" y="5660814"/>
            <a:ext cx="1695298" cy="307777"/>
          </a:xfrm>
          <a:prstGeom prst="rect">
            <a:avLst/>
          </a:prstGeom>
        </p:spPr>
        <p:txBody>
          <a:bodyPr wrap="square">
            <a:spAutoFit/>
          </a:bodyPr>
          <a:lstStyle/>
          <a:p>
            <a:pPr algn="ctr"/>
            <a:r>
              <a:rPr lang="en-US" altLang="zh-TW" sz="1400" dirty="0" smtClean="0">
                <a:ea typeface="Arial Unicode MS" panose="020B0604020202020204" pitchFamily="34" charset="-120"/>
                <a:cs typeface="Arial" panose="020B0604020202020204" pitchFamily="34" charset="0"/>
              </a:rPr>
              <a:t>CTDP-2TB</a:t>
            </a:r>
            <a:endParaRPr lang="zh-TW" altLang="en-US" sz="1400" dirty="0"/>
          </a:p>
        </p:txBody>
      </p:sp>
      <p:sp>
        <p:nvSpPr>
          <p:cNvPr id="17" name="矩形 16"/>
          <p:cNvSpPr/>
          <p:nvPr/>
        </p:nvSpPr>
        <p:spPr>
          <a:xfrm>
            <a:off x="496742" y="6361583"/>
            <a:ext cx="3787226" cy="307777"/>
          </a:xfrm>
          <a:prstGeom prst="rect">
            <a:avLst/>
          </a:prstGeom>
          <a:solidFill>
            <a:srgbClr val="FFFF00"/>
          </a:solidFill>
          <a:ln>
            <a:noFill/>
          </a:ln>
        </p:spPr>
        <p:txBody>
          <a:bodyPr wrap="square">
            <a:spAutoFit/>
          </a:bodyPr>
          <a:lstStyle/>
          <a:p>
            <a:r>
              <a:rPr lang="en-US" altLang="zh-TW" sz="1400" dirty="0">
                <a:solidFill>
                  <a:srgbClr val="FF0000"/>
                </a:solidFill>
              </a:rPr>
              <a:t>H</a:t>
            </a:r>
            <a:r>
              <a:rPr lang="en-US" altLang="zh-TW" sz="1400" baseline="-25000" dirty="0">
                <a:solidFill>
                  <a:srgbClr val="FF0000"/>
                </a:solidFill>
              </a:rPr>
              <a:t>HD</a:t>
            </a:r>
            <a:r>
              <a:rPr lang="en-US" altLang="zh-TW" sz="1400" dirty="0">
                <a:solidFill>
                  <a:srgbClr val="FF0000"/>
                </a:solidFill>
              </a:rPr>
              <a:t> = </a:t>
            </a:r>
            <a:r>
              <a:rPr lang="en-US" altLang="zh-TW" sz="1400" dirty="0" smtClean="0">
                <a:solidFill>
                  <a:srgbClr val="FF0000"/>
                </a:solidFill>
              </a:rPr>
              <a:t>2*</a:t>
            </a:r>
            <a:r>
              <a:rPr lang="en-US" altLang="zh-TW" sz="1400" dirty="0" err="1" smtClean="0">
                <a:solidFill>
                  <a:srgbClr val="FF0000"/>
                </a:solidFill>
              </a:rPr>
              <a:t>quarter_reduced_depth_line_number</a:t>
            </a:r>
            <a:endParaRPr lang="zh-TW" altLang="en-US" sz="1400" dirty="0">
              <a:solidFill>
                <a:srgbClr val="FF0000"/>
              </a:solidFill>
            </a:endParaRPr>
          </a:p>
        </p:txBody>
      </p:sp>
    </p:spTree>
    <p:extLst>
      <p:ext uri="{BB962C8B-B14F-4D97-AF65-F5344CB8AC3E}">
        <p14:creationId xmlns:p14="http://schemas.microsoft.com/office/powerpoint/2010/main" val="278942425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Figure DX-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092" y="1268760"/>
            <a:ext cx="7416824" cy="5178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標題 1"/>
          <p:cNvSpPr txBox="1">
            <a:spLocks/>
          </p:cNvSpPr>
          <p:nvPr/>
        </p:nvSpPr>
        <p:spPr>
          <a:xfrm>
            <a:off x="215008" y="764704"/>
            <a:ext cx="8928992" cy="1008112"/>
          </a:xfrm>
          <a:prstGeom prst="rect">
            <a:avLst/>
          </a:prstGeom>
        </p:spPr>
        <p:txBody>
          <a:bodyPr>
            <a:normAutofit/>
          </a:bodyPr>
          <a:lstStyle>
            <a:lvl1pPr algn="ctr" rtl="0" eaLnBrk="0" fontAlgn="base" hangingPunct="0">
              <a:spcBef>
                <a:spcPct val="0"/>
              </a:spcBef>
              <a:spcAft>
                <a:spcPct val="0"/>
              </a:spcAft>
              <a:defRPr sz="3600" b="1" kern="1200">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Constantia" pitchFamily="18" charset="0"/>
                <a:ea typeface="標楷體" pitchFamily="65" charset="-120"/>
              </a:defRPr>
            </a:lvl2pPr>
            <a:lvl3pPr algn="ctr" rtl="0" eaLnBrk="0" fontAlgn="base" hangingPunct="0">
              <a:spcBef>
                <a:spcPct val="0"/>
              </a:spcBef>
              <a:spcAft>
                <a:spcPct val="0"/>
              </a:spcAft>
              <a:defRPr sz="3600" b="1">
                <a:solidFill>
                  <a:schemeClr val="tx2"/>
                </a:solidFill>
                <a:latin typeface="Constantia" pitchFamily="18" charset="0"/>
                <a:ea typeface="標楷體" pitchFamily="65" charset="-120"/>
              </a:defRPr>
            </a:lvl3pPr>
            <a:lvl4pPr algn="ctr" rtl="0" eaLnBrk="0" fontAlgn="base" hangingPunct="0">
              <a:spcBef>
                <a:spcPct val="0"/>
              </a:spcBef>
              <a:spcAft>
                <a:spcPct val="0"/>
              </a:spcAft>
              <a:defRPr sz="3600" b="1">
                <a:solidFill>
                  <a:schemeClr val="tx2"/>
                </a:solidFill>
                <a:latin typeface="Constantia" pitchFamily="18" charset="0"/>
                <a:ea typeface="標楷體" pitchFamily="65" charset="-120"/>
              </a:defRPr>
            </a:lvl4pPr>
            <a:lvl5pPr algn="ctr" rtl="0" eaLnBrk="0" fontAlgn="base" hangingPunct="0">
              <a:spcBef>
                <a:spcPct val="0"/>
              </a:spcBef>
              <a:spcAft>
                <a:spcPct val="0"/>
              </a:spcAft>
              <a:defRPr sz="3600" b="1">
                <a:solidFill>
                  <a:schemeClr val="tx2"/>
                </a:solidFill>
                <a:latin typeface="Constantia" pitchFamily="18" charset="0"/>
                <a:ea typeface="標楷體" pitchFamily="65" charset="-120"/>
              </a:defRPr>
            </a:lvl5pPr>
            <a:lvl6pPr marL="457200" algn="l" rtl="0" fontAlgn="base">
              <a:spcBef>
                <a:spcPct val="0"/>
              </a:spcBef>
              <a:spcAft>
                <a:spcPct val="0"/>
              </a:spcAft>
              <a:defRPr sz="5000">
                <a:solidFill>
                  <a:schemeClr val="tx2"/>
                </a:solidFill>
                <a:latin typeface="Constantia" pitchFamily="18" charset="0"/>
                <a:ea typeface="標楷體" pitchFamily="65" charset="-120"/>
              </a:defRPr>
            </a:lvl6pPr>
            <a:lvl7pPr marL="914400" algn="l" rtl="0" fontAlgn="base">
              <a:spcBef>
                <a:spcPct val="0"/>
              </a:spcBef>
              <a:spcAft>
                <a:spcPct val="0"/>
              </a:spcAft>
              <a:defRPr sz="5000">
                <a:solidFill>
                  <a:schemeClr val="tx2"/>
                </a:solidFill>
                <a:latin typeface="Constantia" pitchFamily="18" charset="0"/>
                <a:ea typeface="標楷體" pitchFamily="65" charset="-120"/>
              </a:defRPr>
            </a:lvl7pPr>
            <a:lvl8pPr marL="1371600" algn="l" rtl="0" fontAlgn="base">
              <a:spcBef>
                <a:spcPct val="0"/>
              </a:spcBef>
              <a:spcAft>
                <a:spcPct val="0"/>
              </a:spcAft>
              <a:defRPr sz="5000">
                <a:solidFill>
                  <a:schemeClr val="tx2"/>
                </a:solidFill>
                <a:latin typeface="Constantia" pitchFamily="18" charset="0"/>
                <a:ea typeface="標楷體" pitchFamily="65" charset="-120"/>
              </a:defRPr>
            </a:lvl8pPr>
            <a:lvl9pPr marL="1828800" algn="l" rtl="0" fontAlgn="base">
              <a:spcBef>
                <a:spcPct val="0"/>
              </a:spcBef>
              <a:spcAft>
                <a:spcPct val="0"/>
              </a:spcAft>
              <a:defRPr sz="5000">
                <a:solidFill>
                  <a:schemeClr val="tx2"/>
                </a:solidFill>
                <a:latin typeface="Constantia" pitchFamily="18" charset="0"/>
                <a:ea typeface="標楷體" pitchFamily="65" charset="-120"/>
              </a:defRPr>
            </a:lvl9pPr>
          </a:lstStyle>
          <a:p>
            <a:r>
              <a:rPr kumimoji="0" lang="en-US" altLang="zh-TW" sz="2400" dirty="0" err="1" smtClean="0">
                <a:latin typeface="Calibri" panose="020F0502020204030204" pitchFamily="34" charset="0"/>
              </a:rPr>
              <a:t>centralized_texture-depth_packing_content_interpretation_type</a:t>
            </a:r>
            <a:r>
              <a:rPr kumimoji="0" lang="en-US" altLang="zh-TW" sz="2400" dirty="0" smtClean="0">
                <a:latin typeface="Calibri" panose="020F0502020204030204" pitchFamily="34" charset="0"/>
              </a:rPr>
              <a:t> =3</a:t>
            </a:r>
            <a:endParaRPr kumimoji="0" lang="en-US" altLang="zh-TW" sz="2400" dirty="0">
              <a:latin typeface="Calibri" panose="020F0502020204030204" pitchFamily="34" charset="0"/>
            </a:endParaRPr>
          </a:p>
        </p:txBody>
      </p:sp>
      <p:grpSp>
        <p:nvGrpSpPr>
          <p:cNvPr id="4" name="群組 3"/>
          <p:cNvGrpSpPr/>
          <p:nvPr/>
        </p:nvGrpSpPr>
        <p:grpSpPr>
          <a:xfrm>
            <a:off x="755576" y="4581128"/>
            <a:ext cx="2149987" cy="1106444"/>
            <a:chOff x="6676962" y="5195338"/>
            <a:chExt cx="2149987" cy="1106444"/>
          </a:xfrm>
        </p:grpSpPr>
        <p:grpSp>
          <p:nvGrpSpPr>
            <p:cNvPr id="5" name="群組 4"/>
            <p:cNvGrpSpPr/>
            <p:nvPr/>
          </p:nvGrpSpPr>
          <p:grpSpPr>
            <a:xfrm>
              <a:off x="6970409" y="5195338"/>
              <a:ext cx="1567008" cy="1101434"/>
              <a:chOff x="1907704" y="2564904"/>
              <a:chExt cx="1152128" cy="1296000"/>
            </a:xfrm>
          </p:grpSpPr>
          <p:pic>
            <p:nvPicPr>
              <p:cNvPr id="12" name="圖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07704" y="2564904"/>
                <a:ext cx="1152128" cy="648000"/>
              </a:xfrm>
              <a:prstGeom prst="rect">
                <a:avLst/>
              </a:prstGeom>
            </p:spPr>
          </p:pic>
          <p:pic>
            <p:nvPicPr>
              <p:cNvPr id="13" name="圖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07704" y="3212904"/>
                <a:ext cx="1152128" cy="648000"/>
              </a:xfrm>
              <a:prstGeom prst="rect">
                <a:avLst/>
              </a:prstGeom>
            </p:spPr>
          </p:pic>
        </p:grpSp>
        <p:grpSp>
          <p:nvGrpSpPr>
            <p:cNvPr id="6" name="群組 5"/>
            <p:cNvGrpSpPr>
              <a:grpSpLocks/>
            </p:cNvGrpSpPr>
            <p:nvPr/>
          </p:nvGrpSpPr>
          <p:grpSpPr>
            <a:xfrm>
              <a:off x="6676962" y="5199339"/>
              <a:ext cx="293447" cy="1101600"/>
              <a:chOff x="3995936" y="2704514"/>
              <a:chExt cx="1152128" cy="1255554"/>
            </a:xfrm>
          </p:grpSpPr>
          <p:pic>
            <p:nvPicPr>
              <p:cNvPr id="10" name="圖片 9"/>
              <p:cNvPicPr>
                <a:picLocks noChangeAspect="1"/>
              </p:cNvPicPr>
              <p:nvPr/>
            </p:nvPicPr>
            <p:blipFill rotWithShape="1">
              <a:blip r:embed="rId4" cstate="print">
                <a:extLst>
                  <a:ext uri="{28A0092B-C50C-407E-A947-70E740481C1C}">
                    <a14:useLocalDpi xmlns:a14="http://schemas.microsoft.com/office/drawing/2010/main" val="0"/>
                  </a:ext>
                </a:extLst>
              </a:blip>
              <a:srcRect l="-100000"/>
              <a:stretch/>
            </p:blipFill>
            <p:spPr>
              <a:xfrm>
                <a:off x="3995936" y="2704514"/>
                <a:ext cx="1152128" cy="648000"/>
              </a:xfrm>
              <a:prstGeom prst="rect">
                <a:avLst/>
              </a:prstGeom>
            </p:spPr>
          </p:pic>
          <p:pic>
            <p:nvPicPr>
              <p:cNvPr id="11" name="圖片 10"/>
              <p:cNvPicPr>
                <a:picLocks noChangeAspect="1"/>
              </p:cNvPicPr>
              <p:nvPr/>
            </p:nvPicPr>
            <p:blipFill rotWithShape="1">
              <a:blip r:embed="rId4" cstate="print">
                <a:extLst>
                  <a:ext uri="{28A0092B-C50C-407E-A947-70E740481C1C}">
                    <a14:useLocalDpi xmlns:a14="http://schemas.microsoft.com/office/drawing/2010/main" val="0"/>
                  </a:ext>
                </a:extLst>
              </a:blip>
              <a:srcRect l="-100000"/>
              <a:stretch/>
            </p:blipFill>
            <p:spPr>
              <a:xfrm>
                <a:off x="3995936" y="3312067"/>
                <a:ext cx="1152128" cy="648001"/>
              </a:xfrm>
              <a:prstGeom prst="rect">
                <a:avLst/>
              </a:prstGeom>
            </p:spPr>
          </p:pic>
        </p:grpSp>
        <p:grpSp>
          <p:nvGrpSpPr>
            <p:cNvPr id="7" name="群組 6"/>
            <p:cNvGrpSpPr>
              <a:grpSpLocks/>
            </p:cNvGrpSpPr>
            <p:nvPr/>
          </p:nvGrpSpPr>
          <p:grpSpPr>
            <a:xfrm>
              <a:off x="8533502" y="5200182"/>
              <a:ext cx="293447" cy="1101600"/>
              <a:chOff x="3995936" y="2704513"/>
              <a:chExt cx="1152128" cy="1255555"/>
            </a:xfrm>
          </p:grpSpPr>
          <p:pic>
            <p:nvPicPr>
              <p:cNvPr id="8" name="圖片 7"/>
              <p:cNvPicPr>
                <a:picLocks noChangeAspect="1"/>
              </p:cNvPicPr>
              <p:nvPr/>
            </p:nvPicPr>
            <p:blipFill rotWithShape="1">
              <a:blip r:embed="rId4" cstate="print">
                <a:extLst>
                  <a:ext uri="{28A0092B-C50C-407E-A947-70E740481C1C}">
                    <a14:useLocalDpi xmlns:a14="http://schemas.microsoft.com/office/drawing/2010/main" val="0"/>
                  </a:ext>
                </a:extLst>
              </a:blip>
              <a:srcRect r="-100000"/>
              <a:stretch/>
            </p:blipFill>
            <p:spPr>
              <a:xfrm>
                <a:off x="3995936" y="2704513"/>
                <a:ext cx="1152128" cy="648000"/>
              </a:xfrm>
              <a:prstGeom prst="rect">
                <a:avLst/>
              </a:prstGeom>
            </p:spPr>
          </p:pic>
          <p:pic>
            <p:nvPicPr>
              <p:cNvPr id="9" name="圖片 8"/>
              <p:cNvPicPr>
                <a:picLocks noChangeAspect="1"/>
              </p:cNvPicPr>
              <p:nvPr/>
            </p:nvPicPr>
            <p:blipFill rotWithShape="1">
              <a:blip r:embed="rId4" cstate="print">
                <a:extLst>
                  <a:ext uri="{28A0092B-C50C-407E-A947-70E740481C1C}">
                    <a14:useLocalDpi xmlns:a14="http://schemas.microsoft.com/office/drawing/2010/main" val="0"/>
                  </a:ext>
                </a:extLst>
              </a:blip>
              <a:srcRect r="-100000"/>
              <a:stretch/>
            </p:blipFill>
            <p:spPr>
              <a:xfrm>
                <a:off x="3995936" y="3312067"/>
                <a:ext cx="1152128" cy="648001"/>
              </a:xfrm>
              <a:prstGeom prst="rect">
                <a:avLst/>
              </a:prstGeom>
            </p:spPr>
          </p:pic>
        </p:grpSp>
      </p:grpSp>
      <p:sp>
        <p:nvSpPr>
          <p:cNvPr id="14" name="矩形 13"/>
          <p:cNvSpPr/>
          <p:nvPr/>
        </p:nvSpPr>
        <p:spPr>
          <a:xfrm>
            <a:off x="998649" y="5672877"/>
            <a:ext cx="1695298" cy="307777"/>
          </a:xfrm>
          <a:prstGeom prst="rect">
            <a:avLst/>
          </a:prstGeom>
        </p:spPr>
        <p:txBody>
          <a:bodyPr wrap="square">
            <a:spAutoFit/>
          </a:bodyPr>
          <a:lstStyle/>
          <a:p>
            <a:pPr algn="ctr"/>
            <a:r>
              <a:rPr lang="en-US" altLang="zh-TW" sz="1400" dirty="0" smtClean="0">
                <a:ea typeface="Arial Unicode MS" panose="020B0604020202020204" pitchFamily="34" charset="-120"/>
                <a:cs typeface="Arial" panose="020B0604020202020204" pitchFamily="34" charset="0"/>
              </a:rPr>
              <a:t>CTDP-2LR</a:t>
            </a:r>
            <a:endParaRPr lang="zh-TW" altLang="en-US" sz="1400" dirty="0"/>
          </a:p>
        </p:txBody>
      </p:sp>
      <p:sp>
        <p:nvSpPr>
          <p:cNvPr id="16" name="矩形 15"/>
          <p:cNvSpPr/>
          <p:nvPr/>
        </p:nvSpPr>
        <p:spPr>
          <a:xfrm>
            <a:off x="496742" y="6361583"/>
            <a:ext cx="3931242" cy="307777"/>
          </a:xfrm>
          <a:prstGeom prst="rect">
            <a:avLst/>
          </a:prstGeom>
          <a:solidFill>
            <a:srgbClr val="FFFF00"/>
          </a:solidFill>
          <a:ln>
            <a:noFill/>
          </a:ln>
        </p:spPr>
        <p:txBody>
          <a:bodyPr wrap="square">
            <a:spAutoFit/>
          </a:bodyPr>
          <a:lstStyle/>
          <a:p>
            <a:r>
              <a:rPr lang="en-US" altLang="zh-TW" sz="1400" dirty="0" smtClean="0">
                <a:solidFill>
                  <a:srgbClr val="FF0000"/>
                </a:solidFill>
              </a:rPr>
              <a:t>W</a:t>
            </a:r>
            <a:r>
              <a:rPr lang="en-US" altLang="zh-TW" sz="1400" baseline="-25000" dirty="0" smtClean="0">
                <a:solidFill>
                  <a:srgbClr val="FF0000"/>
                </a:solidFill>
              </a:rPr>
              <a:t>HD</a:t>
            </a:r>
            <a:r>
              <a:rPr lang="en-US" altLang="zh-TW" sz="1400" dirty="0" smtClean="0">
                <a:solidFill>
                  <a:srgbClr val="FF0000"/>
                </a:solidFill>
              </a:rPr>
              <a:t> </a:t>
            </a:r>
            <a:r>
              <a:rPr lang="en-US" altLang="zh-TW" sz="1400" dirty="0">
                <a:solidFill>
                  <a:srgbClr val="FF0000"/>
                </a:solidFill>
              </a:rPr>
              <a:t>= </a:t>
            </a:r>
            <a:r>
              <a:rPr lang="en-US" altLang="zh-TW" sz="1400" dirty="0" smtClean="0">
                <a:solidFill>
                  <a:srgbClr val="FF0000"/>
                </a:solidFill>
              </a:rPr>
              <a:t>2*</a:t>
            </a:r>
            <a:r>
              <a:rPr lang="en-US" altLang="zh-TW" sz="1400" dirty="0" err="1" smtClean="0">
                <a:solidFill>
                  <a:srgbClr val="FF0000"/>
                </a:solidFill>
              </a:rPr>
              <a:t>quarter_reduced_depth_line_number</a:t>
            </a:r>
            <a:endParaRPr lang="zh-TW" altLang="en-US" sz="1400" dirty="0">
              <a:solidFill>
                <a:srgbClr val="FF0000"/>
              </a:solidFill>
            </a:endParaRPr>
          </a:p>
        </p:txBody>
      </p:sp>
    </p:spTree>
    <p:extLst>
      <p:ext uri="{BB962C8B-B14F-4D97-AF65-F5344CB8AC3E}">
        <p14:creationId xmlns:p14="http://schemas.microsoft.com/office/powerpoint/2010/main" val="205152536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流線">
  <a:themeElements>
    <a:clrScheme name="流線">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宣紙">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線">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spDef>
      <a:spPr>
        <a:gradFill flip="none" rotWithShape="1">
          <a:gsLst>
            <a:gs pos="0">
              <a:schemeClr val="accent3">
                <a:tint val="70000"/>
                <a:satMod val="130000"/>
              </a:schemeClr>
            </a:gs>
            <a:gs pos="43000">
              <a:schemeClr val="accent3">
                <a:tint val="44000"/>
                <a:satMod val="165000"/>
              </a:schemeClr>
            </a:gs>
            <a:gs pos="93000">
              <a:schemeClr val="accent3">
                <a:tint val="15000"/>
                <a:satMod val="165000"/>
              </a:schemeClr>
            </a:gs>
            <a:gs pos="100000">
              <a:schemeClr val="accent3">
                <a:tint val="5000"/>
                <a:satMod val="250000"/>
              </a:schemeClr>
            </a:gs>
          </a:gsLst>
          <a:lin ang="10800000" scaled="1"/>
          <a:tileRect/>
        </a:gradFill>
        <a:ln w="19050">
          <a:headEnd type="none" w="med" len="med"/>
          <a:tailEnd type="arrow" w="med" len="med"/>
        </a:ln>
      </a:spPr>
      <a:bodyPr rtlCol="0" anchor="t"/>
      <a:lstStyle>
        <a:defPPr>
          <a:defRPr sz="1600" dirty="0" smtClean="0">
            <a:ea typeface="+mj-ea"/>
          </a:defRPr>
        </a:defPPr>
      </a:lstStyle>
      <a:style>
        <a:lnRef idx="1">
          <a:schemeClr val="accent3"/>
        </a:lnRef>
        <a:fillRef idx="2">
          <a:schemeClr val="accent3"/>
        </a:fillRef>
        <a:effectRef idx="1">
          <a:schemeClr val="accent3"/>
        </a:effectRef>
        <a:fontRef idx="minor">
          <a:schemeClr val="dk1"/>
        </a:fontRef>
      </a:style>
    </a:spDef>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流線">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流線">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
  <TotalTime>76380</TotalTime>
  <Words>4362</Words>
  <Application>Microsoft Office PowerPoint</Application>
  <PresentationFormat>如螢幕大小 (4:3)</PresentationFormat>
  <Paragraphs>1211</Paragraphs>
  <Slides>64</Slides>
  <Notes>0</Notes>
  <HiddenSlides>0</HiddenSlides>
  <MMClips>0</MMClips>
  <ScaleCrop>false</ScaleCrop>
  <HeadingPairs>
    <vt:vector size="6" baseType="variant">
      <vt:variant>
        <vt:lpstr>佈景主題</vt:lpstr>
      </vt:variant>
      <vt:variant>
        <vt:i4>1</vt:i4>
      </vt:variant>
      <vt:variant>
        <vt:lpstr>內嵌 OLE 伺服程式</vt:lpstr>
      </vt:variant>
      <vt:variant>
        <vt:i4>2</vt:i4>
      </vt:variant>
      <vt:variant>
        <vt:lpstr>投影片標題</vt:lpstr>
      </vt:variant>
      <vt:variant>
        <vt:i4>64</vt:i4>
      </vt:variant>
    </vt:vector>
  </HeadingPairs>
  <TitlesOfParts>
    <vt:vector size="67" baseType="lpstr">
      <vt:lpstr>流線</vt:lpstr>
      <vt:lpstr>投影片</vt:lpstr>
      <vt:lpstr>方程式</vt:lpstr>
      <vt:lpstr>PowerPoint 簡報</vt:lpstr>
      <vt:lpstr>Contents</vt:lpstr>
      <vt:lpstr>Centralized Texture-Depth Packing (CTDP) SEI Message Syntax</vt:lpstr>
      <vt:lpstr>CTDP SEI Syntax</vt:lpstr>
      <vt:lpstr>centralized_texture-depth_packing_content_interpretation_type</vt:lpstr>
      <vt:lpstr>PowerPoint 簡報</vt:lpstr>
      <vt:lpstr>PowerPoint 簡報</vt:lpstr>
      <vt:lpstr>PowerPoint 簡報</vt:lpstr>
      <vt:lpstr>PowerPoint 簡報</vt:lpstr>
      <vt:lpstr> quarter_reduced_depth_line_number</vt:lpstr>
      <vt:lpstr> quarter_reduced_depth_line_number</vt:lpstr>
      <vt:lpstr> depth_spatial_flipping_flag</vt:lpstr>
      <vt:lpstr>PowerPoint 簡報</vt:lpstr>
      <vt:lpstr> depth_subpixel_arrangement_type = 0</vt:lpstr>
      <vt:lpstr> depth_subpixel_arrangement_type = 1</vt:lpstr>
      <vt:lpstr>depth_representation_type</vt:lpstr>
      <vt:lpstr>Depth Parameter Related Flags</vt:lpstr>
      <vt:lpstr>View synthesis representation information element syntax</vt:lpstr>
      <vt:lpstr>Association between depth parameter variables  and syntax elements</vt:lpstr>
      <vt:lpstr>Other Syntax Elements</vt:lpstr>
      <vt:lpstr>Experimental Results</vt:lpstr>
      <vt:lpstr>PowerPoint 簡報</vt:lpstr>
      <vt:lpstr>Experimental Settings</vt:lpstr>
      <vt:lpstr>Adaptive Bilateral Depth Enhancement</vt:lpstr>
      <vt:lpstr>Adaptive Temporal View Synthesis</vt:lpstr>
      <vt:lpstr>PowerPoint 簡報</vt:lpstr>
      <vt:lpstr>CTDP-2TB Packing (for 2-View 2 Depth) </vt:lpstr>
      <vt:lpstr>Texture and Depth Performance Comparisons</vt:lpstr>
      <vt:lpstr>Virtual View Performance Comparisons</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3D_HEVC (1-view 1-depth,ra, Qp=27, view:4, bitrate : 3149.811 Kbps)</vt:lpstr>
      <vt:lpstr>CTDP-1TB (ra, Qp=27, view:4, bitrate : 2661.774 Kbps)</vt:lpstr>
      <vt:lpstr>3D_HEVC (1-view 1-depth,ra, Qp=27, view:7, bitrate : 3408.615 Kbps)</vt:lpstr>
      <vt:lpstr>CTDP-1TB (ra, Qp=27, view:7, bitrate : 3237.252 Kbps)</vt:lpstr>
      <vt:lpstr>3D_HEVC (2-view 2-depth,ra, Qp=27, view:4, bitrate : 3710.741 Kbps)</vt:lpstr>
      <vt:lpstr>CTDP-2TB (ra, Qp=27, view:4, bitrate : 3984.372 Kbps)</vt:lpstr>
      <vt:lpstr>3D_HEVC (2-view 2-depth,ra, Qp=27, view:7, bitrate : 3980.025 Kbps)</vt:lpstr>
      <vt:lpstr>CTDP-2TB (ra, Qp=27, view:7, bitrate : 4660.701 Kbps)</vt:lpstr>
      <vt:lpstr>3D_HEVC (ra, Qp=27, L view:5, R view:5.5 bitrate : 767kpbs) Kbps)</vt:lpstr>
      <vt:lpstr>CTDP-2LR (ra, Qp=27, L view:5, R view=5.5, bitrate : 738 Kbps)</vt:lpstr>
      <vt:lpstr>CTDP-2LR_DE (ra, Qp=27, R view:5, L view: 5.5, bitrate : 738 Kbps)</vt:lpstr>
      <vt:lpstr>CTDP Adoption Plans in Taiwan</vt:lpstr>
      <vt:lpstr>ChungHwa Telecom’s Adoption Plan</vt:lpstr>
      <vt:lpstr>Hsin Yeong An’s Adoption Plan</vt:lpstr>
      <vt:lpstr>PowerPoint 簡報</vt:lpstr>
      <vt:lpstr>First Stage of 3D Service Delivery in Taiwan</vt:lpstr>
      <vt:lpstr>Conclusions</vt:lpstr>
      <vt:lpstr>PowerPoint 簡報</vt:lpstr>
      <vt:lpstr>3D_HEVC (1-view 1-depth,ra, Qp=42, view:4, bitrate : 300.6064 Kbps)</vt:lpstr>
      <vt:lpstr>CTDP-1TB (ra, Qp=42, view:4, bitrate : 284.7752 Kbps)</vt:lpstr>
      <vt:lpstr>3D_HEVC (1-view 1-depth,ra, Qp=42, view:7, bitrate : 375.3256 Kbps)</vt:lpstr>
      <vt:lpstr>CTDP-1TB (ra, Qp=42, view:7, bitrate : 366.288 Kbps)</vt:lpstr>
      <vt:lpstr>3D_HEVC (2-view 2-depth,ra, Qp=42, view:4, bitrate : 356.1464 Kbps)</vt:lpstr>
      <vt:lpstr>CTDP-2TB (ra, Qp=42, view:4, bitrate : 373.648 Kbps)</vt:lpstr>
      <vt:lpstr>3D_HEVC (2-view 2-depth,ra, Qp=42, view:7, bitrate : 438.0792 Kbps)</vt:lpstr>
      <vt:lpstr>CTDP-2TB (ra, Qp=42, view:7, bitrate : 420.688 Kbps)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Touch Center Fish Box Develop Plan</dc:title>
  <dc:creator>eddy</dc:creator>
  <cp:lastModifiedBy>Kevin J. F. Yang</cp:lastModifiedBy>
  <cp:revision>2860</cp:revision>
  <cp:lastPrinted>2015-06-24T02:41:17Z</cp:lastPrinted>
  <dcterms:created xsi:type="dcterms:W3CDTF">2010-07-18T05:58:14Z</dcterms:created>
  <dcterms:modified xsi:type="dcterms:W3CDTF">2016-02-21T17:22:46Z</dcterms:modified>
</cp:coreProperties>
</file>