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8"/>
  </p:notesMasterIdLst>
  <p:handoutMasterIdLst>
    <p:handoutMasterId r:id="rId9"/>
  </p:handoutMasterIdLst>
  <p:sldIdLst>
    <p:sldId id="402" r:id="rId3"/>
    <p:sldId id="403" r:id="rId4"/>
    <p:sldId id="404" r:id="rId5"/>
    <p:sldId id="405" r:id="rId6"/>
    <p:sldId id="406" r:id="rId7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34" autoAdjust="0"/>
    <p:restoredTop sz="93695" autoAdjust="0"/>
  </p:normalViewPr>
  <p:slideViewPr>
    <p:cSldViewPr>
      <p:cViewPr varScale="1">
        <p:scale>
          <a:sx n="109" d="100"/>
          <a:sy n="109" d="100"/>
        </p:scale>
        <p:origin x="-1428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DC2CA2-5467-4A09-981B-7B864A3954E7}" type="datetimeFigureOut">
              <a:rPr lang="ko-KR" altLang="en-US"/>
              <a:pPr>
                <a:defRPr/>
              </a:pPr>
              <a:t>2014-03-24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5B74885-C777-4423-BFB1-242B99947E8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04307DE-36DC-4689-878F-10C42562C79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0F109-9EA1-4100-919C-1AB1F05B925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4FD55-41AE-4AB2-AF25-E6FF0887336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21DE4-7D15-4A5C-BEB9-C5EE046207F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  <a:lvl2pPr>
              <a:defRPr sz="18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 smtClean="0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16E20EC6-3133-4CD7-966F-DAE37E271DC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DF9C5-358B-41DF-9FB6-2715D939300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DC2B0-09E6-4192-80F8-550B02DDB53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50488-32BF-4AFF-869A-3203C89BF4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20DD-A042-4FDF-A1C1-F01B5D5173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3C052-F27F-4B76-ABFB-7DBE23B6FA3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0B72-3921-438C-825A-B789FFEE975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9A567-8C51-4B56-9194-22F41D7ED0F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031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14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DBA292-D3C5-425C-ABB9-6AC006B85DE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CE1 related :</a:t>
            </a:r>
            <a:r>
              <a:rPr lang="en-CA" sz="2400" b="1" dirty="0" smtClean="0"/>
              <a:t> </a:t>
            </a:r>
            <a:r>
              <a:rPr lang="en-CA" sz="2400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The unification of sub-PU process for MPI blocks</a:t>
            </a:r>
            <a:endParaRPr lang="en-US" altLang="en-US" sz="24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168614" y="5378450"/>
            <a:ext cx="35703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Sunmi Yoo, Junghak Nam, Sehoon Yea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095744" y="5715016"/>
            <a:ext cx="1511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latinLnBrk="0"/>
            <a:r>
              <a:rPr lang="en-US" altLang="ko-KR" dirty="0" smtClean="0"/>
              <a:t>The motion parameter inheritance (MPI) </a:t>
            </a:r>
          </a:p>
          <a:p>
            <a:pPr lvl="1" algn="just" latinLnBrk="0"/>
            <a:r>
              <a:rPr lang="en-US" altLang="ko-KR" dirty="0" smtClean="0"/>
              <a:t>For depth coding, the motion parameters can be derived from the collocated texture block.</a:t>
            </a:r>
          </a:p>
          <a:p>
            <a:pPr lvl="1" algn="just" latinLnBrk="0"/>
            <a:r>
              <a:rPr lang="en-US" altLang="ko-KR" dirty="0" smtClean="0"/>
              <a:t>Currently, the texture motion parameters can be derived at sub-PU level.</a:t>
            </a:r>
          </a:p>
          <a:p>
            <a:pPr lvl="1" algn="just" latinLnBrk="0"/>
            <a:endParaRPr lang="en-US" altLang="ko-KR" dirty="0" smtClean="0"/>
          </a:p>
          <a:p>
            <a:pPr algn="just" latinLnBrk="0"/>
            <a:r>
              <a:rPr lang="en-US" altLang="ko-KR" dirty="0" smtClean="0"/>
              <a:t>Sub-PU level motion vector prediction</a:t>
            </a:r>
          </a:p>
          <a:p>
            <a:pPr lvl="1" algn="just" latinLnBrk="0"/>
            <a:r>
              <a:rPr lang="en-US" altLang="ko-KR" dirty="0" smtClean="0"/>
              <a:t>Motion holes </a:t>
            </a:r>
            <a:r>
              <a:rPr lang="en-CA" dirty="0" smtClean="0"/>
              <a:t>(i.e. sub-PU blocks without motion vectors) appearing during the Sub-PU level </a:t>
            </a:r>
            <a:r>
              <a:rPr lang="en-CA" dirty="0" err="1" smtClean="0"/>
              <a:t>IvMC</a:t>
            </a:r>
            <a:r>
              <a:rPr lang="en-CA" dirty="0" smtClean="0"/>
              <a:t> are filled with CMP (Center Motion Parameters) of the corresponding blocks.</a:t>
            </a:r>
          </a:p>
          <a:p>
            <a:pPr lvl="1" algn="just" latinLnBrk="0"/>
            <a:endParaRPr lang="en-CA" altLang="ko-KR" dirty="0" smtClean="0"/>
          </a:p>
          <a:p>
            <a:pPr algn="just" latinLnBrk="0"/>
            <a:r>
              <a:rPr lang="en-CA" altLang="ko-KR" dirty="0" smtClean="0"/>
              <a:t>Currently, MPI motion holes are filled with the latest motion parameters, not CMP.</a:t>
            </a:r>
            <a:endParaRPr lang="en-US" altLang="ko-KR" dirty="0" smtClean="0"/>
          </a:p>
          <a:p>
            <a:pPr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 is proposed to fill the motion holes in MPI block with CMP, not the latest motions.</a:t>
            </a:r>
          </a:p>
          <a:p>
            <a:pPr lvl="1"/>
            <a:r>
              <a:rPr lang="en-US" altLang="ko-KR" dirty="0" smtClean="0"/>
              <a:t>To align the hole filling process</a:t>
            </a:r>
          </a:p>
          <a:p>
            <a:pPr lvl="1"/>
            <a:r>
              <a:rPr lang="en-US" altLang="ko-KR" dirty="0" smtClean="0"/>
              <a:t>It can reduce the complexity to store and update the latest motions.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  <p:grpSp>
        <p:nvGrpSpPr>
          <p:cNvPr id="143" name="그룹 142"/>
          <p:cNvGrpSpPr/>
          <p:nvPr/>
        </p:nvGrpSpPr>
        <p:grpSpPr>
          <a:xfrm>
            <a:off x="2000232" y="2571744"/>
            <a:ext cx="5595974" cy="3665827"/>
            <a:chOff x="214282" y="642918"/>
            <a:chExt cx="8572560" cy="5615737"/>
          </a:xfrm>
        </p:grpSpPr>
        <p:sp>
          <p:nvSpPr>
            <p:cNvPr id="5" name="직사각형 4"/>
            <p:cNvSpPr/>
            <p:nvPr/>
          </p:nvSpPr>
          <p:spPr>
            <a:xfrm>
              <a:off x="1142976" y="642918"/>
              <a:ext cx="2857520" cy="2000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714480" y="10001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928794" y="10001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2143108" y="10001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357422" y="1000108"/>
              <a:ext cx="214314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714480" y="1214422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928794" y="1214422"/>
              <a:ext cx="214314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143108" y="1214422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2357422" y="1214422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714480" y="142873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928794" y="142873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143108" y="142873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357422" y="142873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714480" y="164305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1928794" y="164305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143108" y="164305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2357422" y="164305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2" name="직선 화살표 연결선 21"/>
            <p:cNvCxnSpPr/>
            <p:nvPr/>
          </p:nvCxnSpPr>
          <p:spPr>
            <a:xfrm rot="16200000" flipV="1">
              <a:off x="1589464" y="910810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화살표 연결선 22"/>
            <p:cNvCxnSpPr/>
            <p:nvPr/>
          </p:nvCxnSpPr>
          <p:spPr>
            <a:xfrm rot="16200000" flipV="1">
              <a:off x="1803777" y="910810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화살표 연결선 23"/>
            <p:cNvCxnSpPr/>
            <p:nvPr/>
          </p:nvCxnSpPr>
          <p:spPr>
            <a:xfrm rot="16200000" flipV="1">
              <a:off x="2018091" y="910810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/>
            <p:nvPr/>
          </p:nvCxnSpPr>
          <p:spPr>
            <a:xfrm rot="16200000" flipV="1">
              <a:off x="1530846" y="1040869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5"/>
            <p:cNvCxnSpPr/>
            <p:nvPr/>
          </p:nvCxnSpPr>
          <p:spPr>
            <a:xfrm rot="16200000" flipV="1">
              <a:off x="2084487" y="1165885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화살표 연결선 26"/>
            <p:cNvCxnSpPr/>
            <p:nvPr/>
          </p:nvCxnSpPr>
          <p:spPr>
            <a:xfrm rot="16200000" flipV="1">
              <a:off x="2298801" y="1165885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화살표 연결선 27"/>
            <p:cNvCxnSpPr/>
            <p:nvPr/>
          </p:nvCxnSpPr>
          <p:spPr>
            <a:xfrm rot="16200000" flipV="1">
              <a:off x="1530846" y="1255182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화살표 연결선 28"/>
            <p:cNvCxnSpPr/>
            <p:nvPr/>
          </p:nvCxnSpPr>
          <p:spPr>
            <a:xfrm rot="16200000" flipV="1">
              <a:off x="1530846" y="1469496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화살표 연결선 29"/>
            <p:cNvCxnSpPr/>
            <p:nvPr/>
          </p:nvCxnSpPr>
          <p:spPr>
            <a:xfrm rot="16200000" flipV="1">
              <a:off x="2084487" y="1364642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화살표 연결선 30"/>
            <p:cNvCxnSpPr/>
            <p:nvPr/>
          </p:nvCxnSpPr>
          <p:spPr>
            <a:xfrm rot="16200000" flipV="1">
              <a:off x="2298801" y="1364642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화살표 연결선 31"/>
            <p:cNvCxnSpPr/>
            <p:nvPr/>
          </p:nvCxnSpPr>
          <p:spPr>
            <a:xfrm rot="10800000">
              <a:off x="2214546" y="1571612"/>
              <a:ext cx="285752" cy="1529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화살표 연결선 32"/>
            <p:cNvCxnSpPr/>
            <p:nvPr/>
          </p:nvCxnSpPr>
          <p:spPr>
            <a:xfrm rot="10800000">
              <a:off x="2000232" y="1571612"/>
              <a:ext cx="285752" cy="1529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화살표 연결선 33"/>
            <p:cNvCxnSpPr/>
            <p:nvPr/>
          </p:nvCxnSpPr>
          <p:spPr>
            <a:xfrm rot="16200000" flipV="1">
              <a:off x="1825586" y="1334077"/>
              <a:ext cx="254027" cy="1667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 rot="16200000" flipV="1">
              <a:off x="1825586" y="1543835"/>
              <a:ext cx="254027" cy="1667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직사각형 35"/>
            <p:cNvSpPr/>
            <p:nvPr/>
          </p:nvSpPr>
          <p:spPr>
            <a:xfrm>
              <a:off x="1142976" y="3571876"/>
              <a:ext cx="2857520" cy="2000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1714480" y="392906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1928794" y="392906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143108" y="392906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357422" y="3929066"/>
              <a:ext cx="214314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1714480" y="414338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1928794" y="4143380"/>
              <a:ext cx="214314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143108" y="414338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2357422" y="414338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1714480" y="4357694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1928794" y="4357694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143108" y="4357694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2357422" y="4357694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714480" y="45720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1928794" y="45720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2143108" y="45720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2357422" y="45720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3" name="직선 화살표 연결선 52"/>
            <p:cNvCxnSpPr/>
            <p:nvPr/>
          </p:nvCxnSpPr>
          <p:spPr>
            <a:xfrm rot="16200000" flipV="1">
              <a:off x="1589464" y="3839768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/>
            <p:cNvCxnSpPr/>
            <p:nvPr/>
          </p:nvCxnSpPr>
          <p:spPr>
            <a:xfrm rot="16200000" flipV="1">
              <a:off x="1803777" y="3839768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화살표 연결선 54"/>
            <p:cNvCxnSpPr/>
            <p:nvPr/>
          </p:nvCxnSpPr>
          <p:spPr>
            <a:xfrm rot="16200000" flipV="1">
              <a:off x="2018091" y="3839768"/>
              <a:ext cx="357190" cy="107157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화살표 연결선 55"/>
            <p:cNvCxnSpPr/>
            <p:nvPr/>
          </p:nvCxnSpPr>
          <p:spPr>
            <a:xfrm rot="16200000" flipV="1">
              <a:off x="1530846" y="3969827"/>
              <a:ext cx="331553" cy="250032"/>
            </a:xfrm>
            <a:prstGeom prst="straightConnector1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7" name="직선 화살표 연결선 56"/>
            <p:cNvCxnSpPr/>
            <p:nvPr/>
          </p:nvCxnSpPr>
          <p:spPr>
            <a:xfrm rot="16200000" flipV="1">
              <a:off x="2084487" y="4094843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화살표 연결선 57"/>
            <p:cNvCxnSpPr/>
            <p:nvPr/>
          </p:nvCxnSpPr>
          <p:spPr>
            <a:xfrm rot="16200000" flipV="1">
              <a:off x="2298801" y="4094843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화살표 연결선 58"/>
            <p:cNvCxnSpPr/>
            <p:nvPr/>
          </p:nvCxnSpPr>
          <p:spPr>
            <a:xfrm rot="16200000" flipV="1">
              <a:off x="1530846" y="4184140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화살표 연결선 59"/>
            <p:cNvCxnSpPr/>
            <p:nvPr/>
          </p:nvCxnSpPr>
          <p:spPr>
            <a:xfrm rot="16200000" flipV="1">
              <a:off x="1530846" y="4398454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화살표 연결선 60"/>
            <p:cNvCxnSpPr/>
            <p:nvPr/>
          </p:nvCxnSpPr>
          <p:spPr>
            <a:xfrm rot="16200000" flipV="1">
              <a:off x="2084487" y="4293600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직선 화살표 연결선 61"/>
            <p:cNvCxnSpPr/>
            <p:nvPr/>
          </p:nvCxnSpPr>
          <p:spPr>
            <a:xfrm rot="16200000" flipV="1">
              <a:off x="2298801" y="4293600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화살표 연결선 62"/>
            <p:cNvCxnSpPr/>
            <p:nvPr/>
          </p:nvCxnSpPr>
          <p:spPr>
            <a:xfrm rot="10800000">
              <a:off x="2214546" y="4500570"/>
              <a:ext cx="285752" cy="1529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/>
            <p:cNvCxnSpPr/>
            <p:nvPr/>
          </p:nvCxnSpPr>
          <p:spPr>
            <a:xfrm rot="10800000">
              <a:off x="2000232" y="4500570"/>
              <a:ext cx="285752" cy="1529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화살표 연결선 64"/>
            <p:cNvCxnSpPr/>
            <p:nvPr/>
          </p:nvCxnSpPr>
          <p:spPr>
            <a:xfrm rot="16200000" flipV="1">
              <a:off x="1825586" y="4263035"/>
              <a:ext cx="254027" cy="1667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화살표 연결선 65"/>
            <p:cNvCxnSpPr/>
            <p:nvPr/>
          </p:nvCxnSpPr>
          <p:spPr>
            <a:xfrm rot="16200000" flipV="1">
              <a:off x="1825586" y="4472793"/>
              <a:ext cx="254027" cy="1667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>
              <a:stCxn id="18" idx="1"/>
              <a:endCxn id="37" idx="1"/>
            </p:cNvCxnSpPr>
            <p:nvPr/>
          </p:nvCxnSpPr>
          <p:spPr>
            <a:xfrm rot="10800000" flipV="1">
              <a:off x="1714480" y="1750207"/>
              <a:ext cx="1588" cy="22860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/>
            <p:nvPr/>
          </p:nvCxnSpPr>
          <p:spPr>
            <a:xfrm rot="10800000" flipV="1">
              <a:off x="2571736" y="1750207"/>
              <a:ext cx="1588" cy="22860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214282" y="1714488"/>
              <a:ext cx="958201" cy="377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Texture</a:t>
              </a:r>
              <a:endParaRPr lang="ko-KR" altLang="en-US" sz="1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85720" y="4786322"/>
              <a:ext cx="828051" cy="377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Depth</a:t>
              </a:r>
              <a:endParaRPr lang="ko-KR" altLang="en-US" sz="1000" dirty="0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5929322" y="642918"/>
              <a:ext cx="2857520" cy="2000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6500826" y="10001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6715140" y="10001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6929454" y="10001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7143768" y="1000108"/>
              <a:ext cx="214314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6500826" y="1214422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6715140" y="1214422"/>
              <a:ext cx="214314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6929454" y="1214422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7143768" y="1214422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6500826" y="142873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6715140" y="142873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6929454" y="1428736"/>
              <a:ext cx="214314" cy="2143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7143768" y="142873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6500826" y="164305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6715140" y="164305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6929454" y="164305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7143768" y="164305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8" name="직선 화살표 연결선 87"/>
            <p:cNvCxnSpPr/>
            <p:nvPr/>
          </p:nvCxnSpPr>
          <p:spPr>
            <a:xfrm rot="16200000" flipV="1">
              <a:off x="6375810" y="910810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화살표 연결선 88"/>
            <p:cNvCxnSpPr/>
            <p:nvPr/>
          </p:nvCxnSpPr>
          <p:spPr>
            <a:xfrm rot="16200000" flipV="1">
              <a:off x="6590123" y="910810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화살표 연결선 89"/>
            <p:cNvCxnSpPr/>
            <p:nvPr/>
          </p:nvCxnSpPr>
          <p:spPr>
            <a:xfrm rot="16200000" flipV="1">
              <a:off x="6804437" y="910810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직선 화살표 연결선 90"/>
            <p:cNvCxnSpPr/>
            <p:nvPr/>
          </p:nvCxnSpPr>
          <p:spPr>
            <a:xfrm rot="16200000" flipV="1">
              <a:off x="6317192" y="1040869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화살표 연결선 91"/>
            <p:cNvCxnSpPr/>
            <p:nvPr/>
          </p:nvCxnSpPr>
          <p:spPr>
            <a:xfrm rot="16200000" flipV="1">
              <a:off x="6870833" y="1165885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직선 화살표 연결선 92"/>
            <p:cNvCxnSpPr/>
            <p:nvPr/>
          </p:nvCxnSpPr>
          <p:spPr>
            <a:xfrm rot="16200000" flipV="1">
              <a:off x="7085147" y="1165885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직선 화살표 연결선 93"/>
            <p:cNvCxnSpPr/>
            <p:nvPr/>
          </p:nvCxnSpPr>
          <p:spPr>
            <a:xfrm rot="16200000" flipV="1">
              <a:off x="6317192" y="1255182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화살표 연결선 94"/>
            <p:cNvCxnSpPr/>
            <p:nvPr/>
          </p:nvCxnSpPr>
          <p:spPr>
            <a:xfrm rot="16200000" flipV="1">
              <a:off x="6317192" y="1469496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직선 화살표 연결선 95"/>
            <p:cNvCxnSpPr/>
            <p:nvPr/>
          </p:nvCxnSpPr>
          <p:spPr>
            <a:xfrm rot="16200000" flipV="1">
              <a:off x="6870833" y="1364642"/>
              <a:ext cx="224398" cy="107157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직선 화살표 연결선 96"/>
            <p:cNvCxnSpPr/>
            <p:nvPr/>
          </p:nvCxnSpPr>
          <p:spPr>
            <a:xfrm rot="16200000" flipV="1">
              <a:off x="7085147" y="1364642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화살표 연결선 97"/>
            <p:cNvCxnSpPr/>
            <p:nvPr/>
          </p:nvCxnSpPr>
          <p:spPr>
            <a:xfrm rot="10800000">
              <a:off x="7000892" y="1571612"/>
              <a:ext cx="285752" cy="1529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직선 화살표 연결선 98"/>
            <p:cNvCxnSpPr/>
            <p:nvPr/>
          </p:nvCxnSpPr>
          <p:spPr>
            <a:xfrm rot="10800000">
              <a:off x="6786578" y="1571612"/>
              <a:ext cx="285752" cy="1529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직선 화살표 연결선 99"/>
            <p:cNvCxnSpPr/>
            <p:nvPr/>
          </p:nvCxnSpPr>
          <p:spPr>
            <a:xfrm rot="16200000" flipV="1">
              <a:off x="6611932" y="1334077"/>
              <a:ext cx="254027" cy="1667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직선 화살표 연결선 100"/>
            <p:cNvCxnSpPr/>
            <p:nvPr/>
          </p:nvCxnSpPr>
          <p:spPr>
            <a:xfrm rot="16200000" flipV="1">
              <a:off x="6611932" y="1543835"/>
              <a:ext cx="254027" cy="1667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직사각형 101"/>
            <p:cNvSpPr/>
            <p:nvPr/>
          </p:nvSpPr>
          <p:spPr>
            <a:xfrm>
              <a:off x="5929322" y="3571876"/>
              <a:ext cx="2857520" cy="20002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직사각형 102"/>
            <p:cNvSpPr/>
            <p:nvPr/>
          </p:nvSpPr>
          <p:spPr>
            <a:xfrm>
              <a:off x="6500826" y="392906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4" name="직사각형 103"/>
            <p:cNvSpPr/>
            <p:nvPr/>
          </p:nvSpPr>
          <p:spPr>
            <a:xfrm>
              <a:off x="6715140" y="392906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직사각형 104"/>
            <p:cNvSpPr/>
            <p:nvPr/>
          </p:nvSpPr>
          <p:spPr>
            <a:xfrm>
              <a:off x="6929454" y="3929066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7143768" y="3929066"/>
              <a:ext cx="214314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직사각형 106"/>
            <p:cNvSpPr/>
            <p:nvPr/>
          </p:nvSpPr>
          <p:spPr>
            <a:xfrm>
              <a:off x="6500826" y="414338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6715140" y="4143380"/>
              <a:ext cx="214314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직사각형 108"/>
            <p:cNvSpPr/>
            <p:nvPr/>
          </p:nvSpPr>
          <p:spPr>
            <a:xfrm>
              <a:off x="6929454" y="414338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직사각형 109"/>
            <p:cNvSpPr/>
            <p:nvPr/>
          </p:nvSpPr>
          <p:spPr>
            <a:xfrm>
              <a:off x="7143768" y="4143380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1" name="직사각형 110"/>
            <p:cNvSpPr/>
            <p:nvPr/>
          </p:nvSpPr>
          <p:spPr>
            <a:xfrm>
              <a:off x="6500826" y="4357694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직사각형 111"/>
            <p:cNvSpPr/>
            <p:nvPr/>
          </p:nvSpPr>
          <p:spPr>
            <a:xfrm>
              <a:off x="6715140" y="4357694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직사각형 112"/>
            <p:cNvSpPr/>
            <p:nvPr/>
          </p:nvSpPr>
          <p:spPr>
            <a:xfrm>
              <a:off x="6929454" y="4357694"/>
              <a:ext cx="214314" cy="2143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7143768" y="4357694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5" name="직사각형 114"/>
            <p:cNvSpPr/>
            <p:nvPr/>
          </p:nvSpPr>
          <p:spPr>
            <a:xfrm>
              <a:off x="6500826" y="45720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6715140" y="45720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7" name="직사각형 116"/>
            <p:cNvSpPr/>
            <p:nvPr/>
          </p:nvSpPr>
          <p:spPr>
            <a:xfrm>
              <a:off x="6929454" y="45720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8" name="직사각형 117"/>
            <p:cNvSpPr/>
            <p:nvPr/>
          </p:nvSpPr>
          <p:spPr>
            <a:xfrm>
              <a:off x="7143768" y="4572008"/>
              <a:ext cx="214314" cy="2143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19" name="직선 화살표 연결선 118"/>
            <p:cNvCxnSpPr/>
            <p:nvPr/>
          </p:nvCxnSpPr>
          <p:spPr>
            <a:xfrm rot="16200000" flipV="1">
              <a:off x="6375810" y="3839768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직선 화살표 연결선 119"/>
            <p:cNvCxnSpPr/>
            <p:nvPr/>
          </p:nvCxnSpPr>
          <p:spPr>
            <a:xfrm rot="16200000" flipV="1">
              <a:off x="6590123" y="3839768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직선 화살표 연결선 120"/>
            <p:cNvCxnSpPr/>
            <p:nvPr/>
          </p:nvCxnSpPr>
          <p:spPr>
            <a:xfrm rot="16200000" flipV="1">
              <a:off x="6804437" y="3839768"/>
              <a:ext cx="357190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직선 화살표 연결선 121"/>
            <p:cNvCxnSpPr/>
            <p:nvPr/>
          </p:nvCxnSpPr>
          <p:spPr>
            <a:xfrm rot="16200000" flipV="1">
              <a:off x="6317192" y="3969827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직선 화살표 연결선 122"/>
            <p:cNvCxnSpPr/>
            <p:nvPr/>
          </p:nvCxnSpPr>
          <p:spPr>
            <a:xfrm rot="16200000" flipV="1">
              <a:off x="6870833" y="4094843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직선 화살표 연결선 123"/>
            <p:cNvCxnSpPr/>
            <p:nvPr/>
          </p:nvCxnSpPr>
          <p:spPr>
            <a:xfrm rot="16200000" flipV="1">
              <a:off x="7085147" y="4094843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직선 화살표 연결선 124"/>
            <p:cNvCxnSpPr/>
            <p:nvPr/>
          </p:nvCxnSpPr>
          <p:spPr>
            <a:xfrm rot="16200000" flipV="1">
              <a:off x="6317192" y="4184140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직선 화살표 연결선 125"/>
            <p:cNvCxnSpPr/>
            <p:nvPr/>
          </p:nvCxnSpPr>
          <p:spPr>
            <a:xfrm rot="16200000" flipV="1">
              <a:off x="6317192" y="4398454"/>
              <a:ext cx="331553" cy="250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직선 화살표 연결선 126"/>
            <p:cNvCxnSpPr/>
            <p:nvPr/>
          </p:nvCxnSpPr>
          <p:spPr>
            <a:xfrm rot="16200000" flipV="1">
              <a:off x="6870833" y="4293600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직선 화살표 연결선 127"/>
            <p:cNvCxnSpPr/>
            <p:nvPr/>
          </p:nvCxnSpPr>
          <p:spPr>
            <a:xfrm rot="16200000" flipV="1">
              <a:off x="7085147" y="4293600"/>
              <a:ext cx="224398" cy="10715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직선 화살표 연결선 128"/>
            <p:cNvCxnSpPr/>
            <p:nvPr/>
          </p:nvCxnSpPr>
          <p:spPr>
            <a:xfrm rot="10800000">
              <a:off x="7000892" y="4500570"/>
              <a:ext cx="285752" cy="1529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직선 화살표 연결선 129"/>
            <p:cNvCxnSpPr/>
            <p:nvPr/>
          </p:nvCxnSpPr>
          <p:spPr>
            <a:xfrm rot="10800000">
              <a:off x="6786578" y="4500570"/>
              <a:ext cx="285752" cy="1529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직선 화살표 연결선 130"/>
            <p:cNvCxnSpPr/>
            <p:nvPr/>
          </p:nvCxnSpPr>
          <p:spPr>
            <a:xfrm rot="16200000" flipV="1">
              <a:off x="6611932" y="4263035"/>
              <a:ext cx="254027" cy="1667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화살표 연결선 131"/>
            <p:cNvCxnSpPr/>
            <p:nvPr/>
          </p:nvCxnSpPr>
          <p:spPr>
            <a:xfrm rot="16200000" flipV="1">
              <a:off x="6611932" y="4472793"/>
              <a:ext cx="254027" cy="1667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직선 연결선 132"/>
            <p:cNvCxnSpPr>
              <a:stCxn id="84" idx="1"/>
              <a:endCxn id="103" idx="1"/>
            </p:cNvCxnSpPr>
            <p:nvPr/>
          </p:nvCxnSpPr>
          <p:spPr>
            <a:xfrm rot="10800000" flipV="1">
              <a:off x="6500826" y="1750207"/>
              <a:ext cx="1588" cy="22860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연결선 133"/>
            <p:cNvCxnSpPr/>
            <p:nvPr/>
          </p:nvCxnSpPr>
          <p:spPr>
            <a:xfrm rot="10800000" flipV="1">
              <a:off x="7358082" y="1750207"/>
              <a:ext cx="1588" cy="228601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직선 화살표 연결선 134"/>
            <p:cNvCxnSpPr/>
            <p:nvPr/>
          </p:nvCxnSpPr>
          <p:spPr>
            <a:xfrm rot="16200000" flipV="1">
              <a:off x="6656519" y="4130562"/>
              <a:ext cx="224398" cy="107157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화살표 연결선 135"/>
            <p:cNvCxnSpPr/>
            <p:nvPr/>
          </p:nvCxnSpPr>
          <p:spPr>
            <a:xfrm rot="16200000" flipV="1">
              <a:off x="7085147" y="3844810"/>
              <a:ext cx="224398" cy="107157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직선 화살표 연결선 136"/>
            <p:cNvCxnSpPr/>
            <p:nvPr/>
          </p:nvCxnSpPr>
          <p:spPr>
            <a:xfrm rot="16200000" flipV="1">
              <a:off x="2232405" y="3839768"/>
              <a:ext cx="357190" cy="107157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화살표 연결선 137"/>
            <p:cNvCxnSpPr/>
            <p:nvPr/>
          </p:nvCxnSpPr>
          <p:spPr>
            <a:xfrm rot="16200000" flipV="1">
              <a:off x="1745157" y="3969826"/>
              <a:ext cx="331553" cy="250032"/>
            </a:xfrm>
            <a:prstGeom prst="straightConnector1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39" name="TextBox 138"/>
            <p:cNvSpPr txBox="1"/>
            <p:nvPr/>
          </p:nvSpPr>
          <p:spPr>
            <a:xfrm>
              <a:off x="2285983" y="5857891"/>
              <a:ext cx="567749" cy="4007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 smtClean="0"/>
                <a:t>(a)</a:t>
              </a:r>
              <a:endParaRPr lang="ko-KR" altLang="en-US" sz="1050" dirty="0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072066" y="1714488"/>
              <a:ext cx="958201" cy="377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Texture</a:t>
              </a:r>
              <a:endParaRPr lang="ko-KR" altLang="en-US" sz="1400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143504" y="4786322"/>
              <a:ext cx="828051" cy="377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Depth</a:t>
              </a:r>
              <a:endParaRPr lang="ko-KR" altLang="en-US" sz="1000" dirty="0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143768" y="5857891"/>
              <a:ext cx="548104" cy="377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(b)</a:t>
              </a:r>
              <a:endParaRPr lang="ko-KR" altLang="en-US" sz="1000" dirty="0"/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1990874" y="6193057"/>
            <a:ext cx="6033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Times New Roman" pitchFamily="18" charset="0"/>
                <a:cs typeface="Times New Roman" pitchFamily="18" charset="0"/>
              </a:rPr>
              <a:t>Figure 1.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The current motion hole filling process (a) and the proposed method (b)</a:t>
            </a:r>
            <a:endParaRPr lang="ko-KR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 is shown that the proposed method does not have any coding loss for the synthesized view.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82" y="2285992"/>
            <a:ext cx="869389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Current </a:t>
            </a:r>
            <a:r>
              <a:rPr lang="en-US" altLang="ko-KR" dirty="0" smtClean="0"/>
              <a:t>status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MPI blocks derive the motion parameters from the collocated texture blocks at sub-PU level.</a:t>
            </a:r>
          </a:p>
          <a:p>
            <a:pPr lvl="1"/>
            <a:r>
              <a:rPr lang="en-US" altLang="ko-KR" dirty="0" smtClean="0"/>
              <a:t>The motion hole filling methods between </a:t>
            </a:r>
            <a:r>
              <a:rPr lang="en-US" altLang="ko-KR" dirty="0" err="1" smtClean="0"/>
              <a:t>IvMC</a:t>
            </a:r>
            <a:r>
              <a:rPr lang="en-US" altLang="ko-KR" dirty="0" smtClean="0"/>
              <a:t> and MPI is different.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MPI motion hole filling with CMP</a:t>
            </a:r>
          </a:p>
          <a:p>
            <a:pPr lvl="1"/>
            <a:r>
              <a:rPr lang="en-US" altLang="ko-KR" dirty="0" smtClean="0"/>
              <a:t>To align with the Sub-PU </a:t>
            </a:r>
            <a:r>
              <a:rPr lang="en-US" altLang="ko-KR" dirty="0" err="1" smtClean="0"/>
              <a:t>IvMC</a:t>
            </a:r>
            <a:r>
              <a:rPr lang="en-US" altLang="ko-KR" dirty="0" smtClean="0"/>
              <a:t> hole filling process</a:t>
            </a:r>
          </a:p>
          <a:p>
            <a:pPr lvl="1"/>
            <a:r>
              <a:rPr lang="en-US" altLang="ko-KR" dirty="0" smtClean="0"/>
              <a:t>No need to update the default MV</a:t>
            </a:r>
          </a:p>
          <a:p>
            <a:pPr lvl="1"/>
            <a:endParaRPr lang="en-US" altLang="ko-KR" dirty="0" smtClean="0"/>
          </a:p>
          <a:p>
            <a:pPr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504</TotalTime>
  <Words>255</Words>
  <Application>Microsoft Office PowerPoint</Application>
  <PresentationFormat>A4 용지(210x297mm)</PresentationFormat>
  <Paragraphs>37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7" baseType="lpstr">
      <vt:lpstr>blank</vt:lpstr>
      <vt:lpstr>디자인 사용자 지정</vt:lpstr>
      <vt:lpstr>슬라이드 1</vt:lpstr>
      <vt:lpstr>Introduction</vt:lpstr>
      <vt:lpstr>Proposed method</vt:lpstr>
      <vt:lpstr>Experimental result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남정학/선임연구원/Convergence(연)ATS팀(junghak.nam@lge.com)</dc:creator>
  <cp:lastModifiedBy>sunmi.yoo</cp:lastModifiedBy>
  <cp:revision>54</cp:revision>
  <dcterms:created xsi:type="dcterms:W3CDTF">2013-06-25T23:40:50Z</dcterms:created>
  <dcterms:modified xsi:type="dcterms:W3CDTF">2014-03-23T23:53:32Z</dcterms:modified>
</cp:coreProperties>
</file>