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19"/>
  </p:notesMasterIdLst>
  <p:handoutMasterIdLst>
    <p:handoutMasterId r:id="rId20"/>
  </p:handoutMasterIdLst>
  <p:sldIdLst>
    <p:sldId id="272" r:id="rId9"/>
    <p:sldId id="271" r:id="rId10"/>
    <p:sldId id="274" r:id="rId11"/>
    <p:sldId id="287" r:id="rId12"/>
    <p:sldId id="288" r:id="rId13"/>
    <p:sldId id="289" r:id="rId14"/>
    <p:sldId id="290" r:id="rId15"/>
    <p:sldId id="291" r:id="rId16"/>
    <p:sldId id="276" r:id="rId17"/>
    <p:sldId id="285" r:id="rId1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380312" y="1166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b="1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JCT3V-H0088</a:t>
            </a:r>
            <a:endParaRPr lang="en-US" altLang="en-US" sz="1800" b="1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6084168" y="6095037"/>
            <a:ext cx="2160240" cy="54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defTabSz="457200" rtl="0" eaLnBrk="1" latinLnBrk="0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charset="2"/>
              <a:buNone/>
            </a:pPr>
            <a:r>
              <a:rPr lang="en-CA" altLang="en-US" sz="1800" kern="1200" spc="-15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8th Meeting: Valencia, ES, 29 March – 4 April 2014</a:t>
            </a:r>
            <a:endParaRPr lang="en-US" altLang="en-US" sz="1800" kern="1200" spc="-15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380312" y="1166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b="1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JCT3V-H0088</a:t>
            </a:r>
            <a:endParaRPr lang="en-US" altLang="en-US" sz="1800" b="1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2014/3/21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2014/3/21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827584" y="4233563"/>
            <a:ext cx="7859216" cy="2329101"/>
          </a:xfrm>
        </p:spPr>
        <p:txBody>
          <a:bodyPr/>
          <a:lstStyle/>
          <a:p>
            <a:r>
              <a:rPr lang="en-US" dirty="0" smtClean="0"/>
              <a:t>Kai Zhang, Jicheng An, Xianguo Zhang, Han Huang, </a:t>
            </a:r>
            <a:r>
              <a:rPr lang="en-US" dirty="0" err="1" smtClean="0"/>
              <a:t>Jian</a:t>
            </a:r>
            <a:r>
              <a:rPr lang="en-US" dirty="0" smtClean="0"/>
              <a:t>-Liang Lin, Shawmin Lei</a:t>
            </a:r>
            <a:endParaRPr lang="zh-TW" altLang="en-US" dirty="0"/>
          </a:p>
        </p:txBody>
      </p:sp>
      <p:sp>
        <p:nvSpPr>
          <p:cNvPr id="5" name="標題 2"/>
          <p:cNvSpPr txBox="1">
            <a:spLocks/>
          </p:cNvSpPr>
          <p:nvPr/>
        </p:nvSpPr>
        <p:spPr>
          <a:xfrm>
            <a:off x="107504" y="2348880"/>
            <a:ext cx="8712968" cy="194421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pPr lvl="0" algn="ctr" defTabSz="457200">
              <a:lnSpc>
                <a:spcPct val="80000"/>
              </a:lnSpc>
              <a:spcBef>
                <a:spcPct val="0"/>
              </a:spcBef>
              <a:defRPr/>
            </a:pPr>
            <a:r>
              <a:rPr kumimoji="0" lang="en-CA" sz="4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JCT3V-H0088: </a:t>
            </a:r>
            <a:r>
              <a:rPr kumimoji="0" lang="en-CA" sz="4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CA" sz="4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CA" sz="4400" b="1" dirty="0" smtClean="0"/>
              <a:t> MV-HEVC: A virtual collocated picture for temporal motion vector prediction</a:t>
            </a:r>
            <a:endParaRPr kumimoji="0" lang="zh-TW" altLang="en-US" sz="44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573043" y="2967335"/>
            <a:ext cx="59979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Thank you </a:t>
            </a:r>
          </a:p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for your attention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34535"/>
          </a:xfrm>
        </p:spPr>
        <p:txBody>
          <a:bodyPr/>
          <a:lstStyle/>
          <a:p>
            <a:r>
              <a:rPr lang="en-US" altLang="zh-TW" dirty="0" smtClean="0"/>
              <a:t>Introduction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052736"/>
            <a:ext cx="8435280" cy="4980879"/>
          </a:xfrm>
        </p:spPr>
        <p:txBody>
          <a:bodyPr/>
          <a:lstStyle/>
          <a:p>
            <a:r>
              <a:rPr lang="en-US" dirty="0" smtClean="0"/>
              <a:t>MV-HEVC </a:t>
            </a:r>
            <a:r>
              <a:rPr lang="en-US" i="1" dirty="0" err="1" smtClean="0"/>
              <a:t>vs</a:t>
            </a:r>
            <a:r>
              <a:rPr lang="en-US" dirty="0" smtClean="0"/>
              <a:t> </a:t>
            </a:r>
            <a:r>
              <a:rPr lang="en-US" dirty="0" smtClean="0"/>
              <a:t>3D-HEVC</a:t>
            </a:r>
            <a:endParaRPr lang="en-US" dirty="0" smtClean="0"/>
          </a:p>
          <a:p>
            <a:pPr lvl="1"/>
            <a:r>
              <a:rPr lang="en-US" dirty="0" smtClean="0"/>
              <a:t>Benefit of MV-HEVC</a:t>
            </a:r>
          </a:p>
          <a:p>
            <a:pPr lvl="2"/>
            <a:r>
              <a:rPr lang="en-US" dirty="0" smtClean="0"/>
              <a:t>a high-level-oriented architecture which reuses the CU level syntax and procedure of HEVC</a:t>
            </a:r>
          </a:p>
          <a:p>
            <a:pPr lvl="2"/>
            <a:r>
              <a:rPr lang="en-US" dirty="0" smtClean="0"/>
              <a:t>very simple and easy to be implemented</a:t>
            </a:r>
          </a:p>
          <a:p>
            <a:pPr lvl="1"/>
            <a:r>
              <a:rPr lang="en-US" dirty="0" smtClean="0"/>
              <a:t>Drawbacks of MV-HEVC</a:t>
            </a:r>
          </a:p>
          <a:p>
            <a:pPr lvl="2"/>
            <a:r>
              <a:rPr lang="en-US" dirty="0" smtClean="0"/>
              <a:t>the exclusion of CU-level methods prohibits MV-HEVC from several powerful coding tools such as inter-view motion prediction (IVMP) adopted in 3D-HEVC</a:t>
            </a:r>
          </a:p>
          <a:p>
            <a:pPr lvl="2"/>
            <a:r>
              <a:rPr lang="en-US" dirty="0" smtClean="0"/>
              <a:t>a significant coding performance gap between MV-HEVC and 3D-HEVC</a:t>
            </a:r>
          </a:p>
          <a:p>
            <a:pPr lvl="1"/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Proposed method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1"/>
            <a:ext cx="8784976" cy="4764854"/>
          </a:xfrm>
        </p:spPr>
        <p:txBody>
          <a:bodyPr/>
          <a:lstStyle/>
          <a:p>
            <a:r>
              <a:rPr lang="en-US" dirty="0" smtClean="0"/>
              <a:t>Virtual collocated picture (VCP) is proposed</a:t>
            </a:r>
          </a:p>
          <a:p>
            <a:pPr lvl="1"/>
            <a:r>
              <a:rPr lang="en-US" dirty="0" smtClean="0"/>
              <a:t>To improve the coding performance of MV-HEVC</a:t>
            </a:r>
          </a:p>
          <a:p>
            <a:pPr lvl="1"/>
            <a:r>
              <a:rPr lang="en-US" dirty="0" smtClean="0"/>
              <a:t>VCP is constructed based on the motion information from the inter-view reference picture and two auxiliary temporal reference pictures</a:t>
            </a:r>
          </a:p>
          <a:p>
            <a:pPr lvl="1"/>
            <a:r>
              <a:rPr lang="en-US" dirty="0" smtClean="0"/>
              <a:t>Inter-view motion prediction can be introduced into MV-HEVC without CU-level </a:t>
            </a:r>
            <a:r>
              <a:rPr lang="en-US" dirty="0" err="1" smtClean="0"/>
              <a:t>changins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34535"/>
          </a:xfrm>
        </p:spPr>
        <p:txBody>
          <a:bodyPr/>
          <a:lstStyle/>
          <a:p>
            <a:r>
              <a:rPr lang="en-CA" dirty="0" smtClean="0"/>
              <a:t>Proposed method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9"/>
            <a:ext cx="8229600" cy="5052886"/>
          </a:xfrm>
        </p:spPr>
        <p:txBody>
          <a:bodyPr/>
          <a:lstStyle/>
          <a:p>
            <a:r>
              <a:rPr lang="en-US" dirty="0" smtClean="0"/>
              <a:t>A VCP generation process is conducted before a picture or a slice is encoded/ decoded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1763688" y="2060848"/>
          <a:ext cx="4784148" cy="4680520"/>
        </p:xfrm>
        <a:graphic>
          <a:graphicData uri="http://schemas.openxmlformats.org/presentationml/2006/ole">
            <p:oleObj spid="_x0000_s108545" name="Visio" r:id="rId3" imgW="7737538" imgH="7573804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Proposed method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VCP generation process takes the inter-view reference picture and two auxiliary temporal reference pictures as input and output the VCP</a:t>
            </a:r>
          </a:p>
          <a:p>
            <a:r>
              <a:rPr lang="en-US" dirty="0" smtClean="0"/>
              <a:t>VCP is treated as the collocated picture in TMVP for CU-level procedures. </a:t>
            </a:r>
          </a:p>
          <a:p>
            <a:r>
              <a:rPr lang="en-US" dirty="0" smtClean="0"/>
              <a:t>It is transparent to CU-level procedures whether a VCP or a real collocated picture is used in TMVP. </a:t>
            </a:r>
          </a:p>
          <a:p>
            <a:r>
              <a:rPr lang="en-US" dirty="0" smtClean="0"/>
              <a:t>The VCP approach is a picture-level coding tool without violating the CU-level constrain in MV-HEVC.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Proposed method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 flag is signaled for a slice on dependent views to indicate whether VCP should be used. </a:t>
            </a:r>
          </a:p>
          <a:p>
            <a:pPr lvl="1"/>
            <a:r>
              <a:rPr lang="en-US" dirty="0" smtClean="0"/>
              <a:t>If it is true, the two auxiliary pictures are then signaled explicitly. </a:t>
            </a:r>
          </a:p>
          <a:p>
            <a:pPr lvl="1"/>
            <a:r>
              <a:rPr lang="en-US" dirty="0" smtClean="0"/>
              <a:t>In the proposed encoder, the two auxiliary pictures are set equal to the two collocated picture used by NBDV in 3D-HEVC. </a:t>
            </a:r>
          </a:p>
          <a:p>
            <a:r>
              <a:rPr lang="en-US" dirty="0" smtClean="0"/>
              <a:t>The encoder should choose the inter-view reference picture as the collocated picture if it decides to apply the VCP method.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34535"/>
          </a:xfrm>
        </p:spPr>
        <p:txBody>
          <a:bodyPr/>
          <a:lstStyle/>
          <a:p>
            <a:r>
              <a:rPr lang="en-CA" dirty="0" smtClean="0"/>
              <a:t>Proposed method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36863"/>
          </a:xfrm>
        </p:spPr>
        <p:txBody>
          <a:bodyPr/>
          <a:lstStyle/>
          <a:p>
            <a:r>
              <a:rPr lang="en-US" dirty="0" smtClean="0"/>
              <a:t>The VCP generation process works as by filling the motion information for each block</a:t>
            </a:r>
          </a:p>
          <a:p>
            <a:pPr lvl="1"/>
            <a:r>
              <a:rPr lang="en-US" dirty="0" smtClean="0"/>
              <a:t>If a DV can be obtained from the collocated block by one of the auxiliary picture and there is a MV in the DV-calibrated block in the inter-view reference picture, the MV information in the DV-calibrated block is copied to the current block in VCP</a:t>
            </a:r>
          </a:p>
          <a:p>
            <a:pPr lvl="1"/>
            <a:r>
              <a:rPr lang="en-US" dirty="0" smtClean="0"/>
              <a:t>Otherwise, motion information in the auxiliary picture is copied to the current block in VCP.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Proposed method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146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2483768" y="1844823"/>
          <a:ext cx="3312368" cy="4798163"/>
        </p:xfrm>
        <a:graphic>
          <a:graphicData uri="http://schemas.openxmlformats.org/presentationml/2006/ole">
            <p:oleObj spid="_x0000_s114689" name="Visio" r:id="rId3" imgW="2317147" imgH="3350562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4836862"/>
          </a:xfrm>
        </p:spPr>
        <p:txBody>
          <a:bodyPr/>
          <a:lstStyle/>
          <a:p>
            <a:r>
              <a:rPr lang="en-US" dirty="0" smtClean="0"/>
              <a:t>Under CTC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222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901628"/>
            <a:ext cx="9073008" cy="3183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0C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C0C0C0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0C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69</TotalTime>
  <Words>409</Words>
  <Application>Microsoft Office PowerPoint</Application>
  <PresentationFormat>全屏显示(4:3)</PresentationFormat>
  <Paragraphs>45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8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Visio</vt:lpstr>
      <vt:lpstr>幻灯片 1</vt:lpstr>
      <vt:lpstr>Introduction</vt:lpstr>
      <vt:lpstr>Proposed method</vt:lpstr>
      <vt:lpstr>Proposed method (Cont.)</vt:lpstr>
      <vt:lpstr>Proposed method (Cont.)</vt:lpstr>
      <vt:lpstr>Proposed method (Cont.)</vt:lpstr>
      <vt:lpstr>Proposed method (Cont.)</vt:lpstr>
      <vt:lpstr>Proposed method (Cont.)</vt:lpstr>
      <vt:lpstr>Experimental results</vt:lpstr>
      <vt:lpstr>幻灯片 10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Kai Zhang</cp:lastModifiedBy>
  <cp:revision>41</cp:revision>
  <dcterms:created xsi:type="dcterms:W3CDTF">2014-03-11T04:25:26Z</dcterms:created>
  <dcterms:modified xsi:type="dcterms:W3CDTF">2014-03-21T10:17:16Z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-1701226681</vt:i4>
  </property>
  <property fmtid="{D5CDD505-2E9C-101B-9397-08002B2CF9AE}" pid="3" name="_NewReviewCycle">
    <vt:lpwstr/>
  </property>
  <property fmtid="{D5CDD505-2E9C-101B-9397-08002B2CF9AE}" pid="4" name="_EmailSubject">
    <vt:lpwstr>New PowerPoint Templates</vt:lpwstr>
  </property>
  <property fmtid="{D5CDD505-2E9C-101B-9397-08002B2CF9AE}" pid="5" name="_AuthorEmail">
    <vt:lpwstr>yuwen.huang@mediatek.com</vt:lpwstr>
  </property>
  <property fmtid="{D5CDD505-2E9C-101B-9397-08002B2CF9AE}" pid="6" name="_AuthorEmailDisplayName">
    <vt:lpwstr>YW Huang (黃毓文)</vt:lpwstr>
  </property>
  <property fmtid="{D5CDD505-2E9C-101B-9397-08002B2CF9AE}" pid="7" name="_PreviousAdHocReviewCycleID">
    <vt:i4>2140999986</vt:i4>
  </property>
</Properties>
</file>