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3" r:id="rId4"/>
    <p:sldId id="275" r:id="rId5"/>
    <p:sldId id="276" r:id="rId6"/>
    <p:sldId id="277" r:id="rId7"/>
    <p:sldId id="279" r:id="rId8"/>
    <p:sldId id="284" r:id="rId9"/>
    <p:sldId id="261" r:id="rId10"/>
    <p:sldId id="281" r:id="rId11"/>
    <p:sldId id="278" r:id="rId12"/>
    <p:sldId id="263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8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984"/>
            <a:ext cx="82296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57112"/>
            <a:ext cx="8229600" cy="4936184"/>
          </a:xfrm>
        </p:spPr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4714" y="6608385"/>
            <a:ext cx="7581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CE3.h Related: Improvement on Merge Candidate List Construction</a:t>
            </a:r>
            <a:r>
              <a:rPr lang="en-US" altLang="ko-KR" sz="1200" b="1" baseline="0" dirty="0" smtClean="0">
                <a:latin typeface="Arial" pitchFamily="34" charset="0"/>
                <a:cs typeface="Arial" pitchFamily="34" charset="0"/>
              </a:rPr>
              <a:t> (JCT3V-E0187)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그림 8" descr="백색바탕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8A0CBFB-9E2A-4C12-9977-DE8156E7F938}" type="datetimeFigureOut">
              <a:rPr lang="ko-KR" altLang="en-US" smtClean="0"/>
              <a:pPr/>
              <a:t>2013-07-30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1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0" y="1730372"/>
            <a:ext cx="9144000" cy="2270132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CA" altLang="ko-KR" sz="3600" dirty="0" smtClean="0"/>
              <a:t>CE3.h Related: Improvement on </a:t>
            </a:r>
            <a:br>
              <a:rPr lang="en-CA" altLang="ko-KR" sz="3600" dirty="0" smtClean="0"/>
            </a:br>
            <a:r>
              <a:rPr lang="en-CA" altLang="ko-KR" sz="3600" dirty="0" smtClean="0"/>
              <a:t>Merge Candidate List Construction 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/>
            </a:r>
            <a:b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</a:br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>(JCT3V-E0187)</a:t>
            </a:r>
            <a:endParaRPr lang="ko-KR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67544" y="4149080"/>
            <a:ext cx="8208912" cy="1752600"/>
          </a:xfrm>
        </p:spPr>
        <p:txBody>
          <a:bodyPr>
            <a:noAutofit/>
          </a:bodyPr>
          <a:lstStyle/>
          <a:p>
            <a:endParaRPr lang="en-US" altLang="ko-KR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Taesup Kim, </a:t>
            </a:r>
            <a:r>
              <a:rPr lang="en-US" altLang="ko-KR" sz="2400" dirty="0" err="1" smtClean="0">
                <a:solidFill>
                  <a:schemeClr val="tx1"/>
                </a:solidFill>
              </a:rPr>
              <a:t>Junghak</a:t>
            </a:r>
            <a:r>
              <a:rPr lang="en-US" altLang="ko-KR" sz="2400" dirty="0" smtClean="0">
                <a:solidFill>
                  <a:schemeClr val="tx1"/>
                </a:solidFill>
              </a:rPr>
              <a:t> Nam,</a:t>
            </a:r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Sehoon Yea</a:t>
            </a:r>
          </a:p>
          <a:p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LG Electronics</a:t>
            </a:r>
          </a:p>
          <a:p>
            <a:endParaRPr lang="en-US" altLang="ko-KR" sz="2400" dirty="0">
              <a:solidFill>
                <a:schemeClr val="tx1"/>
              </a:solidFill>
            </a:endParaRPr>
          </a:p>
          <a:p>
            <a:r>
              <a:rPr lang="en-US" altLang="ko-KR" sz="2400" dirty="0" smtClean="0">
                <a:solidFill>
                  <a:schemeClr val="tx1"/>
                </a:solidFill>
              </a:rPr>
              <a:t>July</a:t>
            </a:r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2013</a:t>
            </a:r>
            <a:endParaRPr lang="en-US" altLang="ko-KR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그림 5" descr="백색바탕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0034" y="1500174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‘Modification on Pruning Process’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(Anchor : HTM 7.0 r1 CTC)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928662" y="2786058"/>
          <a:ext cx="7500988" cy="3286147"/>
        </p:xfrm>
        <a:graphic>
          <a:graphicData uri="http://schemas.openxmlformats.org/drawingml/2006/table">
            <a:tbl>
              <a:tblPr/>
              <a:tblGrid>
                <a:gridCol w="1125148"/>
                <a:gridCol w="1062640"/>
                <a:gridCol w="1062640"/>
                <a:gridCol w="1062640"/>
                <a:gridCol w="1062640"/>
                <a:gridCol w="1062640"/>
                <a:gridCol w="1062640"/>
              </a:tblGrid>
              <a:tr h="469104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video bitrate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total bitrate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synth PSNR / total bitrate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Balloons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Kendo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Newspaper_CC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GT_Fly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Poznan_Hall2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Poznan_Street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Undo_Dancer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1024x768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1920x1088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0034" y="1500174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‘Using </a:t>
            </a:r>
            <a:r>
              <a:rPr lang="en-US" altLang="ko-KR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DoNBDV+Modification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on Pruning Process’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(Anchor : HTM 7.0 r1 CTC)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928662" y="2786058"/>
          <a:ext cx="7500988" cy="3286147"/>
        </p:xfrm>
        <a:graphic>
          <a:graphicData uri="http://schemas.openxmlformats.org/drawingml/2006/table">
            <a:tbl>
              <a:tblPr/>
              <a:tblGrid>
                <a:gridCol w="1125148"/>
                <a:gridCol w="1062640"/>
                <a:gridCol w="1062640"/>
                <a:gridCol w="1062640"/>
                <a:gridCol w="1062640"/>
                <a:gridCol w="1062640"/>
                <a:gridCol w="1062640"/>
              </a:tblGrid>
              <a:tr h="469104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video bitrate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total bitrate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synth PSNR / total bitrate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Balloons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Kendo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Newspaper_CC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GT_Fly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Poznan_Hall2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Poznan_Street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Undo_Dancer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1024x768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1920x1088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5184" y="1391846"/>
            <a:ext cx="8686800" cy="4751797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Proposed method</a:t>
            </a:r>
          </a:p>
          <a:p>
            <a:pPr lvl="1" hangingPunct="0"/>
            <a:r>
              <a:rPr lang="en-CA" altLang="ko-KR" dirty="0" smtClean="0"/>
              <a:t>Use of </a:t>
            </a:r>
            <a:r>
              <a:rPr lang="en-CA" altLang="ko-KR" dirty="0" err="1" smtClean="0"/>
              <a:t>DoNBDV</a:t>
            </a:r>
            <a:r>
              <a:rPr lang="en-CA" altLang="ko-KR" dirty="0" smtClean="0"/>
              <a:t>, instead of NBDV</a:t>
            </a:r>
          </a:p>
          <a:p>
            <a:pPr lvl="1" hangingPunct="0"/>
            <a:r>
              <a:rPr lang="en-CA" altLang="ko-KR" dirty="0" smtClean="0"/>
              <a:t>The pruning process for VSP candidate</a:t>
            </a:r>
            <a:endParaRPr lang="ko-KR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 smtClean="0"/>
              <a:t>0.3%, 0.4% coding gain on V1 and V2</a:t>
            </a:r>
          </a:p>
          <a:p>
            <a:pPr lvl="1"/>
            <a:r>
              <a:rPr lang="en-US" altLang="ko-KR" dirty="0" smtClean="0"/>
              <a:t>0.1% coding gain on synthesized view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It is recommended to adopt proposed method into 3D-HEVC</a:t>
            </a:r>
          </a:p>
          <a:p>
            <a:pPr lvl="1">
              <a:buNone/>
            </a:pPr>
            <a:endParaRPr lang="en-US" altLang="ko-KR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Merge Candidate List Construction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28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31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2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모서리가 둥근 직사각형 93"/>
          <p:cNvSpPr/>
          <p:nvPr/>
        </p:nvSpPr>
        <p:spPr>
          <a:xfrm>
            <a:off x="5338450" y="3284984"/>
            <a:ext cx="1296000" cy="932966"/>
          </a:xfrm>
          <a:prstGeom prst="roundRect">
            <a:avLst>
              <a:gd name="adj" fmla="val 936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Merge Candidate List Construction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3" name="직사각형 92"/>
          <p:cNvSpPr/>
          <p:nvPr/>
        </p:nvSpPr>
        <p:spPr>
          <a:xfrm>
            <a:off x="1597087" y="4725144"/>
            <a:ext cx="63818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Using NBDV → Redundancy ↑</a:t>
            </a:r>
            <a:endParaRPr lang="ko-KR" altLang="en-US" dirty="0"/>
          </a:p>
        </p:txBody>
      </p:sp>
      <p:sp>
        <p:nvSpPr>
          <p:cNvPr id="30" name="직사각형 29"/>
          <p:cNvSpPr/>
          <p:nvPr/>
        </p:nvSpPr>
        <p:spPr>
          <a:xfrm>
            <a:off x="251520" y="5261719"/>
            <a:ext cx="8496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Using </a:t>
            </a:r>
            <a:r>
              <a:rPr lang="en-US" altLang="ko-KR" sz="3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</a:t>
            </a:r>
            <a:r>
              <a:rPr lang="en-US" altLang="ko-KR" sz="3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→ Redundancy ↓</a:t>
            </a:r>
            <a:endParaRPr lang="ko-KR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Problem statements</a:t>
            </a:r>
          </a:p>
          <a:p>
            <a:pPr lvl="1"/>
            <a:r>
              <a:rPr lang="en-US" altLang="ko-KR" sz="2000" dirty="0" smtClean="0"/>
              <a:t>No pruning process for VSP</a:t>
            </a:r>
          </a:p>
          <a:p>
            <a:pPr lvl="1"/>
            <a:r>
              <a:rPr lang="en-US" altLang="ko-KR" sz="2000" dirty="0" smtClean="0"/>
              <a:t>DCP and VSP blocks are not distinguished   </a:t>
            </a:r>
          </a:p>
          <a:p>
            <a:pPr marL="971550" lvl="1" indent="-514350">
              <a:buAutoNum type="arabicParenR"/>
            </a:pPr>
            <a:endParaRPr lang="en-US" altLang="ko-KR" sz="2400" dirty="0" smtClean="0"/>
          </a:p>
          <a:p>
            <a:pPr marL="971550" lvl="1" indent="-514350">
              <a:buAutoNum type="arabicParenR"/>
            </a:pPr>
            <a:endParaRPr lang="ko-KR" altLang="en-US" sz="2400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373791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827584" y="5229004"/>
            <a:ext cx="7560840" cy="986078"/>
            <a:chOff x="-972616" y="4289492"/>
            <a:chExt cx="7560840" cy="986078"/>
          </a:xfrm>
        </p:grpSpPr>
        <p:grpSp>
          <p:nvGrpSpPr>
            <p:cNvPr id="64" name="그룹 61"/>
            <p:cNvGrpSpPr/>
            <p:nvPr/>
          </p:nvGrpSpPr>
          <p:grpSpPr>
            <a:xfrm>
              <a:off x="-972616" y="4289492"/>
              <a:ext cx="7560840" cy="986078"/>
              <a:chOff x="381666" y="4797152"/>
              <a:chExt cx="7560840" cy="986078"/>
            </a:xfrm>
          </p:grpSpPr>
          <p:sp>
            <p:nvSpPr>
              <p:cNvPr id="68" name="모서리가 둥근 직사각형 67"/>
              <p:cNvSpPr/>
              <p:nvPr/>
            </p:nvSpPr>
            <p:spPr>
              <a:xfrm>
                <a:off x="381666" y="4797152"/>
                <a:ext cx="7560840" cy="986078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69" name="그룹 44"/>
              <p:cNvGrpSpPr/>
              <p:nvPr/>
            </p:nvGrpSpPr>
            <p:grpSpPr>
              <a:xfrm>
                <a:off x="489678" y="4941168"/>
                <a:ext cx="7226808" cy="698046"/>
                <a:chOff x="813714" y="5107218"/>
                <a:chExt cx="7226808" cy="698046"/>
              </a:xfrm>
            </p:grpSpPr>
            <p:sp>
              <p:nvSpPr>
                <p:cNvPr id="70" name="모서리가 둥근 직사각형 69"/>
                <p:cNvSpPr/>
                <p:nvPr/>
              </p:nvSpPr>
              <p:spPr>
                <a:xfrm>
                  <a:off x="813714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0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1" name="모서리가 둥근 직사각형 70"/>
                <p:cNvSpPr/>
                <p:nvPr/>
              </p:nvSpPr>
              <p:spPr>
                <a:xfrm>
                  <a:off x="175155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1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2" name="모서리가 둥근 직사각형 71"/>
                <p:cNvSpPr/>
                <p:nvPr/>
              </p:nvSpPr>
              <p:spPr>
                <a:xfrm>
                  <a:off x="268939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2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3" name="모서리가 둥근 직사각형 72"/>
                <p:cNvSpPr/>
                <p:nvPr/>
              </p:nvSpPr>
              <p:spPr>
                <a:xfrm>
                  <a:off x="3627228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3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4" name="모서리가 둥근 직사각형 73"/>
                <p:cNvSpPr/>
                <p:nvPr/>
              </p:nvSpPr>
              <p:spPr>
                <a:xfrm>
                  <a:off x="4565066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4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5" name="모서리가 둥근 직사각형 74"/>
                <p:cNvSpPr/>
                <p:nvPr/>
              </p:nvSpPr>
              <p:spPr>
                <a:xfrm>
                  <a:off x="5502904" y="5107218"/>
                  <a:ext cx="661942" cy="69804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rgbClr val="FF0000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5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6" name="모서리가 둥근 직사각형 75"/>
                <p:cNvSpPr/>
                <p:nvPr/>
              </p:nvSpPr>
              <p:spPr>
                <a:xfrm>
                  <a:off x="644074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6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7" name="모서리가 둥근 직사각형 76"/>
                <p:cNvSpPr/>
                <p:nvPr/>
              </p:nvSpPr>
              <p:spPr>
                <a:xfrm>
                  <a:off x="737858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7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cxnSp>
          <p:nvCxnSpPr>
            <p:cNvPr id="32" name="구부러진 연결선 31"/>
            <p:cNvCxnSpPr>
              <a:stCxn id="71" idx="2"/>
              <a:endCxn id="70" idx="2"/>
            </p:cNvCxnSpPr>
            <p:nvPr/>
          </p:nvCxnSpPr>
          <p:spPr>
            <a:xfrm rot="5400000">
              <a:off x="-64714" y="4662635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구부러진 연결선 35"/>
            <p:cNvCxnSpPr>
              <a:stCxn id="72" idx="2"/>
              <a:endCxn id="70" idx="2"/>
            </p:cNvCxnSpPr>
            <p:nvPr/>
          </p:nvCxnSpPr>
          <p:spPr>
            <a:xfrm rot="5400000">
              <a:off x="404205" y="4193716"/>
              <a:ext cx="12700" cy="1875676"/>
            </a:xfrm>
            <a:prstGeom prst="curvedConnector3">
              <a:avLst>
                <a:gd name="adj1" fmla="val 4020552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구부러진 연결선 54"/>
            <p:cNvCxnSpPr>
              <a:stCxn id="72" idx="0"/>
              <a:endCxn id="71" idx="0"/>
            </p:cNvCxnSpPr>
            <p:nvPr/>
          </p:nvCxnSpPr>
          <p:spPr>
            <a:xfrm rot="16200000" flipV="1">
              <a:off x="873124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구부러진 연결선 55"/>
            <p:cNvCxnSpPr>
              <a:stCxn id="73" idx="0"/>
              <a:endCxn id="72" idx="0"/>
            </p:cNvCxnSpPr>
            <p:nvPr/>
          </p:nvCxnSpPr>
          <p:spPr>
            <a:xfrm rot="16200000" flipV="1">
              <a:off x="1810962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구부러진 연결선 56"/>
            <p:cNvCxnSpPr>
              <a:stCxn id="74" idx="0"/>
              <a:endCxn id="71" idx="0"/>
            </p:cNvCxnSpPr>
            <p:nvPr/>
          </p:nvCxnSpPr>
          <p:spPr>
            <a:xfrm rot="16200000" flipV="1">
              <a:off x="1810962" y="3026751"/>
              <a:ext cx="12700" cy="2813514"/>
            </a:xfrm>
            <a:prstGeom prst="curvedConnector3">
              <a:avLst>
                <a:gd name="adj1" fmla="val 3818694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구부러진 연결선 57"/>
            <p:cNvCxnSpPr>
              <a:stCxn id="74" idx="2"/>
              <a:endCxn id="72" idx="2"/>
            </p:cNvCxnSpPr>
            <p:nvPr/>
          </p:nvCxnSpPr>
          <p:spPr>
            <a:xfrm rot="5400000">
              <a:off x="2279881" y="4193716"/>
              <a:ext cx="12700" cy="1875676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구부러진 연결선 58"/>
            <p:cNvCxnSpPr>
              <a:stCxn id="76" idx="2"/>
              <a:endCxn id="71" idx="2"/>
            </p:cNvCxnSpPr>
            <p:nvPr/>
          </p:nvCxnSpPr>
          <p:spPr>
            <a:xfrm rot="5400000">
              <a:off x="2748800" y="2786959"/>
              <a:ext cx="12700" cy="4689190"/>
            </a:xfrm>
            <a:prstGeom prst="curvedConnector3">
              <a:avLst>
                <a:gd name="adj1" fmla="val 314579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구부러진 연결선 61"/>
            <p:cNvCxnSpPr>
              <a:stCxn id="77" idx="0"/>
              <a:endCxn id="72" idx="0"/>
            </p:cNvCxnSpPr>
            <p:nvPr/>
          </p:nvCxnSpPr>
          <p:spPr>
            <a:xfrm rot="16200000" flipV="1">
              <a:off x="3686638" y="2088913"/>
              <a:ext cx="12700" cy="4689190"/>
            </a:xfrm>
            <a:prstGeom prst="curvedConnector3">
              <a:avLst>
                <a:gd name="adj1" fmla="val 3751403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구부러진 연결선 62"/>
            <p:cNvCxnSpPr>
              <a:stCxn id="77" idx="2"/>
              <a:endCxn id="71" idx="2"/>
            </p:cNvCxnSpPr>
            <p:nvPr/>
          </p:nvCxnSpPr>
          <p:spPr>
            <a:xfrm rot="5400000">
              <a:off x="3217719" y="2318040"/>
              <a:ext cx="12700" cy="5627028"/>
            </a:xfrm>
            <a:prstGeom prst="curvedConnector3">
              <a:avLst>
                <a:gd name="adj1" fmla="val 469346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Using </a:t>
            </a:r>
            <a:r>
              <a:rPr lang="en-US" altLang="ko-KR" dirty="0" err="1" smtClean="0"/>
              <a:t>DoNBDV</a:t>
            </a:r>
            <a:endParaRPr lang="en-US" altLang="ko-KR" dirty="0" smtClean="0"/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060848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8" name="직사각형 57"/>
          <p:cNvSpPr/>
          <p:nvPr/>
        </p:nvSpPr>
        <p:spPr>
          <a:xfrm>
            <a:off x="2874607" y="5694347"/>
            <a:ext cx="3211135" cy="830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 Complexity Issue</a:t>
            </a:r>
          </a:p>
          <a:p>
            <a:pPr algn="ctr"/>
            <a:r>
              <a:rPr lang="en-US" altLang="ko-KR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(Using CU-level DV)</a:t>
            </a:r>
            <a:endParaRPr lang="ko-KR" altLang="en-US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6774" y="4799884"/>
            <a:ext cx="4413498" cy="71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14282" y="993146"/>
            <a:ext cx="8929718" cy="4936184"/>
          </a:xfrm>
        </p:spPr>
        <p:txBody>
          <a:bodyPr/>
          <a:lstStyle/>
          <a:p>
            <a:r>
              <a:rPr lang="en-US" altLang="ko-KR" sz="2400" dirty="0" smtClean="0"/>
              <a:t>Modification on Pruning Process</a:t>
            </a:r>
          </a:p>
          <a:p>
            <a:pPr lvl="1"/>
            <a:r>
              <a:rPr lang="en-CA" altLang="ko-KR" sz="2000" dirty="0" smtClean="0"/>
              <a:t>The pruning process for the default VSP candidate </a:t>
            </a:r>
          </a:p>
          <a:p>
            <a:pPr lvl="1"/>
            <a:r>
              <a:rPr lang="en-CA" altLang="ko-KR" sz="2000" dirty="0" smtClean="0"/>
              <a:t>Distinguish between DCP and VSP mode</a:t>
            </a:r>
            <a:endParaRPr lang="en-US" altLang="ko-KR" sz="2000" dirty="0" smtClean="0"/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grpSp>
        <p:nvGrpSpPr>
          <p:cNvPr id="4" name="그룹 60"/>
          <p:cNvGrpSpPr/>
          <p:nvPr/>
        </p:nvGrpSpPr>
        <p:grpSpPr>
          <a:xfrm>
            <a:off x="460797" y="2326650"/>
            <a:ext cx="8222406" cy="2341093"/>
            <a:chOff x="-666328" y="2216843"/>
            <a:chExt cx="8222406" cy="2341093"/>
          </a:xfrm>
        </p:grpSpPr>
        <p:grpSp>
          <p:nvGrpSpPr>
            <p:cNvPr id="5" name="그룹 30"/>
            <p:cNvGrpSpPr/>
            <p:nvPr/>
          </p:nvGrpSpPr>
          <p:grpSpPr>
            <a:xfrm>
              <a:off x="4248124" y="3433192"/>
              <a:ext cx="1482895" cy="523220"/>
              <a:chOff x="2931247" y="5339308"/>
              <a:chExt cx="1482895" cy="523220"/>
            </a:xfrm>
          </p:grpSpPr>
          <p:sp>
            <p:nvSpPr>
              <p:cNvPr id="53" name="직사각형 52"/>
              <p:cNvSpPr/>
              <p:nvPr/>
            </p:nvSpPr>
            <p:spPr>
              <a:xfrm>
                <a:off x="2931247" y="5465473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직사각형 34"/>
              <p:cNvSpPr/>
              <p:nvPr/>
            </p:nvSpPr>
            <p:spPr>
              <a:xfrm>
                <a:off x="3208262" y="5339308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DCP (</a:t>
                </a:r>
                <a:r>
                  <a:rPr lang="en-US" altLang="ko-KR" sz="14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DoNBDV</a:t>
                </a:r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" name="그룹 31"/>
            <p:cNvGrpSpPr/>
            <p:nvPr/>
          </p:nvGrpSpPr>
          <p:grpSpPr>
            <a:xfrm>
              <a:off x="4248124" y="3886962"/>
              <a:ext cx="1482895" cy="523220"/>
              <a:chOff x="2931247" y="6038964"/>
              <a:chExt cx="1482895" cy="523220"/>
            </a:xfrm>
          </p:grpSpPr>
          <p:sp>
            <p:nvSpPr>
              <p:cNvPr id="51" name="직사각형 50"/>
              <p:cNvSpPr/>
              <p:nvPr/>
            </p:nvSpPr>
            <p:spPr>
              <a:xfrm>
                <a:off x="2931247" y="6105307"/>
                <a:ext cx="288000" cy="288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208262" y="6038964"/>
                <a:ext cx="120588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VSP </a:t>
                </a:r>
              </a:p>
              <a:p>
                <a:r>
                  <a:rPr lang="en-US" altLang="ko-KR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(NBDV)</a:t>
                </a:r>
                <a:endParaRPr lang="ko-KR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-324544" y="2492896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직사각형 26"/>
            <p:cNvSpPr/>
            <p:nvPr/>
          </p:nvSpPr>
          <p:spPr>
            <a:xfrm>
              <a:off x="-666328" y="4221088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Temporal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41836" y="3071782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5661836" y="2499933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직사각형 27"/>
            <p:cNvSpPr/>
            <p:nvPr/>
          </p:nvSpPr>
          <p:spPr>
            <a:xfrm>
              <a:off x="5198070" y="4250159"/>
              <a:ext cx="23580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Inter-view Col Block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28216" y="3084757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659534" y="2504875"/>
              <a:ext cx="1440160" cy="144016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Current</a:t>
              </a:r>
            </a:p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PU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371534" y="3657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371502" y="394503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6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371502" y="2216875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7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직사각형 15"/>
            <p:cNvSpPr/>
            <p:nvPr/>
          </p:nvSpPr>
          <p:spPr>
            <a:xfrm>
              <a:off x="3811662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직사각형 16"/>
            <p:cNvSpPr/>
            <p:nvPr/>
          </p:nvSpPr>
          <p:spPr>
            <a:xfrm>
              <a:off x="4099694" y="2216843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227454" y="4250159"/>
              <a:ext cx="23580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Spatial Blocks</a:t>
              </a:r>
              <a:endParaRPr lang="ko-KR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오른쪽 화살표 46"/>
            <p:cNvSpPr/>
            <p:nvPr/>
          </p:nvSpPr>
          <p:spPr>
            <a:xfrm>
              <a:off x="4531742" y="3001144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99694" y="2785120"/>
              <a:ext cx="1668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latin typeface="Arial" pitchFamily="34" charset="0"/>
                  <a:cs typeface="Arial" pitchFamily="34" charset="0"/>
                </a:rPr>
                <a:t>PU’s DV</a:t>
              </a:r>
              <a:endParaRPr lang="ko-KR" alt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15616" y="3927028"/>
              <a:ext cx="288000" cy="288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ko-KR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오른쪽 화살표 49"/>
            <p:cNvSpPr/>
            <p:nvPr/>
          </p:nvSpPr>
          <p:spPr>
            <a:xfrm flipH="1">
              <a:off x="1403648" y="2996952"/>
              <a:ext cx="864000" cy="432048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827584" y="5229004"/>
            <a:ext cx="7560840" cy="986078"/>
            <a:chOff x="-972616" y="4289492"/>
            <a:chExt cx="7560840" cy="986078"/>
          </a:xfrm>
        </p:grpSpPr>
        <p:grpSp>
          <p:nvGrpSpPr>
            <p:cNvPr id="31" name="그룹 61"/>
            <p:cNvGrpSpPr/>
            <p:nvPr/>
          </p:nvGrpSpPr>
          <p:grpSpPr>
            <a:xfrm>
              <a:off x="-972616" y="4289492"/>
              <a:ext cx="7560840" cy="986078"/>
              <a:chOff x="381666" y="4797152"/>
              <a:chExt cx="7560840" cy="986078"/>
            </a:xfrm>
          </p:grpSpPr>
          <p:sp>
            <p:nvSpPr>
              <p:cNvPr id="63" name="모서리가 둥근 직사각형 62"/>
              <p:cNvSpPr/>
              <p:nvPr/>
            </p:nvSpPr>
            <p:spPr>
              <a:xfrm>
                <a:off x="381666" y="4797152"/>
                <a:ext cx="7560840" cy="986078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64" name="그룹 44"/>
              <p:cNvGrpSpPr/>
              <p:nvPr/>
            </p:nvGrpSpPr>
            <p:grpSpPr>
              <a:xfrm>
                <a:off x="489678" y="4941168"/>
                <a:ext cx="7226808" cy="698046"/>
                <a:chOff x="813714" y="5107218"/>
                <a:chExt cx="7226808" cy="698046"/>
              </a:xfrm>
            </p:grpSpPr>
            <p:sp>
              <p:nvSpPr>
                <p:cNvPr id="65" name="모서리가 둥근 직사각형 64"/>
                <p:cNvSpPr/>
                <p:nvPr/>
              </p:nvSpPr>
              <p:spPr>
                <a:xfrm>
                  <a:off x="813714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0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6" name="모서리가 둥근 직사각형 65"/>
                <p:cNvSpPr/>
                <p:nvPr/>
              </p:nvSpPr>
              <p:spPr>
                <a:xfrm>
                  <a:off x="175155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1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7" name="모서리가 둥근 직사각형 66"/>
                <p:cNvSpPr/>
                <p:nvPr/>
              </p:nvSpPr>
              <p:spPr>
                <a:xfrm>
                  <a:off x="268939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2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8" name="모서리가 둥근 직사각형 67"/>
                <p:cNvSpPr/>
                <p:nvPr/>
              </p:nvSpPr>
              <p:spPr>
                <a:xfrm>
                  <a:off x="3627228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3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9" name="모서리가 둥근 직사각형 68"/>
                <p:cNvSpPr/>
                <p:nvPr/>
              </p:nvSpPr>
              <p:spPr>
                <a:xfrm>
                  <a:off x="4565066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4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0" name="모서리가 둥근 직사각형 69"/>
                <p:cNvSpPr/>
                <p:nvPr/>
              </p:nvSpPr>
              <p:spPr>
                <a:xfrm>
                  <a:off x="5502904" y="5107218"/>
                  <a:ext cx="661942" cy="69804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rgbClr val="FF0000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5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1" name="모서리가 둥근 직사각형 70"/>
                <p:cNvSpPr/>
                <p:nvPr/>
              </p:nvSpPr>
              <p:spPr>
                <a:xfrm>
                  <a:off x="6440742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6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2" name="모서리가 둥근 직사각형 71"/>
                <p:cNvSpPr/>
                <p:nvPr/>
              </p:nvSpPr>
              <p:spPr>
                <a:xfrm>
                  <a:off x="7378580" y="5107218"/>
                  <a:ext cx="661942" cy="69804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800" b="1" dirty="0" smtClean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rPr>
                    <a:t>7</a:t>
                  </a:r>
                  <a:endParaRPr lang="ko-KR" alt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cxnSp>
          <p:nvCxnSpPr>
            <p:cNvPr id="32" name="구부러진 연결선 31"/>
            <p:cNvCxnSpPr>
              <a:stCxn id="66" idx="2"/>
              <a:endCxn id="65" idx="2"/>
            </p:cNvCxnSpPr>
            <p:nvPr/>
          </p:nvCxnSpPr>
          <p:spPr>
            <a:xfrm rot="5400000">
              <a:off x="-64714" y="4662635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구부러진 연결선 35"/>
            <p:cNvCxnSpPr>
              <a:stCxn id="67" idx="2"/>
              <a:endCxn id="65" idx="2"/>
            </p:cNvCxnSpPr>
            <p:nvPr/>
          </p:nvCxnSpPr>
          <p:spPr>
            <a:xfrm rot="5400000">
              <a:off x="404205" y="4193716"/>
              <a:ext cx="12700" cy="1875676"/>
            </a:xfrm>
            <a:prstGeom prst="curvedConnector3">
              <a:avLst>
                <a:gd name="adj1" fmla="val 4020552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구부러진 연결선 54"/>
            <p:cNvCxnSpPr>
              <a:stCxn id="67" idx="0"/>
              <a:endCxn id="66" idx="0"/>
            </p:cNvCxnSpPr>
            <p:nvPr/>
          </p:nvCxnSpPr>
          <p:spPr>
            <a:xfrm rot="16200000" flipV="1">
              <a:off x="873124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구부러진 연결선 55"/>
            <p:cNvCxnSpPr>
              <a:stCxn id="68" idx="0"/>
              <a:endCxn id="67" idx="0"/>
            </p:cNvCxnSpPr>
            <p:nvPr/>
          </p:nvCxnSpPr>
          <p:spPr>
            <a:xfrm rot="16200000" flipV="1">
              <a:off x="1810962" y="3964589"/>
              <a:ext cx="12700" cy="937838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구부러진 연결선 56"/>
            <p:cNvCxnSpPr>
              <a:stCxn id="69" idx="0"/>
              <a:endCxn id="66" idx="0"/>
            </p:cNvCxnSpPr>
            <p:nvPr/>
          </p:nvCxnSpPr>
          <p:spPr>
            <a:xfrm rot="16200000" flipV="1">
              <a:off x="1810962" y="3026751"/>
              <a:ext cx="12700" cy="2813514"/>
            </a:xfrm>
            <a:prstGeom prst="curvedConnector3">
              <a:avLst>
                <a:gd name="adj1" fmla="val 3818694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구부러진 연결선 58"/>
            <p:cNvCxnSpPr>
              <a:stCxn id="69" idx="2"/>
              <a:endCxn id="67" idx="2"/>
            </p:cNvCxnSpPr>
            <p:nvPr/>
          </p:nvCxnSpPr>
          <p:spPr>
            <a:xfrm rot="5400000">
              <a:off x="2279881" y="4193716"/>
              <a:ext cx="12700" cy="1875676"/>
            </a:xfrm>
            <a:prstGeom prst="curvedConnector3">
              <a:avLst>
                <a:gd name="adj1" fmla="val 1800000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구부러진 연결선 59"/>
            <p:cNvCxnSpPr>
              <a:stCxn id="71" idx="2"/>
              <a:endCxn id="66" idx="2"/>
            </p:cNvCxnSpPr>
            <p:nvPr/>
          </p:nvCxnSpPr>
          <p:spPr>
            <a:xfrm rot="5400000">
              <a:off x="2748800" y="2786959"/>
              <a:ext cx="12700" cy="4689190"/>
            </a:xfrm>
            <a:prstGeom prst="curvedConnector3">
              <a:avLst>
                <a:gd name="adj1" fmla="val 314579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구부러진 연결선 60"/>
            <p:cNvCxnSpPr>
              <a:stCxn id="72" idx="0"/>
              <a:endCxn id="67" idx="0"/>
            </p:cNvCxnSpPr>
            <p:nvPr/>
          </p:nvCxnSpPr>
          <p:spPr>
            <a:xfrm rot="16200000" flipV="1">
              <a:off x="3686638" y="2088913"/>
              <a:ext cx="12700" cy="4689190"/>
            </a:xfrm>
            <a:prstGeom prst="curvedConnector3">
              <a:avLst>
                <a:gd name="adj1" fmla="val 3751403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구부러진 연결선 61"/>
            <p:cNvCxnSpPr>
              <a:stCxn id="72" idx="2"/>
              <a:endCxn id="66" idx="2"/>
            </p:cNvCxnSpPr>
            <p:nvPr/>
          </p:nvCxnSpPr>
          <p:spPr>
            <a:xfrm rot="5400000">
              <a:off x="3217719" y="2318040"/>
              <a:ext cx="12700" cy="5627028"/>
            </a:xfrm>
            <a:prstGeom prst="curvedConnector3">
              <a:avLst>
                <a:gd name="adj1" fmla="val 4693466"/>
              </a:avLst>
            </a:prstGeom>
            <a:ln w="3175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구부러진 연결선 72"/>
          <p:cNvCxnSpPr>
            <a:stCxn id="70" idx="2"/>
            <a:endCxn id="67" idx="2"/>
          </p:cNvCxnSpPr>
          <p:nvPr/>
        </p:nvCxnSpPr>
        <p:spPr>
          <a:xfrm rot="5400000">
            <a:off x="4549000" y="4664309"/>
            <a:ext cx="12700" cy="2813514"/>
          </a:xfrm>
          <a:prstGeom prst="curvedConnector3">
            <a:avLst>
              <a:gd name="adj1" fmla="val 2540190"/>
            </a:avLst>
          </a:prstGeom>
          <a:ln w="508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구부러진 연결선 76"/>
          <p:cNvCxnSpPr>
            <a:stCxn id="70" idx="0"/>
            <a:endCxn id="66" idx="0"/>
          </p:cNvCxnSpPr>
          <p:nvPr/>
        </p:nvCxnSpPr>
        <p:spPr>
          <a:xfrm rot="16200000" flipV="1">
            <a:off x="4080081" y="3497344"/>
            <a:ext cx="12700" cy="3751352"/>
          </a:xfrm>
          <a:prstGeom prst="curvedConnector3">
            <a:avLst>
              <a:gd name="adj1" fmla="val 4558875"/>
            </a:avLst>
          </a:prstGeom>
          <a:ln w="508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WD modification (pruning)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93188"/>
          </a:xfrm>
        </p:spPr>
        <p:txBody>
          <a:bodyPr>
            <a:noAutofit/>
          </a:bodyPr>
          <a:lstStyle/>
          <a:p>
            <a:pPr lvl="1" algn="just" hangingPunct="0">
              <a:spcBef>
                <a:spcPts val="680"/>
              </a:spcBef>
              <a:buNone/>
              <a:tabLst>
                <a:tab pos="504190" algn="l"/>
                <a:tab pos="756285" algn="l"/>
                <a:tab pos="1008380" algn="l"/>
                <a:tab pos="1260475" algn="l"/>
                <a:tab pos="457200" algn="l"/>
                <a:tab pos="685800" algn="l"/>
                <a:tab pos="1890395" algn="l"/>
              </a:tabLst>
            </a:pP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h. When </a:t>
            </a:r>
            <a:r>
              <a:rPr lang="en-GB" altLang="ko-KR" sz="1800" b="0" dirty="0" err="1" smtClean="0">
                <a:latin typeface="Times New Roman" pitchFamily="18" charset="0"/>
                <a:cs typeface="Times New Roman" pitchFamily="18" charset="0"/>
              </a:rPr>
              <a:t>availableFlagVSP</a:t>
            </a: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 is equal to 1, and one or more of the following conditions is true,</a:t>
            </a:r>
            <a:endParaRPr lang="ko-KR" altLang="ko-KR" sz="1800" b="0" dirty="0" smtClean="0"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availableFlagA1 = = 0, 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predFlagLXA1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predFlagLXVSP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mvLXA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mvLXVSP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refIdxLXA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refIdxLXVSP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VspModeFlag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xP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− 1 ][ 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yP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nPbH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– 1]!= 1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680720" algn="just" hangingPunct="0">
              <a:spcBef>
                <a:spcPts val="680"/>
              </a:spcBef>
              <a:spcAft>
                <a:spcPts val="0"/>
              </a:spcAft>
              <a:buNone/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and one or more of the following conditions is true,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availableFlagB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= = 0,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predFlagLXB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predFlagLXVSP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mvLXB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mvLXVSP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refIdxLXB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! =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refIdxLXVSP</a:t>
            </a:r>
            <a:r>
              <a:rPr lang="en-GB" altLang="ko-KR" sz="1800" b="0" baseline="-2500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(with X being replaced by 0 and 1),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06780" indent="-226695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895985" algn="l"/>
                <a:tab pos="1008380" algn="l"/>
                <a:tab pos="1260475" algn="l"/>
                <a:tab pos="1511935" algn="l"/>
              </a:tabLst>
            </a:pP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VspModeFlag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xP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+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nPbW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− 1 ][ </a:t>
            </a:r>
            <a:r>
              <a:rPr lang="en-GB" altLang="ko-KR" sz="1800" b="0" dirty="0" err="1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yP</a:t>
            </a:r>
            <a:r>
              <a:rPr lang="en-GB" altLang="ko-KR" sz="1800" b="0" dirty="0" smtClean="0">
                <a:effectLst/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 − 1 ]!= 1</a:t>
            </a:r>
            <a:endParaRPr lang="ko-KR" altLang="ko-KR" sz="1800" b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      the entry 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mergeCandList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numMergeCand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 ] is set equal to VSP, the entry 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mergeCandIsVspFlag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numMergeCand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 ] is set equal 1 and the variable </a:t>
            </a:r>
            <a:r>
              <a:rPr lang="en-GB" altLang="ko-KR" sz="1800" b="0" dirty="0" err="1" smtClean="0">
                <a:effectLst/>
                <a:latin typeface="Times New Roman" pitchFamily="18" charset="0"/>
                <a:cs typeface="Times New Roman" pitchFamily="18" charset="0"/>
              </a:rPr>
              <a:t>numMergeCand</a:t>
            </a:r>
            <a:r>
              <a:rPr lang="en-GB" altLang="ko-KR" sz="1800" b="0" dirty="0" smtClean="0">
                <a:effectLst/>
                <a:latin typeface="Times New Roman" pitchFamily="18" charset="0"/>
                <a:cs typeface="Times New Roman" pitchFamily="18" charset="0"/>
              </a:rPr>
              <a:t> is increased by 1.</a:t>
            </a:r>
            <a:endParaRPr lang="ko-KR" altLang="en-US" sz="1800" b="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Complexity analysis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428596" y="1071547"/>
          <a:ext cx="7992888" cy="2100787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4045782"/>
                <a:gridCol w="3947106"/>
              </a:tblGrid>
              <a:tr h="327980">
                <a:tc>
                  <a:txBody>
                    <a:bodyPr/>
                    <a:lstStyle/>
                    <a:p>
                      <a:pPr marL="4572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Method Proposed in </a:t>
                      </a:r>
                      <a:r>
                        <a:rPr lang="en-CA" sz="16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E0187</a:t>
                      </a:r>
                      <a:endParaRPr lang="zh-TW" sz="1600" kern="100" dirty="0"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4572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TW" sz="1600" kern="100" dirty="0" smtClean="0">
                          <a:latin typeface="Times New Roman" pitchFamily="18" charset="0"/>
                          <a:ea typeface="SimSun"/>
                          <a:cs typeface="Times New Roman" pitchFamily="18" charset="0"/>
                        </a:rPr>
                        <a:t>Note</a:t>
                      </a:r>
                      <a:endParaRPr lang="zh-TW" sz="1600" kern="100" dirty="0">
                        <a:latin typeface="Times New Roman" pitchFamily="18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3989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CA" altLang="zh-TW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Additional comparisons : </a:t>
                      </a:r>
                    </a:p>
                    <a:p>
                      <a:pPr marL="342900" marR="0" lvl="0" indent="-3429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CA" altLang="zh-TW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</a:t>
                      </a:r>
                      <a:r>
                        <a:rPr lang="en-CA" altLang="zh-TW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</a:t>
                      </a:r>
                      <a:r>
                        <a:rPr lang="en-CA" altLang="zh-TW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redundancy check</a:t>
                      </a:r>
                      <a:endParaRPr lang="zh-TW" sz="1800" dirty="0">
                        <a:latin typeface="Times New Roman" pitchFamily="18" charset="0"/>
                        <a:ea typeface="Gulim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zh-TW" sz="1800" dirty="0" smtClean="0">
                          <a:latin typeface="Times New Roman" pitchFamily="18" charset="0"/>
                          <a:ea typeface="Gulim"/>
                          <a:cs typeface="Times New Roman" pitchFamily="18" charset="0"/>
                        </a:rPr>
                        <a:t>Num. of redundancy</a:t>
                      </a:r>
                      <a:r>
                        <a:rPr lang="en-US" altLang="zh-TW" sz="1800" baseline="0" dirty="0" smtClean="0">
                          <a:latin typeface="Times New Roman" pitchFamily="18" charset="0"/>
                          <a:ea typeface="Gulim"/>
                          <a:cs typeface="Times New Roman" pitchFamily="18" charset="0"/>
                        </a:rPr>
                        <a:t> checks in current </a:t>
                      </a:r>
                      <a:r>
                        <a:rPr lang="en-US" altLang="zh-TW" sz="1800" baseline="0" dirty="0" err="1" smtClean="0">
                          <a:latin typeface="Times New Roman" pitchFamily="18" charset="0"/>
                          <a:ea typeface="Gulim"/>
                          <a:cs typeface="Times New Roman" pitchFamily="18" charset="0"/>
                        </a:rPr>
                        <a:t>3D</a:t>
                      </a:r>
                      <a:r>
                        <a:rPr lang="en-US" altLang="zh-TW" sz="1800" baseline="0" dirty="0" smtClean="0">
                          <a:latin typeface="Times New Roman" pitchFamily="18" charset="0"/>
                          <a:ea typeface="Gulim"/>
                          <a:cs typeface="Times New Roman" pitchFamily="18" charset="0"/>
                        </a:rPr>
                        <a:t>-HEVC: </a:t>
                      </a:r>
                    </a:p>
                    <a:p>
                      <a:pPr marL="342900" marR="0" lvl="0" indent="-3429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zh-TW" sz="1800" baseline="0" dirty="0" smtClean="0">
                          <a:latin typeface="Times New Roman" pitchFamily="18" charset="0"/>
                          <a:ea typeface="Gulim"/>
                          <a:cs typeface="Times New Roman" pitchFamily="18" charset="0"/>
                        </a:rPr>
                        <a:t> </a:t>
                      </a:r>
                      <a:r>
                        <a:rPr lang="en-US" altLang="zh-TW" sz="1800" baseline="0" dirty="0" smtClean="0">
                          <a:latin typeface="Times New Roman" pitchFamily="18" charset="0"/>
                          <a:ea typeface="Gulim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6094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kumimoji="0" lang="en-CA" altLang="zh-TW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Additional memory accesses: </a:t>
                      </a:r>
                    </a:p>
                    <a:p>
                      <a:pPr marL="342900" marR="0" lvl="0" indent="-3429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kumimoji="0" lang="en-CA" altLang="zh-TW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</a:t>
                      </a:r>
                      <a:r>
                        <a:rPr kumimoji="0" lang="en-CA" altLang="zh-TW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none</a:t>
                      </a:r>
                      <a:endParaRPr lang="zh-TW" sz="1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CA" altLang="zh-TW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Gulim"/>
                          <a:cs typeface="Times New Roman" pitchFamily="18" charset="0"/>
                        </a:rPr>
                        <a:t>Information</a:t>
                      </a:r>
                      <a:r>
                        <a:rPr lang="en-CA" altLang="zh-TW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Gulim"/>
                          <a:cs typeface="Times New Roman" pitchFamily="18" charset="0"/>
                        </a:rPr>
                        <a:t> of </a:t>
                      </a:r>
                      <a:r>
                        <a:rPr lang="en-CA" altLang="zh-TW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Gulim"/>
                          <a:cs typeface="Times New Roman" pitchFamily="18" charset="0"/>
                        </a:rPr>
                        <a:t>left</a:t>
                      </a:r>
                      <a:r>
                        <a:rPr lang="en-CA" altLang="zh-TW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Gulim"/>
                          <a:cs typeface="Times New Roman" pitchFamily="18" charset="0"/>
                        </a:rPr>
                        <a:t> and above blocks is a</a:t>
                      </a:r>
                      <a:r>
                        <a:rPr lang="en-CA" altLang="zh-TW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Gulim"/>
                          <a:cs typeface="Times New Roman" pitchFamily="18" charset="0"/>
                        </a:rPr>
                        <a:t>vailable</a:t>
                      </a:r>
                      <a:endParaRPr lang="zh-TW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Gulim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734987" y="3314175"/>
          <a:ext cx="7500992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5248"/>
                <a:gridCol w="1875248"/>
                <a:gridCol w="1875248"/>
                <a:gridCol w="1875248"/>
              </a:tblGrid>
              <a:tr h="20937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Merge candidates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CTC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Proposed</a:t>
                      </a:r>
                      <a:r>
                        <a:rPr lang="en-US" altLang="ko-KR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method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</a:tr>
              <a:tr h="20937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Pruning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VSP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check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93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IvMC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93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Left 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93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Above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○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93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Above-right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○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93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IvDC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○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93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VSP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○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93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Left-bottom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○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93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Above-left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○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93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Sum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ko-KR" alt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0034" y="1500174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‘Using </a:t>
            </a:r>
            <a:r>
              <a:rPr lang="en-US" altLang="ko-KR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DoNBDV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’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(Anchor : HTM 7.0 r1 CTC)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928662" y="2786058"/>
          <a:ext cx="7500988" cy="3286147"/>
        </p:xfrm>
        <a:graphic>
          <a:graphicData uri="http://schemas.openxmlformats.org/drawingml/2006/table">
            <a:tbl>
              <a:tblPr/>
              <a:tblGrid>
                <a:gridCol w="1125148"/>
                <a:gridCol w="1062640"/>
                <a:gridCol w="1062640"/>
                <a:gridCol w="1062640"/>
                <a:gridCol w="1062640"/>
                <a:gridCol w="1062640"/>
                <a:gridCol w="1062640"/>
              </a:tblGrid>
              <a:tr h="469104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video bitrate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video PSNR / total bitrate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synth PSNR / total bitrate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Balloons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Kendo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Newspaper_CC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GT_Fly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Poznan_Hall2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Poznan_Street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Undo_Dancer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1024x768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1920x1088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average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9127</TotalTime>
  <Words>1004</Words>
  <Application>Microsoft Office PowerPoint</Application>
  <PresentationFormat>화면 슬라이드 쇼(4:3)</PresentationFormat>
  <Paragraphs>451</Paragraphs>
  <Slides>12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CE3.h Related: Improvement on  Merge Candidate List Construction  (JCT3V-E0187)</vt:lpstr>
      <vt:lpstr>Introduction</vt:lpstr>
      <vt:lpstr>Introduction</vt:lpstr>
      <vt:lpstr>Introduction</vt:lpstr>
      <vt:lpstr>Proposed Method</vt:lpstr>
      <vt:lpstr>Proposed Method</vt:lpstr>
      <vt:lpstr>WD modification (pruning)</vt:lpstr>
      <vt:lpstr>Complexity analysis</vt:lpstr>
      <vt:lpstr>Simulation Results</vt:lpstr>
      <vt:lpstr>Simulation Results</vt:lpstr>
      <vt:lpstr>Simulation Results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Inter-view SAO Process  in 3DV Coding (B0130)</dc:title>
  <dc:creator>김태섭/연구원/Convergence(연)ATS그룹(taesup.kim@lge.com)</dc:creator>
  <cp:lastModifiedBy>junghak.nam</cp:lastModifiedBy>
  <cp:revision>659</cp:revision>
  <dcterms:created xsi:type="dcterms:W3CDTF">2012-10-10T00:56:05Z</dcterms:created>
  <dcterms:modified xsi:type="dcterms:W3CDTF">2013-07-30T07:26:13Z</dcterms:modified>
</cp:coreProperties>
</file>