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403" r:id="rId2"/>
    <p:sldId id="414" r:id="rId3"/>
    <p:sldId id="424" r:id="rId4"/>
    <p:sldId id="415" r:id="rId5"/>
    <p:sldId id="416" r:id="rId6"/>
    <p:sldId id="417" r:id="rId7"/>
    <p:sldId id="418" r:id="rId8"/>
    <p:sldId id="419" r:id="rId9"/>
    <p:sldId id="420" r:id="rId10"/>
    <p:sldId id="421" r:id="rId11"/>
    <p:sldId id="422" r:id="rId12"/>
    <p:sldId id="423" r:id="rId13"/>
    <p:sldId id="395" r:id="rId14"/>
  </p:sldIdLst>
  <p:sldSz cx="9144000" cy="6858000" type="screen4x3"/>
  <p:notesSz cx="6858000" cy="914400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ED6D00"/>
    <a:srgbClr val="CCECFF"/>
    <a:srgbClr val="FFFF99"/>
    <a:srgbClr val="CCFF99"/>
    <a:srgbClr val="66CCFF"/>
    <a:srgbClr val="FFCCFF"/>
    <a:srgbClr val="205885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等深淺樣式 2 - 輔色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中等深淺樣式 2 - 輔色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中等深淺樣式 2 - 輔色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中等深淺樣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84E427A-3D55-4303-BF80-6455036E1DE7}" styleName="佈景主題樣式 1 - 輔色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10A1B5D5-9B99-4C35-A422-299274C87663}" styleName="中等深淺樣式 1 - 輔色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D27102A9-8310-4765-A935-A1911B00CA55}" styleName="淺色樣式 1 - 輔色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940675A-B579-460E-94D1-54222C63F5DA}" styleName="無樣式、表格格線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C89EF96-8CEA-46FF-86C4-4CE0E7609802}" styleName="淺色樣式 3 - 輔色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566" autoAdjust="0"/>
    <p:restoredTop sz="93088" autoAdjust="0"/>
  </p:normalViewPr>
  <p:slideViewPr>
    <p:cSldViewPr snapToObjects="1">
      <p:cViewPr varScale="1">
        <p:scale>
          <a:sx n="64" d="100"/>
          <a:sy n="64" d="100"/>
        </p:scale>
        <p:origin x="-5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Objects="1">
      <p:cViewPr varScale="1">
        <p:scale>
          <a:sx n="85" d="100"/>
          <a:sy n="85" d="100"/>
        </p:scale>
        <p:origin x="-3786" y="-7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fld id="{150A652D-AB22-4B75-AD19-05C63CB70D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fld id="{F2F46781-0322-43BD-9B75-18D8508F3C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SimHei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SimHei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SimHei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SimHei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SimHei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2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dirty="0" smtClean="0"/>
              <a:t>Problem and </a:t>
            </a:r>
            <a:r>
              <a:rPr lang="en-US" altLang="zh-TW" dirty="0" err="1" smtClean="0"/>
              <a:t>proposeVSP</a:t>
            </a:r>
            <a:r>
              <a:rPr lang="en-US" altLang="zh-TW" dirty="0" smtClean="0"/>
              <a:t> off, finding inter-view reference without warping</a:t>
            </a:r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C99DE1-F695-41FA-989A-422C210974AC}" type="slidenum">
              <a:rPr lang="zh-TW" altLang="en-US" smtClean="0"/>
              <a:pPr/>
              <a:t>1</a:t>
            </a:fld>
            <a:endParaRPr lang="zh-TW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43" descr="cover_back_8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78025"/>
            <a:ext cx="9144000" cy="3352800"/>
          </a:xfrm>
          <a:prstGeom prst="rect">
            <a:avLst/>
          </a:prstGeom>
          <a:noFill/>
        </p:spPr>
      </p:pic>
      <p:pic>
        <p:nvPicPr>
          <p:cNvPr id="5" name="Picture 26" descr="bar_white_bot"/>
          <p:cNvPicPr>
            <a:picLocks noChangeAspect="1" noChangeArrowheads="1"/>
          </p:cNvPicPr>
          <p:nvPr/>
        </p:nvPicPr>
        <p:blipFill>
          <a:blip r:embed="rId3" cstate="print"/>
          <a:srcRect b="1707"/>
          <a:stretch>
            <a:fillRect/>
          </a:stretch>
        </p:blipFill>
        <p:spPr bwMode="auto">
          <a:xfrm>
            <a:off x="0" y="5303838"/>
            <a:ext cx="9144000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8" descr="bar_white_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4" descr="bar_white_2"/>
          <p:cNvPicPr>
            <a:picLocks noChangeAspect="1" noChangeArrowheads="1"/>
          </p:cNvPicPr>
          <p:nvPr/>
        </p:nvPicPr>
        <p:blipFill>
          <a:blip r:embed="rId4" cstate="print"/>
          <a:srcRect l="47466" r="4236"/>
          <a:stretch>
            <a:fillRect/>
          </a:stretch>
        </p:blipFill>
        <p:spPr bwMode="auto">
          <a:xfrm>
            <a:off x="4178300" y="0"/>
            <a:ext cx="4416425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9" descr="logo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60500" y="817563"/>
            <a:ext cx="3783013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35"/>
          <p:cNvSpPr>
            <a:spLocks noChangeArrowheads="1"/>
          </p:cNvSpPr>
          <p:nvPr/>
        </p:nvSpPr>
        <p:spPr bwMode="auto">
          <a:xfrm>
            <a:off x="7567613" y="165100"/>
            <a:ext cx="14049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TW" sz="1400" b="1" kern="1200" dirty="0" smtClean="0">
                <a:solidFill>
                  <a:srgbClr val="E86C1F"/>
                </a:solidFill>
                <a:latin typeface="Arial" charset="0"/>
                <a:ea typeface="SimHei" pitchFamily="2" charset="-122"/>
                <a:cs typeface="Arial" charset="0"/>
              </a:rPr>
              <a:t>JCT3V-E0163</a:t>
            </a:r>
          </a:p>
        </p:txBody>
      </p:sp>
      <p:pic>
        <p:nvPicPr>
          <p:cNvPr id="10" name="Picture 37" descr="bar_white_bot"/>
          <p:cNvPicPr>
            <a:picLocks noChangeAspect="1" noChangeArrowheads="1"/>
          </p:cNvPicPr>
          <p:nvPr/>
        </p:nvPicPr>
        <p:blipFill>
          <a:blip r:embed="rId3" cstate="print"/>
          <a:srcRect l="36562" r="27742" b="1707"/>
          <a:stretch>
            <a:fillRect/>
          </a:stretch>
        </p:blipFill>
        <p:spPr bwMode="auto">
          <a:xfrm>
            <a:off x="3151188" y="5303838"/>
            <a:ext cx="3263900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8" descr="bar_white_bot"/>
          <p:cNvPicPr>
            <a:picLocks noChangeAspect="1" noChangeArrowheads="1"/>
          </p:cNvPicPr>
          <p:nvPr/>
        </p:nvPicPr>
        <p:blipFill>
          <a:blip r:embed="rId3" cstate="print"/>
          <a:srcRect t="95583"/>
          <a:stretch>
            <a:fillRect/>
          </a:stretch>
        </p:blipFill>
        <p:spPr bwMode="auto">
          <a:xfrm>
            <a:off x="0" y="6770688"/>
            <a:ext cx="9144000" cy="6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66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09563" y="2420938"/>
            <a:ext cx="8524875" cy="144145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altLang="zh-TW"/>
              <a:t>Title: Arial Bold 32pt</a:t>
            </a:r>
            <a:endParaRPr lang="zh-TW" altLang="en-US"/>
          </a:p>
        </p:txBody>
      </p:sp>
      <p:sp>
        <p:nvSpPr>
          <p:cNvPr id="1566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309563" y="4079875"/>
            <a:ext cx="8524875" cy="1223963"/>
          </a:xfrm>
        </p:spPr>
        <p:txBody>
          <a:bodyPr/>
          <a:lstStyle>
            <a:lvl1pPr marL="0" indent="0" algn="ctr">
              <a:buFont typeface="Arial" charset="0"/>
              <a:buNone/>
              <a:defRPr/>
            </a:lvl1pPr>
          </a:lstStyle>
          <a:p>
            <a:r>
              <a:rPr lang="en-US" altLang="zh-TW"/>
              <a:t>Subtitle: Arial 24pt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645018-0976-42E3-9BAE-1051E5FC0B38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67500" y="384175"/>
            <a:ext cx="2014538" cy="569436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622300" y="384175"/>
            <a:ext cx="5892800" cy="569436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16B327-6ECF-4638-AF55-1F616ABA4567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標題，文字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22300" y="384175"/>
            <a:ext cx="8059738" cy="65881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1"/>
          </p:nvPr>
        </p:nvSpPr>
        <p:spPr>
          <a:xfrm>
            <a:off x="627063" y="1123950"/>
            <a:ext cx="3951287" cy="495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730750" y="1123950"/>
            <a:ext cx="3951288" cy="495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01746F-F0E7-4298-B3A3-1A8C8228A028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8EEF4E-5E98-4FE8-8110-5B6887B07F40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8CCA7C-D523-4022-B4E2-912C76C84478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627063" y="1123950"/>
            <a:ext cx="3951287" cy="49545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730750" y="1123950"/>
            <a:ext cx="3951288" cy="49545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0C89C3-C8B5-45B1-8BC9-2820BED3FAB3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260174-70CD-4599-9C65-362A50E26FA6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A078AB-0404-4CE7-B3B2-C3B004FD531D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57A521-FE53-4BCE-B70E-0091FEB56AE0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2BD4CB-C660-4DB9-9C2F-200B6C3F3C3F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 smtClean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0554F8-3353-452C-A753-334CFA90DDE2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9" descr="bar_logoc"/>
          <p:cNvPicPr>
            <a:picLocks noChangeAspect="1" noChangeArrowheads="1"/>
          </p:cNvPicPr>
          <p:nvPr/>
        </p:nvPicPr>
        <p:blipFill>
          <a:blip r:embed="rId14" cstate="print"/>
          <a:srcRect l="6937"/>
          <a:stretch>
            <a:fillRect/>
          </a:stretch>
        </p:blipFill>
        <p:spPr bwMode="auto">
          <a:xfrm>
            <a:off x="-20638" y="6237288"/>
            <a:ext cx="8913813" cy="23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22300" y="384175"/>
            <a:ext cx="8059738" cy="6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Page Title: 32</a:t>
            </a:r>
            <a:r>
              <a:rPr lang="zh-TW" altLang="zh-TW" smtClean="0"/>
              <a:t> pt Arial</a:t>
            </a:r>
            <a:endParaRPr lang="en-US" altLang="ja-JP" smtClean="0"/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7063" y="1123950"/>
            <a:ext cx="8054975" cy="495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Please use the following font and colors for your presentation.</a:t>
            </a:r>
          </a:p>
          <a:p>
            <a:pPr lvl="1"/>
            <a:r>
              <a:rPr lang="en-US" altLang="zh-TW" smtClean="0"/>
              <a:t>It is strongly recommended to use Arial for all areas of content. </a:t>
            </a:r>
          </a:p>
          <a:p>
            <a:pPr lvl="1"/>
            <a:r>
              <a:rPr lang="en-US" altLang="zh-TW" smtClean="0"/>
              <a:t>The following colors are recommended for various areas.</a:t>
            </a:r>
          </a:p>
          <a:p>
            <a:pPr lvl="2"/>
            <a:r>
              <a:rPr lang="en-US" altLang="zh-TW" smtClean="0"/>
              <a:t>Titles, subtitles and content: bold black.</a:t>
            </a:r>
          </a:p>
          <a:p>
            <a:pPr lvl="2"/>
            <a:r>
              <a:rPr lang="en-US" altLang="zh-TW" smtClean="0"/>
              <a:t>Support text: black, gray, blue and orange.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38638" y="6232525"/>
            <a:ext cx="463550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chemeClr val="bg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2E3A18AE-C5A5-4229-8CCC-CCA56E09B2FA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sp>
        <p:nvSpPr>
          <p:cNvPr id="1045" name="Rectangle 21"/>
          <p:cNvSpPr>
            <a:spLocks noChangeArrowheads="1"/>
          </p:cNvSpPr>
          <p:nvPr/>
        </p:nvSpPr>
        <p:spPr bwMode="auto">
          <a:xfrm>
            <a:off x="7567613" y="165100"/>
            <a:ext cx="140493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TW" sz="1400" b="1" kern="1200" dirty="0" smtClean="0">
                <a:solidFill>
                  <a:srgbClr val="E86C1F"/>
                </a:solidFill>
                <a:latin typeface="Arial" charset="0"/>
                <a:ea typeface="SimHei" pitchFamily="2" charset="-122"/>
                <a:cs typeface="Arial" charset="0"/>
              </a:rPr>
              <a:t>JCT3V-E0163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93" r:id="rId1"/>
    <p:sldLayoutId id="2147484182" r:id="rId2"/>
    <p:sldLayoutId id="2147484183" r:id="rId3"/>
    <p:sldLayoutId id="2147484184" r:id="rId4"/>
    <p:sldLayoutId id="2147484185" r:id="rId5"/>
    <p:sldLayoutId id="2147484186" r:id="rId6"/>
    <p:sldLayoutId id="2147484187" r:id="rId7"/>
    <p:sldLayoutId id="2147484188" r:id="rId8"/>
    <p:sldLayoutId id="2147484189" r:id="rId9"/>
    <p:sldLayoutId id="2147484190" r:id="rId10"/>
    <p:sldLayoutId id="2147484191" r:id="rId11"/>
    <p:sldLayoutId id="2147484192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9pPr>
    </p:titleStyle>
    <p:bodyStyle>
      <a:lvl1pPr marL="342900" indent="-342900" algn="l" rtl="0" eaLnBrk="0" fontAlgn="base" hangingPunct="0">
        <a:spcBef>
          <a:spcPct val="5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24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ED6D00"/>
        </a:buClr>
        <a:buSzPct val="95000"/>
        <a:buFont typeface="Arial" charset="0"/>
        <a:buChar char="•"/>
        <a:defRPr kumimoji="1">
          <a:solidFill>
            <a:schemeClr val="tx1"/>
          </a:solidFill>
          <a:latin typeface="+mn-lt"/>
          <a:ea typeface="+mn-ea"/>
          <a:cs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1400">
          <a:solidFill>
            <a:schemeClr val="tx1"/>
          </a:solidFill>
          <a:latin typeface="+mn-lt"/>
          <a:ea typeface="+mn-ea"/>
          <a:cs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 smtClean="0"/>
              <a:t>JCT3V-E0163</a:t>
            </a:r>
            <a:br>
              <a:rPr lang="en-US" altLang="zh-TW" dirty="0" smtClean="0"/>
            </a:br>
            <a:r>
              <a:rPr lang="en-CA" altLang="zh-TW" dirty="0" smtClean="0"/>
              <a:t>AHG 15: Camera parameter signaling and depth reference selection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altLang="zh-TW" dirty="0" smtClean="0"/>
              <a:t>Yu-Lin Chang, Yi-</a:t>
            </a:r>
            <a:r>
              <a:rPr lang="en-CA" altLang="zh-TW" dirty="0" err="1" smtClean="0"/>
              <a:t>Wen</a:t>
            </a:r>
            <a:r>
              <a:rPr lang="en-CA" altLang="zh-TW" dirty="0" smtClean="0"/>
              <a:t> Chen,</a:t>
            </a:r>
            <a:br>
              <a:rPr lang="en-CA" altLang="zh-TW" dirty="0" smtClean="0"/>
            </a:br>
            <a:r>
              <a:rPr lang="en-CA" altLang="zh-TW" dirty="0" err="1" smtClean="0"/>
              <a:t>Jian</a:t>
            </a:r>
            <a:r>
              <a:rPr lang="en-CA" altLang="zh-TW" dirty="0" smtClean="0"/>
              <a:t>-Liang Lin, Yu-</a:t>
            </a:r>
            <a:r>
              <a:rPr lang="en-CA" altLang="zh-TW" dirty="0" err="1" smtClean="0"/>
              <a:t>Pao</a:t>
            </a:r>
            <a:r>
              <a:rPr lang="en-CA" altLang="zh-TW" dirty="0" smtClean="0"/>
              <a:t> Tsai, </a:t>
            </a:r>
            <a:r>
              <a:rPr lang="en-CA" altLang="zh-TW" dirty="0" err="1" smtClean="0"/>
              <a:t>Shawmin</a:t>
            </a:r>
            <a:r>
              <a:rPr lang="en-CA" altLang="zh-TW" dirty="0" smtClean="0"/>
              <a:t> Lei</a:t>
            </a:r>
            <a:endParaRPr lang="zh-TW" altLang="en-US" b="1" dirty="0"/>
          </a:p>
        </p:txBody>
      </p:sp>
      <p:sp>
        <p:nvSpPr>
          <p:cNvPr id="4" name="Text Box 13"/>
          <p:cNvSpPr txBox="1">
            <a:spLocks noChangeArrowheads="1"/>
          </p:cNvSpPr>
          <p:nvPr/>
        </p:nvSpPr>
        <p:spPr bwMode="auto">
          <a:xfrm>
            <a:off x="4211960" y="5621338"/>
            <a:ext cx="4622479" cy="824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fontAlgn="ctr">
              <a:spcBef>
                <a:spcPct val="20000"/>
              </a:spcBef>
            </a:pPr>
            <a:r>
              <a:rPr lang="en-US" altLang="zh-TW" sz="1400" dirty="0">
                <a:ea typeface="SimHei" pitchFamily="2" charset="-122"/>
              </a:rPr>
              <a:t>Presented </a:t>
            </a:r>
            <a:r>
              <a:rPr lang="en-US" altLang="zh-TW" sz="1400" dirty="0" smtClean="0">
                <a:ea typeface="SimHei" pitchFamily="2" charset="-122"/>
              </a:rPr>
              <a:t>by </a:t>
            </a:r>
            <a:r>
              <a:rPr lang="en-US" sz="1400" dirty="0" smtClean="0"/>
              <a:t>Yu-Lin Chang</a:t>
            </a:r>
            <a:endParaRPr lang="en-US" altLang="zh-TW" sz="1400" dirty="0">
              <a:ea typeface="SimHei" pitchFamily="2" charset="-122"/>
            </a:endParaRPr>
          </a:p>
          <a:p>
            <a:pPr algn="r" fontAlgn="ctr">
              <a:spcBef>
                <a:spcPct val="20000"/>
              </a:spcBef>
            </a:pPr>
            <a:r>
              <a:rPr lang="en-US" altLang="zh-TW" sz="1400" dirty="0" smtClean="0">
                <a:ea typeface="SimHei" pitchFamily="2" charset="-122"/>
              </a:rPr>
              <a:t>JCT on 3D Video Coding Extension Development</a:t>
            </a:r>
            <a:endParaRPr lang="en-US" altLang="zh-TW" sz="1400" dirty="0">
              <a:ea typeface="SimHei" pitchFamily="2" charset="-122"/>
            </a:endParaRPr>
          </a:p>
          <a:p>
            <a:pPr algn="r" fontAlgn="ctr">
              <a:spcBef>
                <a:spcPct val="20000"/>
              </a:spcBef>
            </a:pPr>
            <a:r>
              <a:rPr lang="en-CA" altLang="zh-TW" sz="1400" dirty="0" smtClean="0"/>
              <a:t>Jul., 2013</a:t>
            </a:r>
            <a:endParaRPr lang="en-US" altLang="zh-TW" sz="1400" dirty="0">
              <a:ea typeface="SimHei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Experiment Results – HTM 7.0r1 FCO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/>
              <a:t>Anchor: HTM 7.0r1 CTC</a:t>
            </a:r>
          </a:p>
          <a:p>
            <a:r>
              <a:rPr lang="en-US" altLang="zh-TW" dirty="0" smtClean="0"/>
              <a:t>Test: HTM 7.0r1 with flexible coding order enabled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9</a:t>
            </a:fld>
            <a:endParaRPr lang="en-US" altLang="ja-JP"/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300" y="2636912"/>
            <a:ext cx="8139308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文字方塊 5"/>
          <p:cNvSpPr txBox="1"/>
          <p:nvPr/>
        </p:nvSpPr>
        <p:spPr>
          <a:xfrm>
            <a:off x="0" y="6396335"/>
            <a:ext cx="56529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" dirty="0" smtClean="0"/>
              <a:t>Crosschecked by JCT3V-E0297, Thanks to NTT</a:t>
            </a:r>
            <a:endParaRPr lang="zh-TW" altLang="en-US" sz="20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Experiment Results – Proposed Adaptive Depth Reference </a:t>
            </a:r>
            <a:r>
              <a:rPr lang="en-US" altLang="zh-TW" dirty="0" err="1" smtClean="0"/>
              <a:t>vs</a:t>
            </a:r>
            <a:r>
              <a:rPr lang="en-US" altLang="zh-TW" dirty="0" smtClean="0"/>
              <a:t> HTM 7.0r1 FCO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/>
              <a:t>Anchor: HTM-7.0r1 with flexible coding order enabled</a:t>
            </a:r>
            <a:endParaRPr lang="zh-TW" altLang="en-US" dirty="0" smtClean="0"/>
          </a:p>
          <a:p>
            <a:r>
              <a:rPr lang="en-US" altLang="zh-TW" dirty="0" smtClean="0"/>
              <a:t>Test: Proposed adaptive depth reference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10</a:t>
            </a:fld>
            <a:endParaRPr lang="en-US" altLang="ja-JP"/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36912"/>
            <a:ext cx="8541353" cy="2871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文字方塊 5"/>
          <p:cNvSpPr txBox="1"/>
          <p:nvPr/>
        </p:nvSpPr>
        <p:spPr>
          <a:xfrm>
            <a:off x="0" y="6396335"/>
            <a:ext cx="56529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" dirty="0" smtClean="0"/>
              <a:t>Crosschecked by JCT3V-E0297, Thanks to NTT</a:t>
            </a:r>
            <a:endParaRPr lang="zh-TW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Conclusions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/>
              <a:t>Bug-fixes on CU-based NBDV for FCO is proposed without normative change</a:t>
            </a:r>
          </a:p>
          <a:p>
            <a:r>
              <a:rPr lang="en-US" altLang="zh-TW" dirty="0" smtClean="0"/>
              <a:t>The camera parameters are proposed to be signaled in a normative way for both texture-first coding and depth-first coding</a:t>
            </a:r>
          </a:p>
          <a:p>
            <a:pPr lvl="1"/>
            <a:r>
              <a:rPr lang="en-US" altLang="zh-TW" dirty="0" smtClean="0"/>
              <a:t>Explicit flag is proposed to enable the transmitting of camera parameters</a:t>
            </a:r>
          </a:p>
          <a:p>
            <a:r>
              <a:rPr lang="en-US" altLang="zh-TW" dirty="0" smtClean="0"/>
              <a:t>Adaptations on BVSP and </a:t>
            </a:r>
            <a:r>
              <a:rPr lang="en-US" altLang="zh-TW" dirty="0" err="1" smtClean="0"/>
              <a:t>DoNBDV</a:t>
            </a:r>
            <a:r>
              <a:rPr lang="en-US" altLang="zh-TW" dirty="0" smtClean="0"/>
              <a:t> are proposed to utilize proper depth reference under different coding order</a:t>
            </a:r>
          </a:p>
          <a:p>
            <a:pPr lvl="1"/>
            <a:r>
              <a:rPr lang="en-US" altLang="zh-TW" dirty="0" smtClean="0"/>
              <a:t>Depth buffer can be reduced</a:t>
            </a:r>
          </a:p>
          <a:p>
            <a:pPr lvl="1"/>
            <a:r>
              <a:rPr lang="en-US" altLang="zh-TW" dirty="0" smtClean="0"/>
              <a:t>Provide some coding efficiency gain on synthesized view over total </a:t>
            </a:r>
            <a:r>
              <a:rPr lang="en-US" altLang="zh-TW" dirty="0" err="1" smtClean="0"/>
              <a:t>bitrate</a:t>
            </a:r>
            <a:r>
              <a:rPr lang="en-US" altLang="zh-TW" dirty="0" smtClean="0"/>
              <a:t> against HTM 7.0r1 FCO</a:t>
            </a:r>
            <a:endParaRPr lang="zh-TW" altLang="zh-TW" dirty="0" smtClean="0"/>
          </a:p>
          <a:p>
            <a:pPr lvl="1"/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11</a:t>
            </a:fld>
            <a:endParaRPr lang="en-US" altLang="ja-JP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 smtClean="0"/>
              <a:t>Thanks for your attention!</a:t>
            </a:r>
            <a:endParaRPr lang="zh-TW" altLang="en-US" dirty="0"/>
          </a:p>
        </p:txBody>
      </p:sp>
      <p:sp>
        <p:nvSpPr>
          <p:cNvPr id="6" name="副標題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smtClean="0"/>
              <a:t>www.mediatek.com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Overall Summary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23528" y="1268760"/>
            <a:ext cx="8640960" cy="4570413"/>
          </a:xfrm>
        </p:spPr>
        <p:txBody>
          <a:bodyPr>
            <a:noAutofit/>
          </a:bodyPr>
          <a:lstStyle/>
          <a:p>
            <a:r>
              <a:rPr lang="en-US" altLang="zh-TW" sz="2000" dirty="0" smtClean="0"/>
              <a:t>When the macro for flexible coding order (FCO) is activated, compilation errors appear in HTM-7.0r1</a:t>
            </a:r>
          </a:p>
          <a:p>
            <a:pPr lvl="1"/>
            <a:r>
              <a:rPr lang="en-US" altLang="zh-TW" sz="1800" b="1" dirty="0" smtClean="0">
                <a:solidFill>
                  <a:srgbClr val="0070C0"/>
                </a:solidFill>
              </a:rPr>
              <a:t>FCO bug-fixes without normative changes </a:t>
            </a:r>
            <a:r>
              <a:rPr lang="en-US" altLang="zh-TW" sz="1800" dirty="0" smtClean="0"/>
              <a:t>are provided.</a:t>
            </a:r>
          </a:p>
          <a:p>
            <a:r>
              <a:rPr lang="en-US" altLang="zh-TW" sz="2000" dirty="0" smtClean="0"/>
              <a:t>Depth inherits the camera parameters from the texture of the same view, so view synthesis prediction (VSP) and depth oriented neighbor block disparity vector (</a:t>
            </a:r>
            <a:r>
              <a:rPr lang="en-US" altLang="zh-TW" sz="2000" dirty="0" err="1" smtClean="0"/>
              <a:t>DoNBDV</a:t>
            </a:r>
            <a:r>
              <a:rPr lang="en-US" altLang="zh-TW" sz="2000" dirty="0" smtClean="0"/>
              <a:t>) cannot work properly for depth-first coding</a:t>
            </a:r>
          </a:p>
          <a:p>
            <a:pPr lvl="1"/>
            <a:r>
              <a:rPr lang="en-US" altLang="zh-TW" sz="1800" dirty="0" smtClean="0"/>
              <a:t>Propose to </a:t>
            </a:r>
            <a:r>
              <a:rPr lang="en-US" altLang="zh-TW" sz="1800" b="1" dirty="0" smtClean="0">
                <a:solidFill>
                  <a:srgbClr val="0070C0"/>
                </a:solidFill>
              </a:rPr>
              <a:t>explicitly signal the camera parameters for the depth when VSP or </a:t>
            </a:r>
            <a:r>
              <a:rPr lang="en-US" altLang="zh-TW" sz="1800" b="1" dirty="0" err="1" smtClean="0">
                <a:solidFill>
                  <a:srgbClr val="0070C0"/>
                </a:solidFill>
              </a:rPr>
              <a:t>DoNBDV</a:t>
            </a:r>
            <a:r>
              <a:rPr lang="en-US" altLang="zh-TW" sz="1800" b="1" dirty="0" smtClean="0">
                <a:solidFill>
                  <a:srgbClr val="0070C0"/>
                </a:solidFill>
              </a:rPr>
              <a:t> is enabled.</a:t>
            </a:r>
          </a:p>
          <a:p>
            <a:r>
              <a:rPr lang="en-US" altLang="zh-TW" sz="2000" dirty="0" smtClean="0"/>
              <a:t>VSP and </a:t>
            </a:r>
            <a:r>
              <a:rPr lang="en-US" altLang="zh-TW" sz="2000" dirty="0" err="1" smtClean="0"/>
              <a:t>DoNBDV</a:t>
            </a:r>
            <a:r>
              <a:rPr lang="en-US" altLang="zh-TW" sz="2000" dirty="0" smtClean="0"/>
              <a:t> currently always use the depth of a reference view</a:t>
            </a:r>
          </a:p>
          <a:p>
            <a:pPr lvl="1"/>
            <a:r>
              <a:rPr lang="en-US" altLang="zh-TW" sz="1800" dirty="0" smtClean="0"/>
              <a:t>When depth-first coding is used, </a:t>
            </a:r>
            <a:r>
              <a:rPr lang="en-US" altLang="zh-TW" sz="1800" b="1" dirty="0" smtClean="0">
                <a:solidFill>
                  <a:srgbClr val="0070C0"/>
                </a:solidFill>
              </a:rPr>
              <a:t>use the collocated depth of the current view, </a:t>
            </a:r>
            <a:r>
              <a:rPr lang="en-US" altLang="zh-TW" sz="1800" dirty="0" smtClean="0"/>
              <a:t>instead of using the depth of a reference view (e.g., base view), for deriving disparity vectors.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1</a:t>
            </a:fld>
            <a:endParaRPr lang="en-US" altLang="ja-JP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Bug-fixes for FCO about CU-level NBDV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altLang="zh-TW" dirty="0" smtClean="0"/>
              <a:t>CU based (NBDV) is adopted in the 4</a:t>
            </a:r>
            <a:r>
              <a:rPr lang="en-CA" altLang="zh-TW" baseline="30000" dirty="0" smtClean="0"/>
              <a:t>th</a:t>
            </a:r>
            <a:r>
              <a:rPr lang="en-CA" altLang="zh-TW" dirty="0" smtClean="0"/>
              <a:t> JCT-3V meeting</a:t>
            </a:r>
          </a:p>
          <a:p>
            <a:pPr lvl="1"/>
            <a:r>
              <a:rPr lang="en-CA" altLang="zh-TW" dirty="0" smtClean="0"/>
              <a:t>The original </a:t>
            </a:r>
            <a:r>
              <a:rPr lang="en-CA" altLang="zh-TW" dirty="0" err="1" smtClean="0"/>
              <a:t>DoNBDV</a:t>
            </a:r>
            <a:r>
              <a:rPr lang="en-CA" altLang="zh-TW" dirty="0" smtClean="0"/>
              <a:t> with flexible coding order should have been modified to fit into the CU-based NBDV scheme</a:t>
            </a:r>
          </a:p>
          <a:p>
            <a:pPr lvl="1"/>
            <a:r>
              <a:rPr lang="en-CA" altLang="zh-TW" b="1" dirty="0" smtClean="0">
                <a:solidFill>
                  <a:srgbClr val="0070C0"/>
                </a:solidFill>
              </a:rPr>
              <a:t>Compilation error occurs for current HTM-7.0r1 </a:t>
            </a:r>
            <a:r>
              <a:rPr lang="en-CA" altLang="zh-TW" dirty="0" smtClean="0"/>
              <a:t>if enabling flexible coding order</a:t>
            </a:r>
            <a:br>
              <a:rPr lang="en-CA" altLang="zh-TW" dirty="0" smtClean="0"/>
            </a:br>
            <a:endParaRPr lang="en-CA" altLang="zh-TW" dirty="0" smtClean="0"/>
          </a:p>
          <a:p>
            <a:r>
              <a:rPr lang="en-CA" altLang="zh-TW" dirty="0" smtClean="0"/>
              <a:t>Propose non-normative changes to use FCO with CU-based NBDV for </a:t>
            </a:r>
            <a:r>
              <a:rPr lang="en-CA" altLang="zh-TW" dirty="0" err="1" smtClean="0"/>
              <a:t>DoNBDV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2</a:t>
            </a:fld>
            <a:endParaRPr lang="en-US" altLang="ja-JP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Introduction to Camera Parameter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/>
              <a:t>Camera parameter in the current HTM-7.0r1 works differently under different coding order</a:t>
            </a:r>
          </a:p>
          <a:p>
            <a:endParaRPr lang="en-US" altLang="zh-TW" dirty="0" smtClean="0"/>
          </a:p>
          <a:p>
            <a:endParaRPr lang="en-US" altLang="zh-TW" dirty="0" smtClean="0"/>
          </a:p>
          <a:p>
            <a:endParaRPr lang="en-US" altLang="zh-TW" dirty="0" smtClean="0"/>
          </a:p>
          <a:p>
            <a:pPr lvl="1"/>
            <a:r>
              <a:rPr lang="en-US" altLang="zh-TW" dirty="0" smtClean="0"/>
              <a:t>Inconsistent cam-</a:t>
            </a:r>
            <a:r>
              <a:rPr lang="en-US" altLang="zh-TW" dirty="0" err="1" smtClean="0"/>
              <a:t>param</a:t>
            </a:r>
            <a:r>
              <a:rPr lang="en-US" altLang="zh-TW" dirty="0" smtClean="0"/>
              <a:t> signaling scheme might increase the parsing </a:t>
            </a:r>
            <a:r>
              <a:rPr lang="en-US" altLang="zh-TW" dirty="0" err="1" smtClean="0"/>
              <a:t>througput</a:t>
            </a:r>
            <a:endParaRPr lang="en-US" altLang="zh-TW" dirty="0" smtClean="0"/>
          </a:p>
          <a:p>
            <a:pPr lvl="1"/>
            <a:r>
              <a:rPr lang="en-US" altLang="zh-TW" dirty="0" smtClean="0"/>
              <a:t>Signal camera parameters when they are really in use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3</a:t>
            </a:fld>
            <a:endParaRPr lang="en-US" altLang="ja-JP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755576" y="1988840"/>
          <a:ext cx="7926462" cy="138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2168"/>
                <a:gridCol w="2808312"/>
                <a:gridCol w="3605982"/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Coding order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Cam-</a:t>
                      </a:r>
                      <a:r>
                        <a:rPr lang="en-US" altLang="zh-TW" dirty="0" err="1" smtClean="0"/>
                        <a:t>param</a:t>
                      </a:r>
                      <a:r>
                        <a:rPr lang="en-US" altLang="zh-TW" dirty="0" smtClean="0"/>
                        <a:t> of texture layer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Cam-</a:t>
                      </a:r>
                      <a:r>
                        <a:rPr lang="en-US" altLang="zh-TW" dirty="0" err="1" smtClean="0"/>
                        <a:t>param</a:t>
                      </a:r>
                      <a:r>
                        <a:rPr lang="en-US" altLang="zh-TW" dirty="0" smtClean="0"/>
                        <a:t> of depth layer</a:t>
                      </a:r>
                      <a:endParaRPr lang="zh-TW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Texture first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Always sent</a:t>
                      </a:r>
                      <a:r>
                        <a:rPr lang="en-US" altLang="zh-TW" baseline="0" dirty="0" smtClean="0"/>
                        <a:t> in SPS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Always derived from </a:t>
                      </a:r>
                      <a:r>
                        <a:rPr lang="en-US" altLang="zh-TW" smtClean="0"/>
                        <a:t>texture picture of </a:t>
                      </a:r>
                      <a:r>
                        <a:rPr lang="en-US" altLang="zh-TW" dirty="0" smtClean="0"/>
                        <a:t>the same view</a:t>
                      </a:r>
                      <a:endParaRPr lang="zh-TW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Depth first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Always sent</a:t>
                      </a:r>
                      <a:r>
                        <a:rPr lang="en-US" altLang="zh-TW" baseline="0" dirty="0" smtClean="0"/>
                        <a:t> in SPS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Always sent in</a:t>
                      </a:r>
                      <a:r>
                        <a:rPr lang="en-US" altLang="zh-TW" baseline="0" dirty="0" smtClean="0"/>
                        <a:t> SPS</a:t>
                      </a:r>
                      <a:endParaRPr lang="zh-TW" alt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22300" y="384175"/>
            <a:ext cx="8521700" cy="658813"/>
          </a:xfrm>
        </p:spPr>
        <p:txBody>
          <a:bodyPr/>
          <a:lstStyle/>
          <a:p>
            <a:r>
              <a:rPr lang="en-US" altLang="zh-TW" dirty="0" smtClean="0"/>
              <a:t>Proposed Changes in VPS for Camera Parameter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altLang="zh-TW" dirty="0" smtClean="0"/>
              <a:t>First align the WD with current HTM software 7.0r1</a:t>
            </a:r>
          </a:p>
          <a:p>
            <a:pPr lvl="1"/>
            <a:r>
              <a:rPr lang="en-CA" altLang="zh-TW" dirty="0" smtClean="0"/>
              <a:t>Follow the HTM for its higher flexibility to control </a:t>
            </a:r>
            <a:r>
              <a:rPr lang="en-CA" altLang="zh-TW" dirty="0" err="1" smtClean="0"/>
              <a:t>DoNBDV</a:t>
            </a:r>
            <a:r>
              <a:rPr lang="en-CA" altLang="zh-TW" dirty="0" smtClean="0"/>
              <a:t> and VSP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4</a:t>
            </a:fld>
            <a:endParaRPr lang="en-US" altLang="ja-JP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043608" y="2137648"/>
          <a:ext cx="6943669" cy="3811632"/>
        </p:xfrm>
        <a:graphic>
          <a:graphicData uri="http://schemas.openxmlformats.org/drawingml/2006/table">
            <a:tbl>
              <a:tblPr/>
              <a:tblGrid>
                <a:gridCol w="6127815"/>
                <a:gridCol w="815854"/>
              </a:tblGrid>
              <a:tr h="173256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000" kern="100">
                          <a:latin typeface="Times New Roman"/>
                          <a:ea typeface="Malgun Gothic"/>
                          <a:cs typeface="Times New Roman"/>
                        </a:rPr>
                        <a:t>vps_extension2( ) {</a:t>
                      </a:r>
                      <a:endParaRPr lang="zh-TW" sz="10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825" marR="68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000" kern="100">
                          <a:latin typeface="Times New Roman"/>
                          <a:ea typeface="Malgun Gothic"/>
                          <a:cs typeface="Times New Roman"/>
                        </a:rPr>
                        <a:t>Descriptor</a:t>
                      </a:r>
                      <a:endParaRPr lang="zh-TW" sz="10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825" marR="68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256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000" kern="100">
                          <a:latin typeface="Times New Roman"/>
                          <a:ea typeface="Malgun Gothic"/>
                          <a:cs typeface="Times New Roman"/>
                        </a:rPr>
                        <a:t>	while( !byte_aligned( ) )</a:t>
                      </a:r>
                      <a:endParaRPr lang="zh-TW" sz="10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825" marR="68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endParaRPr lang="en-GB" sz="10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825" marR="68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256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000" kern="100">
                          <a:latin typeface="Times New Roman"/>
                          <a:ea typeface="Malgun Gothic"/>
                          <a:cs typeface="Times New Roman"/>
                        </a:rPr>
                        <a:t>		</a:t>
                      </a:r>
                      <a:r>
                        <a:rPr lang="en-GB" sz="1000" b="1" kern="100">
                          <a:latin typeface="Times New Roman"/>
                          <a:ea typeface="Malgun Gothic"/>
                          <a:cs typeface="Times New Roman"/>
                        </a:rPr>
                        <a:t>vps_extension_byte_alignment_reserved_one_bit</a:t>
                      </a:r>
                      <a:endParaRPr lang="zh-TW" sz="10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825" marR="68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000" kern="100"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zh-TW" sz="10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825" marR="68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256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000" kern="100">
                          <a:latin typeface="Times New Roman"/>
                          <a:ea typeface="Malgun Gothic"/>
                          <a:cs typeface="Times New Roman"/>
                        </a:rPr>
                        <a:t>	for( i = 0; i &lt;= vps_max_layers_minus1; i++ ) {</a:t>
                      </a:r>
                      <a:endParaRPr lang="zh-TW" sz="10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825" marR="68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endParaRPr lang="en-GB" sz="10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825" marR="68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256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000" kern="100">
                          <a:latin typeface="Times New Roman"/>
                          <a:ea typeface="Malgun Gothic"/>
                          <a:cs typeface="Times New Roman"/>
                        </a:rPr>
                        <a:t>		layerId = layer_id_in_nuh[ i ]</a:t>
                      </a:r>
                      <a:endParaRPr lang="zh-TW" sz="10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825" marR="68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endParaRPr lang="en-GB" sz="10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825" marR="68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256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000" kern="100">
                          <a:latin typeface="Times New Roman"/>
                          <a:ea typeface="Malgun Gothic"/>
                          <a:cs typeface="Times New Roman"/>
                        </a:rPr>
                        <a:t>		</a:t>
                      </a:r>
                      <a:r>
                        <a:rPr lang="en-GB" sz="1000" b="1" kern="100">
                          <a:latin typeface="Times New Roman"/>
                          <a:ea typeface="Malgun Gothic"/>
                          <a:cs typeface="Times New Roman"/>
                        </a:rPr>
                        <a:t>view_id[</a:t>
                      </a:r>
                      <a:r>
                        <a:rPr lang="en-GB" sz="1000" kern="100">
                          <a:latin typeface="Times New Roman"/>
                          <a:ea typeface="Malgun Gothic"/>
                          <a:cs typeface="Times New Roman"/>
                        </a:rPr>
                        <a:t> layerId </a:t>
                      </a:r>
                      <a:r>
                        <a:rPr lang="en-GB" sz="1000" b="1" kern="100">
                          <a:latin typeface="Times New Roman"/>
                          <a:ea typeface="Malgun Gothic"/>
                          <a:cs typeface="Times New Roman"/>
                        </a:rPr>
                        <a:t>]</a:t>
                      </a:r>
                      <a:endParaRPr lang="zh-TW" sz="10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825" marR="68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000" kern="100">
                          <a:latin typeface="Times New Roman"/>
                          <a:ea typeface="Malgun Gothic"/>
                          <a:cs typeface="Times New Roman"/>
                        </a:rPr>
                        <a:t>u(8)</a:t>
                      </a:r>
                      <a:endParaRPr lang="zh-TW" sz="10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825" marR="68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256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000" kern="100">
                          <a:latin typeface="Times New Roman"/>
                          <a:ea typeface="Malgun Gothic"/>
                          <a:cs typeface="Times New Roman"/>
                        </a:rPr>
                        <a:t>		if ( layerId ! = 0 ) {</a:t>
                      </a:r>
                      <a:endParaRPr lang="zh-TW" sz="10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825" marR="68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endParaRPr lang="en-GB" sz="10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825" marR="68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256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000" kern="100">
                          <a:latin typeface="Times New Roman"/>
                          <a:ea typeface="Malgun Gothic"/>
                          <a:cs typeface="Times New Roman"/>
                        </a:rPr>
                        <a:t>			if ( !VpsDepthFlag[ layerId ] ) {</a:t>
                      </a:r>
                      <a:endParaRPr lang="zh-TW" sz="10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825" marR="68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endParaRPr lang="en-GB" sz="10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825" marR="68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256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000" kern="100">
                          <a:latin typeface="Times New Roman"/>
                          <a:ea typeface="Malgun Gothic"/>
                          <a:cs typeface="Times New Roman"/>
                        </a:rPr>
                        <a:t>				</a:t>
                      </a:r>
                      <a:r>
                        <a:rPr lang="en-GB" sz="1000" b="1" kern="100">
                          <a:latin typeface="Times New Roman"/>
                          <a:ea typeface="Malgun Gothic"/>
                          <a:cs typeface="Times New Roman"/>
                        </a:rPr>
                        <a:t>iv_mv_pred_flag</a:t>
                      </a:r>
                      <a:r>
                        <a:rPr lang="en-GB" sz="1000" kern="100">
                          <a:latin typeface="Times New Roman"/>
                          <a:ea typeface="Malgun Gothic"/>
                          <a:cs typeface="Times New Roman"/>
                        </a:rPr>
                        <a:t>[ layerId ]</a:t>
                      </a:r>
                      <a:endParaRPr lang="zh-TW" sz="10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825" marR="68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000" kern="100"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zh-TW" sz="10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825" marR="68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256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000" kern="100">
                          <a:latin typeface="Times New Roman"/>
                          <a:ea typeface="Malgun Gothic"/>
                          <a:cs typeface="Times New Roman"/>
                        </a:rPr>
                        <a:t>				</a:t>
                      </a:r>
                      <a:r>
                        <a:rPr lang="en-GB" sz="1000" b="1" kern="100">
                          <a:latin typeface="Times New Roman"/>
                          <a:ea typeface="Malgun Gothic"/>
                          <a:cs typeface="Times New Roman"/>
                        </a:rPr>
                        <a:t>iv_res_pred_flag</a:t>
                      </a:r>
                      <a:r>
                        <a:rPr lang="en-GB" sz="1000" kern="100">
                          <a:latin typeface="Times New Roman"/>
                          <a:ea typeface="Malgun Gothic"/>
                          <a:cs typeface="Times New Roman"/>
                        </a:rPr>
                        <a:t>[ layerId ]</a:t>
                      </a:r>
                      <a:endParaRPr lang="zh-TW" sz="10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825" marR="68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000" kern="100"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zh-TW" sz="10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825" marR="68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256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000" strike="sngStrike" kern="100">
                          <a:highlight>
                            <a:srgbClr val="00FFFF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			</a:t>
                      </a:r>
                      <a:r>
                        <a:rPr lang="en-GB" sz="1000" b="1" strike="sngStrike" kern="100">
                          <a:highlight>
                            <a:srgbClr val="00FFFF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depth_refinement_flag</a:t>
                      </a:r>
                      <a:r>
                        <a:rPr lang="en-GB" sz="1000" strike="sngStrike" kern="100">
                          <a:highlight>
                            <a:srgbClr val="00FFFF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[ layerId ]</a:t>
                      </a:r>
                      <a:endParaRPr lang="zh-TW" sz="10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825" marR="68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000" strike="sngStrike" kern="100">
                          <a:highlight>
                            <a:srgbClr val="00FFFF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zh-TW" sz="10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825" marR="68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256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000" strike="sngStrike" kern="100">
                          <a:highlight>
                            <a:srgbClr val="00FFFF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			</a:t>
                      </a:r>
                      <a:r>
                        <a:rPr lang="en-GB" sz="1000" b="1" strike="sngStrike" kern="100">
                          <a:highlight>
                            <a:srgbClr val="00FFFF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view_synthesis_pred_flag</a:t>
                      </a:r>
                      <a:r>
                        <a:rPr lang="en-GB" sz="1000" strike="sngStrike" kern="100">
                          <a:highlight>
                            <a:srgbClr val="00FFFF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[ layerId ] </a:t>
                      </a:r>
                      <a:endParaRPr lang="zh-TW" sz="10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825" marR="68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000" strike="sngStrike" kern="100">
                          <a:highlight>
                            <a:srgbClr val="00FFFF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zh-TW" sz="10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825" marR="68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256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000" kern="100">
                          <a:latin typeface="Times New Roman"/>
                          <a:ea typeface="Malgun Gothic"/>
                          <a:cs typeface="Times New Roman"/>
                        </a:rPr>
                        <a:t>			} else {</a:t>
                      </a:r>
                      <a:endParaRPr lang="zh-TW" sz="10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825" marR="68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endParaRPr lang="en-GB" sz="10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825" marR="68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256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US" altLang="zh-TW" sz="1000" kern="100" dirty="0" smtClean="0">
                          <a:latin typeface="Times New Roman"/>
                          <a:ea typeface="Malgun Gothic"/>
                          <a:cs typeface="Times New Roman"/>
                        </a:rPr>
                        <a:t>….</a:t>
                      </a:r>
                      <a:endParaRPr lang="zh-TW" sz="1000" kern="100" dirty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825" marR="68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000" kern="100" dirty="0"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zh-TW" sz="1000" kern="100" dirty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825" marR="68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256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000" kern="100" dirty="0">
                          <a:latin typeface="Times New Roman"/>
                          <a:ea typeface="Malgun Gothic"/>
                          <a:cs typeface="Times New Roman"/>
                        </a:rPr>
                        <a:t>				}</a:t>
                      </a:r>
                      <a:endParaRPr lang="zh-TW" sz="1000" kern="100" dirty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825" marR="68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endParaRPr lang="en-GB" sz="1000" kern="100" dirty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825" marR="68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256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000" kern="100">
                          <a:latin typeface="Times New Roman"/>
                          <a:ea typeface="Malgun Gothic"/>
                          <a:cs typeface="Times New Roman"/>
                        </a:rPr>
                        <a:t>			}</a:t>
                      </a:r>
                      <a:endParaRPr lang="zh-TW" sz="10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825" marR="68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endParaRPr lang="en-GB" sz="10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825" marR="68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256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000" kern="100">
                          <a:highlight>
                            <a:srgbClr val="00FFFF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		</a:t>
                      </a:r>
                      <a:r>
                        <a:rPr lang="en-GB" sz="1000" b="1" kern="100">
                          <a:highlight>
                            <a:srgbClr val="00FFFF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depth_refinement_flag</a:t>
                      </a:r>
                      <a:r>
                        <a:rPr lang="en-GB" sz="1000" kern="100">
                          <a:highlight>
                            <a:srgbClr val="00FFFF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[ layerId ]</a:t>
                      </a:r>
                      <a:endParaRPr lang="zh-TW" sz="10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825" marR="68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000" kern="100">
                          <a:highlight>
                            <a:srgbClr val="00FFFF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zh-TW" sz="10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825" marR="68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256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000" kern="100">
                          <a:highlight>
                            <a:srgbClr val="00FFFF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		</a:t>
                      </a:r>
                      <a:r>
                        <a:rPr lang="en-GB" sz="1000" b="1" kern="100">
                          <a:highlight>
                            <a:srgbClr val="00FFFF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view_synthesis_pred_flag</a:t>
                      </a:r>
                      <a:r>
                        <a:rPr lang="en-GB" sz="1000" kern="100">
                          <a:highlight>
                            <a:srgbClr val="00FFFF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[ layerId ] </a:t>
                      </a:r>
                      <a:endParaRPr lang="zh-TW" sz="10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825" marR="68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000" kern="100">
                          <a:highlight>
                            <a:srgbClr val="00FFFF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zh-TW" sz="10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825" marR="68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256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000" kern="100">
                          <a:latin typeface="Times New Roman"/>
                          <a:ea typeface="Malgun Gothic"/>
                          <a:cs typeface="Times New Roman"/>
                        </a:rPr>
                        <a:t>		}</a:t>
                      </a:r>
                      <a:endParaRPr lang="zh-TW" sz="10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825" marR="68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endParaRPr lang="en-GB" sz="10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825" marR="68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256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000" kern="100">
                          <a:latin typeface="Times New Roman"/>
                          <a:ea typeface="Malgun Gothic"/>
                          <a:cs typeface="Times New Roman"/>
                        </a:rPr>
                        <a:t>	}</a:t>
                      </a:r>
                      <a:endParaRPr lang="zh-TW" sz="10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825" marR="68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endParaRPr lang="en-GB" sz="10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825" marR="68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256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000" b="1" kern="100">
                          <a:latin typeface="Times New Roman"/>
                          <a:ea typeface="Malgun Gothic"/>
                          <a:cs typeface="Times New Roman"/>
                        </a:rPr>
                        <a:t>	iv_mv_scaling_flag</a:t>
                      </a:r>
                      <a:endParaRPr lang="zh-TW" sz="10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825" marR="68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000" kern="100"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zh-TW" sz="10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825" marR="68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256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000" kern="100">
                          <a:latin typeface="Times New Roman"/>
                          <a:ea typeface="Malgun Gothic"/>
                          <a:cs typeface="Times New Roman"/>
                        </a:rPr>
                        <a:t>}</a:t>
                      </a:r>
                      <a:endParaRPr lang="zh-TW" sz="10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825" marR="68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endParaRPr lang="en-GB" sz="1000" kern="100" dirty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825" marR="68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Proposed </a:t>
            </a:r>
            <a:r>
              <a:rPr lang="en-US" altLang="zh-TW" dirty="0" smtClean="0"/>
              <a:t> Changes in SPS </a:t>
            </a:r>
            <a:r>
              <a:rPr lang="en-US" altLang="zh-TW" dirty="0" smtClean="0"/>
              <a:t>for Camera Parameter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/>
              <a:t>Propose to send camera parameter according to </a:t>
            </a:r>
            <a:r>
              <a:rPr lang="en-US" altLang="zh-TW" dirty="0" err="1" smtClean="0"/>
              <a:t>depth_refinement_flag</a:t>
            </a:r>
            <a:r>
              <a:rPr lang="en-US" altLang="zh-TW" dirty="0" smtClean="0"/>
              <a:t> and </a:t>
            </a:r>
            <a:r>
              <a:rPr lang="en-US" altLang="zh-TW" dirty="0" err="1" smtClean="0"/>
              <a:t>view_synthesis_pred_flag</a:t>
            </a:r>
            <a:endParaRPr lang="en-US" altLang="zh-TW" dirty="0" smtClean="0"/>
          </a:p>
          <a:p>
            <a:pPr lvl="1"/>
            <a:r>
              <a:rPr lang="en-US" altLang="zh-TW" dirty="0" smtClean="0"/>
              <a:t>Transmit the camera parameters as long as they will be used in a certain layer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5</a:t>
            </a:fld>
            <a:endParaRPr lang="en-US" altLang="ja-JP"/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971600" y="2708920"/>
          <a:ext cx="7180055" cy="3159218"/>
        </p:xfrm>
        <a:graphic>
          <a:graphicData uri="http://schemas.openxmlformats.org/drawingml/2006/table">
            <a:tbl>
              <a:tblPr/>
              <a:tblGrid>
                <a:gridCol w="6336426"/>
                <a:gridCol w="843629"/>
              </a:tblGrid>
              <a:tr h="394903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100" kern="100">
                          <a:latin typeface="Times New Roman"/>
                          <a:ea typeface="Malgun Gothic"/>
                          <a:cs typeface="Times New Roman"/>
                        </a:rPr>
                        <a:t>sps_extension2( ) {</a:t>
                      </a:r>
                      <a:endParaRPr lang="zh-TW" sz="11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7560" marR="67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100" kern="100">
                          <a:latin typeface="Times New Roman"/>
                          <a:ea typeface="Malgun Gothic"/>
                          <a:cs typeface="Times New Roman"/>
                        </a:rPr>
                        <a:t>Descriptor</a:t>
                      </a:r>
                      <a:endParaRPr lang="zh-TW" sz="11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7560" marR="67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4903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100" kern="100">
                          <a:latin typeface="Times New Roman"/>
                          <a:ea typeface="Malgun Gothic"/>
                          <a:cs typeface="Times New Roman"/>
                        </a:rPr>
                        <a:t>	if( !VpsDepthFlag[ nuh_layer_id ] </a:t>
                      </a:r>
                      <a:r>
                        <a:rPr lang="en-GB" sz="1100" kern="100">
                          <a:highlight>
                            <a:srgbClr val="00FFFF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|| ( </a:t>
                      </a:r>
                      <a:r>
                        <a:rPr lang="en-GB" sz="1100" b="1" kern="100">
                          <a:highlight>
                            <a:srgbClr val="00FFFF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depth_refinement_flag</a:t>
                      </a:r>
                      <a:r>
                        <a:rPr lang="en-GB" sz="1100" kern="100">
                          <a:highlight>
                            <a:srgbClr val="00FFFF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[ nuh_layer_id ] || </a:t>
                      </a:r>
                      <a:r>
                        <a:rPr lang="en-GB" sz="1100" b="1" kern="100">
                          <a:highlight>
                            <a:srgbClr val="00FFFF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view_synthesis_pred_flag</a:t>
                      </a:r>
                      <a:r>
                        <a:rPr lang="en-GB" sz="1100" kern="100">
                          <a:highlight>
                            <a:srgbClr val="00FFFF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[ nuh_layer_id  ] )</a:t>
                      </a:r>
                      <a:r>
                        <a:rPr lang="en-GB" sz="1100" kern="100">
                          <a:latin typeface="Times New Roman"/>
                          <a:ea typeface="Malgun Gothic"/>
                          <a:cs typeface="Times New Roman"/>
                        </a:rPr>
                        <a:t> ) { </a:t>
                      </a:r>
                      <a:endParaRPr lang="zh-TW" sz="11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7560" marR="67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endParaRPr lang="en-GB" sz="11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7560" marR="67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451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100" b="1" kern="100">
                          <a:latin typeface="Times New Roman"/>
                          <a:ea typeface="Malgun Gothic"/>
                          <a:cs typeface="Times New Roman"/>
                        </a:rPr>
                        <a:t>		cp_precision </a:t>
                      </a:r>
                      <a:endParaRPr lang="zh-TW" sz="11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7560" marR="67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100" kern="100">
                          <a:latin typeface="Times New Roman"/>
                          <a:ea typeface="Malgun Gothic"/>
                          <a:cs typeface="Times New Roman"/>
                        </a:rPr>
                        <a:t>ue(v)</a:t>
                      </a:r>
                      <a:endParaRPr lang="zh-TW" sz="11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7560" marR="67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451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100" b="1" kern="100">
                          <a:latin typeface="Times New Roman"/>
                          <a:ea typeface="Malgun Gothic"/>
                          <a:cs typeface="Times New Roman"/>
                        </a:rPr>
                        <a:t>		cp_in_slice_header_flag </a:t>
                      </a:r>
                      <a:endParaRPr lang="zh-TW" sz="11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7560" marR="67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100" kern="100"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zh-TW" sz="11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7560" marR="67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451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100" kern="100">
                          <a:latin typeface="Times New Roman"/>
                          <a:ea typeface="Malgun Gothic"/>
                          <a:cs typeface="Times New Roman"/>
                        </a:rPr>
                        <a:t>		if( !cp_in_slice_header_flag ) {</a:t>
                      </a:r>
                      <a:endParaRPr lang="zh-TW" sz="11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7560" marR="67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endParaRPr lang="en-GB" sz="11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7560" marR="67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451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100" kern="100">
                          <a:latin typeface="Times New Roman"/>
                          <a:ea typeface="Malgun Gothic"/>
                          <a:cs typeface="Times New Roman"/>
                        </a:rPr>
                        <a:t>			for ( i = 0; i &lt; ViewId[ nuh_layer_id ]; i++ ) { </a:t>
                      </a:r>
                      <a:endParaRPr lang="zh-TW" sz="11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7560" marR="67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endParaRPr lang="en-GB" sz="11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7560" marR="67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451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100" b="1" kern="100">
                          <a:latin typeface="Times New Roman"/>
                          <a:ea typeface="Malgun Gothic"/>
                          <a:cs typeface="Times New Roman"/>
                        </a:rPr>
                        <a:t>				cp_scale</a:t>
                      </a:r>
                      <a:r>
                        <a:rPr lang="en-GB" sz="1100" kern="100">
                          <a:latin typeface="Times New Roman"/>
                          <a:ea typeface="Malgun Gothic"/>
                          <a:cs typeface="Times New Roman"/>
                        </a:rPr>
                        <a:t>[ i ]</a:t>
                      </a:r>
                      <a:endParaRPr lang="zh-TW" sz="11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7560" marR="67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100" kern="100">
                          <a:latin typeface="Times New Roman"/>
                          <a:ea typeface="Malgun Gothic"/>
                          <a:cs typeface="Times New Roman"/>
                        </a:rPr>
                        <a:t>se(v)</a:t>
                      </a:r>
                      <a:endParaRPr lang="zh-TW" sz="11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7560" marR="67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451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100" b="1" kern="100">
                          <a:latin typeface="Times New Roman"/>
                          <a:ea typeface="Malgun Gothic"/>
                          <a:cs typeface="Times New Roman"/>
                        </a:rPr>
                        <a:t>				cp_off</a:t>
                      </a:r>
                      <a:r>
                        <a:rPr lang="en-GB" sz="1100" kern="100">
                          <a:latin typeface="Times New Roman"/>
                          <a:ea typeface="Malgun Gothic"/>
                          <a:cs typeface="Times New Roman"/>
                        </a:rPr>
                        <a:t>[ i ]</a:t>
                      </a:r>
                      <a:endParaRPr lang="zh-TW" sz="11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7560" marR="67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100" kern="100">
                          <a:latin typeface="Times New Roman"/>
                          <a:ea typeface="Malgun Gothic"/>
                          <a:cs typeface="Times New Roman"/>
                        </a:rPr>
                        <a:t>se(v)</a:t>
                      </a:r>
                      <a:endParaRPr lang="zh-TW" sz="11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7560" marR="67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451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100" b="1" kern="100">
                          <a:latin typeface="Times New Roman"/>
                          <a:ea typeface="Malgun Gothic"/>
                          <a:cs typeface="Times New Roman"/>
                        </a:rPr>
                        <a:t>				cp_inv_scale_plus_scale</a:t>
                      </a:r>
                      <a:r>
                        <a:rPr lang="en-GB" sz="1100" kern="100">
                          <a:latin typeface="Times New Roman"/>
                          <a:ea typeface="Malgun Gothic"/>
                          <a:cs typeface="Times New Roman"/>
                        </a:rPr>
                        <a:t>[ i ]</a:t>
                      </a:r>
                      <a:endParaRPr lang="zh-TW" sz="11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7560" marR="67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100" kern="100">
                          <a:latin typeface="Times New Roman"/>
                          <a:ea typeface="Malgun Gothic"/>
                          <a:cs typeface="Times New Roman"/>
                        </a:rPr>
                        <a:t>se(v)</a:t>
                      </a:r>
                      <a:endParaRPr lang="zh-TW" sz="11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7560" marR="67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451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100" b="1" kern="100">
                          <a:latin typeface="Times New Roman"/>
                          <a:ea typeface="Malgun Gothic"/>
                          <a:cs typeface="Times New Roman"/>
                        </a:rPr>
                        <a:t>				cp_inv_off_plus_off</a:t>
                      </a:r>
                      <a:r>
                        <a:rPr lang="en-GB" sz="1100" kern="100">
                          <a:latin typeface="Times New Roman"/>
                          <a:ea typeface="Malgun Gothic"/>
                          <a:cs typeface="Times New Roman"/>
                        </a:rPr>
                        <a:t>[ i ]</a:t>
                      </a:r>
                      <a:endParaRPr lang="zh-TW" sz="11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7560" marR="67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100" kern="100">
                          <a:latin typeface="Times New Roman"/>
                          <a:ea typeface="Malgun Gothic"/>
                          <a:cs typeface="Times New Roman"/>
                        </a:rPr>
                        <a:t>se(v)</a:t>
                      </a:r>
                      <a:endParaRPr lang="zh-TW" sz="11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7560" marR="67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451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100" kern="100">
                          <a:latin typeface="Times New Roman"/>
                          <a:ea typeface="Malgun Gothic"/>
                          <a:cs typeface="Times New Roman"/>
                        </a:rPr>
                        <a:t>			}</a:t>
                      </a:r>
                      <a:endParaRPr lang="zh-TW" sz="11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7560" marR="67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endParaRPr lang="en-GB" sz="11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7560" marR="67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451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100" kern="100">
                          <a:latin typeface="Times New Roman"/>
                          <a:ea typeface="Malgun Gothic"/>
                          <a:cs typeface="Times New Roman"/>
                        </a:rPr>
                        <a:t>		}</a:t>
                      </a:r>
                      <a:endParaRPr lang="zh-TW" sz="11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7560" marR="67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endParaRPr lang="en-GB" sz="11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7560" marR="67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451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100" kern="100">
                          <a:latin typeface="Times New Roman"/>
                          <a:ea typeface="Malgun Gothic"/>
                          <a:cs typeface="Times New Roman"/>
                        </a:rPr>
                        <a:t>	}</a:t>
                      </a:r>
                      <a:endParaRPr lang="zh-TW" sz="11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7560" marR="67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endParaRPr lang="en-GB" sz="11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7560" marR="67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451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100" kern="100">
                          <a:latin typeface="Times New Roman"/>
                          <a:ea typeface="Malgun Gothic"/>
                          <a:cs typeface="Times New Roman"/>
                        </a:rPr>
                        <a:t>}</a:t>
                      </a:r>
                      <a:endParaRPr lang="zh-TW" sz="11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7560" marR="67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endParaRPr lang="en-GB" sz="1100" kern="100" dirty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7560" marR="67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Proposed </a:t>
            </a:r>
            <a:r>
              <a:rPr lang="en-US" altLang="zh-TW" dirty="0" smtClean="0"/>
              <a:t>Changes in </a:t>
            </a:r>
            <a:r>
              <a:rPr lang="en-US" altLang="zh-TW" dirty="0" smtClean="0"/>
              <a:t>Slice </a:t>
            </a:r>
            <a:r>
              <a:rPr lang="en-US" altLang="zh-TW" dirty="0" smtClean="0"/>
              <a:t>Header for Camera Parameter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/>
              <a:t>Transmit camera parameter in slice header as long as they will be used in a certain layer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6</a:t>
            </a:fld>
            <a:endParaRPr lang="en-US" altLang="ja-JP"/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627063" y="2852936"/>
          <a:ext cx="7745895" cy="2397614"/>
        </p:xfrm>
        <a:graphic>
          <a:graphicData uri="http://schemas.openxmlformats.org/drawingml/2006/table">
            <a:tbl>
              <a:tblPr/>
              <a:tblGrid>
                <a:gridCol w="6835782"/>
                <a:gridCol w="910113"/>
              </a:tblGrid>
              <a:tr h="399603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300" kern="100">
                          <a:latin typeface="Times New Roman"/>
                          <a:ea typeface="Malgun Gothic"/>
                          <a:cs typeface="Times New Roman"/>
                        </a:rPr>
                        <a:t>slice_header_extension( ) {</a:t>
                      </a:r>
                      <a:endParaRPr lang="zh-TW" sz="13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80521" marR="805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300" kern="100">
                          <a:latin typeface="Times New Roman"/>
                          <a:ea typeface="Malgun Gothic"/>
                          <a:cs typeface="Times New Roman"/>
                        </a:rPr>
                        <a:t>Descriptor</a:t>
                      </a:r>
                      <a:endParaRPr lang="zh-TW" sz="13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80521" marR="805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9603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300" kern="100">
                          <a:latin typeface="Times New Roman"/>
                          <a:ea typeface="Malgun Gothic"/>
                          <a:cs typeface="Times New Roman"/>
                        </a:rPr>
                        <a:t>	if( cp_in_slice_header_flag  </a:t>
                      </a:r>
                      <a:r>
                        <a:rPr lang="en-GB" sz="1300" kern="100">
                          <a:highlight>
                            <a:srgbClr val="00FFFF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|| ( </a:t>
                      </a:r>
                      <a:r>
                        <a:rPr lang="en-GB" sz="1300" b="1" kern="100">
                          <a:highlight>
                            <a:srgbClr val="00FFFF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depth_refinement_flag</a:t>
                      </a:r>
                      <a:r>
                        <a:rPr lang="en-GB" sz="1300" kern="100">
                          <a:highlight>
                            <a:srgbClr val="00FFFF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[ nuh_layer_id ] || </a:t>
                      </a:r>
                      <a:r>
                        <a:rPr lang="en-GB" sz="1300" b="1" kern="100">
                          <a:highlight>
                            <a:srgbClr val="00FFFF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view_synthesis_pred_flag</a:t>
                      </a:r>
                      <a:r>
                        <a:rPr lang="en-GB" sz="1300" kern="100">
                          <a:highlight>
                            <a:srgbClr val="00FFFF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[ nuh_layer_id ] )</a:t>
                      </a:r>
                      <a:r>
                        <a:rPr lang="en-GB" sz="1300" kern="100">
                          <a:latin typeface="Times New Roman"/>
                          <a:ea typeface="新細明體"/>
                          <a:cs typeface="Times New Roman"/>
                        </a:rPr>
                        <a:t> </a:t>
                      </a:r>
                      <a:r>
                        <a:rPr lang="en-GB" sz="1300" kern="100">
                          <a:latin typeface="Times New Roman"/>
                          <a:ea typeface="Malgun Gothic"/>
                          <a:cs typeface="Times New Roman"/>
                        </a:rPr>
                        <a:t>) {</a:t>
                      </a:r>
                      <a:endParaRPr lang="zh-TW" sz="13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80521" marR="805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endParaRPr lang="en-GB" sz="13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80521" marR="805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801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300" kern="100">
                          <a:latin typeface="Times New Roman"/>
                          <a:ea typeface="Malgun Gothic"/>
                          <a:cs typeface="Times New Roman"/>
                        </a:rPr>
                        <a:t>		for ( i = 0; i &lt; ViewIdx; i++ ) {</a:t>
                      </a:r>
                      <a:endParaRPr lang="zh-TW" sz="13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80521" marR="805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endParaRPr lang="en-GB" sz="13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80521" marR="805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801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300" b="1" kern="100">
                          <a:latin typeface="Times New Roman"/>
                          <a:ea typeface="Malgun Gothic"/>
                          <a:cs typeface="Times New Roman"/>
                        </a:rPr>
                        <a:t>			cp_scale</a:t>
                      </a:r>
                      <a:r>
                        <a:rPr lang="en-GB" sz="1300" kern="100">
                          <a:latin typeface="Times New Roman"/>
                          <a:ea typeface="Malgun Gothic"/>
                          <a:cs typeface="Times New Roman"/>
                        </a:rPr>
                        <a:t>[ i ]</a:t>
                      </a:r>
                      <a:endParaRPr lang="zh-TW" sz="13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80521" marR="805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300" kern="100">
                          <a:latin typeface="Times New Roman"/>
                          <a:ea typeface="Malgun Gothic"/>
                          <a:cs typeface="Times New Roman"/>
                        </a:rPr>
                        <a:t>se(v)</a:t>
                      </a:r>
                      <a:endParaRPr lang="zh-TW" sz="13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80521" marR="805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801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300" b="1" kern="100">
                          <a:latin typeface="Times New Roman"/>
                          <a:ea typeface="Malgun Gothic"/>
                          <a:cs typeface="Times New Roman"/>
                        </a:rPr>
                        <a:t>			cp_off</a:t>
                      </a:r>
                      <a:r>
                        <a:rPr lang="en-GB" sz="1300" kern="100">
                          <a:latin typeface="Times New Roman"/>
                          <a:ea typeface="Malgun Gothic"/>
                          <a:cs typeface="Times New Roman"/>
                        </a:rPr>
                        <a:t>[ i ]</a:t>
                      </a:r>
                      <a:endParaRPr lang="zh-TW" sz="13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80521" marR="805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300" kern="100">
                          <a:latin typeface="Times New Roman"/>
                          <a:ea typeface="Malgun Gothic"/>
                          <a:cs typeface="Times New Roman"/>
                        </a:rPr>
                        <a:t>se(v)</a:t>
                      </a:r>
                      <a:endParaRPr lang="zh-TW" sz="13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80521" marR="805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801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300" b="1" kern="100">
                          <a:latin typeface="Times New Roman"/>
                          <a:ea typeface="Malgun Gothic"/>
                          <a:cs typeface="Times New Roman"/>
                        </a:rPr>
                        <a:t>			cp_inv_scale_plus_scale</a:t>
                      </a:r>
                      <a:r>
                        <a:rPr lang="en-GB" sz="1300" kern="100">
                          <a:latin typeface="Times New Roman"/>
                          <a:ea typeface="Malgun Gothic"/>
                          <a:cs typeface="Times New Roman"/>
                        </a:rPr>
                        <a:t>[ i ]</a:t>
                      </a:r>
                      <a:endParaRPr lang="zh-TW" sz="13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80521" marR="805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300" kern="100">
                          <a:latin typeface="Times New Roman"/>
                          <a:ea typeface="Malgun Gothic"/>
                          <a:cs typeface="Times New Roman"/>
                        </a:rPr>
                        <a:t>se(v)</a:t>
                      </a:r>
                      <a:endParaRPr lang="zh-TW" sz="13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80521" marR="805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801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300" b="1" kern="100">
                          <a:latin typeface="Times New Roman"/>
                          <a:ea typeface="Malgun Gothic"/>
                          <a:cs typeface="Times New Roman"/>
                        </a:rPr>
                        <a:t>			cp_inv_off_plus_off</a:t>
                      </a:r>
                      <a:r>
                        <a:rPr lang="en-GB" sz="1300" kern="100">
                          <a:latin typeface="Times New Roman"/>
                          <a:ea typeface="Malgun Gothic"/>
                          <a:cs typeface="Times New Roman"/>
                        </a:rPr>
                        <a:t>[ i ]</a:t>
                      </a:r>
                      <a:endParaRPr lang="zh-TW" sz="13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80521" marR="805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300" kern="100">
                          <a:latin typeface="Times New Roman"/>
                          <a:ea typeface="Malgun Gothic"/>
                          <a:cs typeface="Times New Roman"/>
                        </a:rPr>
                        <a:t>se(v)</a:t>
                      </a:r>
                      <a:endParaRPr lang="zh-TW" sz="13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80521" marR="805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801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300" kern="100">
                          <a:latin typeface="Times New Roman"/>
                          <a:ea typeface="Malgun Gothic"/>
                          <a:cs typeface="Times New Roman"/>
                        </a:rPr>
                        <a:t>		}</a:t>
                      </a:r>
                      <a:endParaRPr lang="zh-TW" sz="13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80521" marR="805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endParaRPr lang="en-GB" sz="13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80521" marR="805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801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300" kern="100">
                          <a:latin typeface="Times New Roman"/>
                          <a:ea typeface="Malgun Gothic"/>
                          <a:cs typeface="Times New Roman"/>
                        </a:rPr>
                        <a:t>	}</a:t>
                      </a:r>
                      <a:endParaRPr lang="zh-TW" sz="13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80521" marR="805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endParaRPr lang="en-GB" sz="13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80521" marR="805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801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GB" sz="1300" kern="100">
                          <a:latin typeface="Times New Roman"/>
                          <a:ea typeface="Malgun Gothic"/>
                          <a:cs typeface="Times New Roman"/>
                        </a:rPr>
                        <a:t>}</a:t>
                      </a:r>
                      <a:endParaRPr lang="zh-TW" sz="1300" kern="10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80521" marR="805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endParaRPr lang="en-GB" sz="1300" kern="100" dirty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80521" marR="805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Introduction to Depth Reference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sz="2000" dirty="0" smtClean="0"/>
              <a:t>In current 3D-HEVC, </a:t>
            </a:r>
            <a:r>
              <a:rPr lang="en-US" altLang="zh-TW" sz="2000" dirty="0" err="1" smtClean="0"/>
              <a:t>DoNBDV</a:t>
            </a:r>
            <a:r>
              <a:rPr lang="en-US" altLang="zh-TW" sz="2000" dirty="0" smtClean="0"/>
              <a:t> and BVSP all use the depth picture in base view as the depth reference because texture-first coding order is used</a:t>
            </a:r>
          </a:p>
          <a:p>
            <a:r>
              <a:rPr lang="en-US" altLang="zh-TW" sz="2000" dirty="0" smtClean="0"/>
              <a:t>The depth picture in the same view provides better accuracy and less memory buffer to store the depth map</a:t>
            </a:r>
          </a:p>
          <a:p>
            <a:endParaRPr lang="zh-TW" altLang="en-US" sz="20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7</a:t>
            </a:fld>
            <a:endParaRPr lang="en-US" altLang="ja-JP"/>
          </a:p>
        </p:txBody>
      </p:sp>
      <p:grpSp>
        <p:nvGrpSpPr>
          <p:cNvPr id="5" name="群組 4"/>
          <p:cNvGrpSpPr/>
          <p:nvPr/>
        </p:nvGrpSpPr>
        <p:grpSpPr>
          <a:xfrm>
            <a:off x="35496" y="2564904"/>
            <a:ext cx="4452684" cy="3234337"/>
            <a:chOff x="1835696" y="2492896"/>
            <a:chExt cx="5254038" cy="3816424"/>
          </a:xfrm>
        </p:grpSpPr>
        <p:sp>
          <p:nvSpPr>
            <p:cNvPr id="6" name="矩形 5"/>
            <p:cNvSpPr/>
            <p:nvPr/>
          </p:nvSpPr>
          <p:spPr>
            <a:xfrm>
              <a:off x="4716016" y="2924944"/>
              <a:ext cx="2160240" cy="151216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400"/>
            </a:p>
          </p:txBody>
        </p:sp>
        <p:sp>
          <p:nvSpPr>
            <p:cNvPr id="7" name="矩形 6"/>
            <p:cNvSpPr/>
            <p:nvPr/>
          </p:nvSpPr>
          <p:spPr>
            <a:xfrm>
              <a:off x="2195736" y="4797152"/>
              <a:ext cx="2160240" cy="151216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400"/>
            </a:p>
          </p:txBody>
        </p:sp>
        <p:sp>
          <p:nvSpPr>
            <p:cNvPr id="8" name="矩形 7"/>
            <p:cNvSpPr/>
            <p:nvPr/>
          </p:nvSpPr>
          <p:spPr>
            <a:xfrm>
              <a:off x="4716016" y="4797152"/>
              <a:ext cx="2160240" cy="1512168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400"/>
            </a:p>
          </p:txBody>
        </p:sp>
        <p:sp>
          <p:nvSpPr>
            <p:cNvPr id="9" name="矩形 8"/>
            <p:cNvSpPr/>
            <p:nvPr/>
          </p:nvSpPr>
          <p:spPr>
            <a:xfrm>
              <a:off x="5436096" y="3356992"/>
              <a:ext cx="432048" cy="43204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000" dirty="0" smtClean="0">
                  <a:latin typeface="Times New Roman" pitchFamily="18" charset="0"/>
                  <a:cs typeface="Times New Roman" pitchFamily="18" charset="0"/>
                </a:rPr>
                <a:t>CB</a:t>
              </a:r>
              <a:endParaRPr lang="zh-TW" altLang="en-US" sz="1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2339752" y="5229200"/>
              <a:ext cx="432048" cy="432048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400"/>
            </a:p>
          </p:txBody>
        </p:sp>
        <p:sp>
          <p:nvSpPr>
            <p:cNvPr id="11" name="矩形 10"/>
            <p:cNvSpPr/>
            <p:nvPr/>
          </p:nvSpPr>
          <p:spPr>
            <a:xfrm>
              <a:off x="5436096" y="5229200"/>
              <a:ext cx="432048" cy="432048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400"/>
            </a:p>
          </p:txBody>
        </p:sp>
        <p:sp>
          <p:nvSpPr>
            <p:cNvPr id="12" name="矩形 11"/>
            <p:cNvSpPr/>
            <p:nvPr/>
          </p:nvSpPr>
          <p:spPr>
            <a:xfrm>
              <a:off x="2915816" y="5229200"/>
              <a:ext cx="432048" cy="432048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400"/>
            </a:p>
          </p:txBody>
        </p:sp>
        <p:cxnSp>
          <p:nvCxnSpPr>
            <p:cNvPr id="13" name="弧形接點 12"/>
            <p:cNvCxnSpPr>
              <a:stCxn id="10" idx="2"/>
              <a:endCxn id="11" idx="2"/>
            </p:cNvCxnSpPr>
            <p:nvPr/>
          </p:nvCxnSpPr>
          <p:spPr>
            <a:xfrm rot="16200000" flipH="1">
              <a:off x="4103948" y="4113076"/>
              <a:ext cx="12700" cy="3096344"/>
            </a:xfrm>
            <a:prstGeom prst="curvedConnector3">
              <a:avLst>
                <a:gd name="adj1" fmla="val 1800000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線接點 13"/>
            <p:cNvCxnSpPr/>
            <p:nvPr/>
          </p:nvCxnSpPr>
          <p:spPr>
            <a:xfrm>
              <a:off x="5436096" y="3789040"/>
              <a:ext cx="0" cy="1440160"/>
            </a:xfrm>
            <a:prstGeom prst="line">
              <a:avLst/>
            </a:prstGeom>
            <a:ln>
              <a:solidFill>
                <a:schemeClr val="tx1"/>
              </a:solidFill>
              <a:prstDash val="lgDash"/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線接點 14"/>
            <p:cNvCxnSpPr/>
            <p:nvPr/>
          </p:nvCxnSpPr>
          <p:spPr>
            <a:xfrm>
              <a:off x="5868144" y="3789040"/>
              <a:ext cx="0" cy="1440160"/>
            </a:xfrm>
            <a:prstGeom prst="line">
              <a:avLst/>
            </a:prstGeom>
            <a:ln>
              <a:solidFill>
                <a:schemeClr val="tx1"/>
              </a:solidFill>
              <a:prstDash val="lgDash"/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字方塊 15"/>
            <p:cNvSpPr txBox="1"/>
            <p:nvPr/>
          </p:nvSpPr>
          <p:spPr>
            <a:xfrm>
              <a:off x="5426998" y="2492896"/>
              <a:ext cx="452446" cy="3631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dirty="0" smtClean="0">
                  <a:latin typeface="Times New Roman" pitchFamily="18" charset="0"/>
                  <a:cs typeface="Times New Roman" pitchFamily="18" charset="0"/>
                </a:rPr>
                <a:t>T1</a:t>
              </a:r>
              <a:endParaRPr lang="zh-TW" altLang="en-US" sz="1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7" name="文字方塊 16"/>
            <p:cNvSpPr txBox="1"/>
            <p:nvPr/>
          </p:nvSpPr>
          <p:spPr>
            <a:xfrm>
              <a:off x="2699792" y="4427820"/>
              <a:ext cx="1084206" cy="3631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dirty="0" smtClean="0">
                  <a:latin typeface="Times New Roman" pitchFamily="18" charset="0"/>
                  <a:cs typeface="Times New Roman" pitchFamily="18" charset="0"/>
                </a:rPr>
                <a:t>Coded D0</a:t>
              </a:r>
              <a:endParaRPr lang="zh-TW" altLang="en-US" sz="1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8" name="文字方塊 17"/>
            <p:cNvSpPr txBox="1"/>
            <p:nvPr/>
          </p:nvSpPr>
          <p:spPr>
            <a:xfrm>
              <a:off x="1835696" y="5723964"/>
              <a:ext cx="1674353" cy="3631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dirty="0" smtClean="0">
                  <a:latin typeface="Times New Roman" pitchFamily="18" charset="0"/>
                  <a:cs typeface="Times New Roman" pitchFamily="18" charset="0"/>
                </a:rPr>
                <a:t>Associated depth</a:t>
              </a:r>
              <a:endParaRPr lang="zh-TW" altLang="en-US" sz="14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9" name="直線單箭頭接點 18"/>
            <p:cNvCxnSpPr/>
            <p:nvPr/>
          </p:nvCxnSpPr>
          <p:spPr>
            <a:xfrm flipH="1">
              <a:off x="2555776" y="5445224"/>
              <a:ext cx="576064" cy="0"/>
            </a:xfrm>
            <a:prstGeom prst="straightConnector1">
              <a:avLst/>
            </a:prstGeom>
            <a:ln w="158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字方塊 19"/>
            <p:cNvSpPr txBox="1"/>
            <p:nvPr/>
          </p:nvSpPr>
          <p:spPr>
            <a:xfrm>
              <a:off x="1988096" y="4914857"/>
              <a:ext cx="2442301" cy="3631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dirty="0" smtClean="0">
                  <a:latin typeface="Times New Roman" pitchFamily="18" charset="0"/>
                  <a:cs typeface="Times New Roman" pitchFamily="18" charset="0"/>
                </a:rPr>
                <a:t>Estimated disparity vector</a:t>
              </a:r>
              <a:endParaRPr lang="zh-TW" altLang="en-US" sz="1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" name="文字方塊 20"/>
            <p:cNvSpPr txBox="1"/>
            <p:nvPr/>
          </p:nvSpPr>
          <p:spPr>
            <a:xfrm>
              <a:off x="5652120" y="5651956"/>
              <a:ext cx="1437614" cy="3631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 smtClean="0">
                  <a:solidFill>
                    <a:schemeClr val="accent6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Virtual depth</a:t>
              </a:r>
              <a:endParaRPr lang="zh-TW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2" name="群組 21"/>
          <p:cNvGrpSpPr/>
          <p:nvPr/>
        </p:nvGrpSpPr>
        <p:grpSpPr>
          <a:xfrm>
            <a:off x="4877126" y="2564904"/>
            <a:ext cx="3987887" cy="3234337"/>
            <a:chOff x="2195736" y="2492896"/>
            <a:chExt cx="4705594" cy="3816424"/>
          </a:xfrm>
        </p:grpSpPr>
        <p:sp>
          <p:nvSpPr>
            <p:cNvPr id="23" name="矩形 22"/>
            <p:cNvSpPr/>
            <p:nvPr/>
          </p:nvSpPr>
          <p:spPr>
            <a:xfrm>
              <a:off x="4716016" y="2924944"/>
              <a:ext cx="2160240" cy="151216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400"/>
            </a:p>
          </p:txBody>
        </p:sp>
        <p:sp>
          <p:nvSpPr>
            <p:cNvPr id="24" name="矩形 23"/>
            <p:cNvSpPr/>
            <p:nvPr/>
          </p:nvSpPr>
          <p:spPr>
            <a:xfrm>
              <a:off x="2195736" y="4797152"/>
              <a:ext cx="2160240" cy="151216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400"/>
            </a:p>
          </p:txBody>
        </p:sp>
        <p:sp>
          <p:nvSpPr>
            <p:cNvPr id="25" name="矩形 24"/>
            <p:cNvSpPr/>
            <p:nvPr/>
          </p:nvSpPr>
          <p:spPr>
            <a:xfrm>
              <a:off x="4716016" y="4797152"/>
              <a:ext cx="2160240" cy="1512168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400"/>
            </a:p>
          </p:txBody>
        </p:sp>
        <p:sp>
          <p:nvSpPr>
            <p:cNvPr id="26" name="矩形 25"/>
            <p:cNvSpPr/>
            <p:nvPr/>
          </p:nvSpPr>
          <p:spPr>
            <a:xfrm>
              <a:off x="5436096" y="3356992"/>
              <a:ext cx="432048" cy="43204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000" dirty="0" smtClean="0">
                  <a:latin typeface="Times New Roman" pitchFamily="18" charset="0"/>
                  <a:cs typeface="Times New Roman" pitchFamily="18" charset="0"/>
                </a:rPr>
                <a:t>CB</a:t>
              </a:r>
              <a:endParaRPr lang="zh-TW" altLang="en-US" sz="1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5436096" y="5229200"/>
              <a:ext cx="432048" cy="432048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400"/>
            </a:p>
          </p:txBody>
        </p:sp>
        <p:cxnSp>
          <p:nvCxnSpPr>
            <p:cNvPr id="31" name="直線接點 30"/>
            <p:cNvCxnSpPr/>
            <p:nvPr/>
          </p:nvCxnSpPr>
          <p:spPr>
            <a:xfrm>
              <a:off x="5436096" y="3789040"/>
              <a:ext cx="0" cy="1440160"/>
            </a:xfrm>
            <a:prstGeom prst="line">
              <a:avLst/>
            </a:prstGeom>
            <a:ln>
              <a:solidFill>
                <a:schemeClr val="tx1"/>
              </a:solidFill>
              <a:prstDash val="lgDash"/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線接點 31"/>
            <p:cNvCxnSpPr/>
            <p:nvPr/>
          </p:nvCxnSpPr>
          <p:spPr>
            <a:xfrm>
              <a:off x="5868144" y="3789040"/>
              <a:ext cx="0" cy="1440160"/>
            </a:xfrm>
            <a:prstGeom prst="line">
              <a:avLst/>
            </a:prstGeom>
            <a:ln>
              <a:solidFill>
                <a:schemeClr val="tx1"/>
              </a:solidFill>
              <a:prstDash val="lgDash"/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文字方塊 32"/>
            <p:cNvSpPr txBox="1"/>
            <p:nvPr/>
          </p:nvSpPr>
          <p:spPr>
            <a:xfrm>
              <a:off x="5426998" y="2492896"/>
              <a:ext cx="452446" cy="3631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dirty="0" smtClean="0">
                  <a:latin typeface="Times New Roman" pitchFamily="18" charset="0"/>
                  <a:cs typeface="Times New Roman" pitchFamily="18" charset="0"/>
                </a:rPr>
                <a:t>T1</a:t>
              </a:r>
              <a:endParaRPr lang="zh-TW" altLang="en-US" sz="1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4" name="文字方塊 33"/>
            <p:cNvSpPr txBox="1"/>
            <p:nvPr/>
          </p:nvSpPr>
          <p:spPr>
            <a:xfrm>
              <a:off x="2699792" y="4427820"/>
              <a:ext cx="1084206" cy="3631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dirty="0" smtClean="0">
                  <a:latin typeface="Times New Roman" pitchFamily="18" charset="0"/>
                  <a:cs typeface="Times New Roman" pitchFamily="18" charset="0"/>
                </a:rPr>
                <a:t>Coded D0</a:t>
              </a:r>
              <a:endParaRPr lang="zh-TW" altLang="en-US" sz="1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8" name="文字方塊 37"/>
            <p:cNvSpPr txBox="1"/>
            <p:nvPr/>
          </p:nvSpPr>
          <p:spPr>
            <a:xfrm>
              <a:off x="5149424" y="5651956"/>
              <a:ext cx="1751906" cy="3631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 smtClean="0">
                  <a:solidFill>
                    <a:schemeClr val="accent6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Collocated depth</a:t>
              </a:r>
              <a:endParaRPr lang="zh-TW" altLang="en-US" sz="14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39" name="文字方塊 38"/>
          <p:cNvSpPr txBox="1"/>
          <p:nvPr/>
        </p:nvSpPr>
        <p:spPr>
          <a:xfrm>
            <a:off x="206252" y="5826750"/>
            <a:ext cx="429374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 smtClean="0">
                <a:latin typeface="+mj-lt"/>
              </a:rPr>
              <a:t>Depth availability under texture first coding order</a:t>
            </a:r>
            <a:endParaRPr lang="zh-TW" altLang="en-US" sz="1600" dirty="0">
              <a:latin typeface="+mj-lt"/>
            </a:endParaRPr>
          </a:p>
        </p:txBody>
      </p:sp>
      <p:sp>
        <p:nvSpPr>
          <p:cNvPr id="40" name="文字方塊 39"/>
          <p:cNvSpPr txBox="1"/>
          <p:nvPr/>
        </p:nvSpPr>
        <p:spPr>
          <a:xfrm>
            <a:off x="4814764" y="5805264"/>
            <a:ext cx="41831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 smtClean="0">
                <a:latin typeface="+mj-lt"/>
              </a:rPr>
              <a:t>Depth availability under depth first coding order</a:t>
            </a:r>
            <a:endParaRPr lang="zh-TW" altLang="en-US" sz="1600" dirty="0">
              <a:latin typeface="+mj-lt"/>
            </a:endParaRPr>
          </a:p>
        </p:txBody>
      </p:sp>
      <p:cxnSp>
        <p:nvCxnSpPr>
          <p:cNvPr id="42" name="直線接點 41"/>
          <p:cNvCxnSpPr/>
          <p:nvPr/>
        </p:nvCxnSpPr>
        <p:spPr>
          <a:xfrm>
            <a:off x="4572000" y="2564904"/>
            <a:ext cx="0" cy="35789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字方塊 42"/>
          <p:cNvSpPr txBox="1"/>
          <p:nvPr/>
        </p:nvSpPr>
        <p:spPr>
          <a:xfrm>
            <a:off x="7380312" y="4221088"/>
            <a:ext cx="9188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dirty="0" smtClean="0">
                <a:latin typeface="Times New Roman" pitchFamily="18" charset="0"/>
                <a:cs typeface="Times New Roman" pitchFamily="18" charset="0"/>
              </a:rPr>
              <a:t>Coded D1</a:t>
            </a:r>
            <a:endParaRPr lang="zh-TW" altLang="en-US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Proposed Adaptive Depth Reference for </a:t>
            </a:r>
            <a:r>
              <a:rPr lang="en-US" altLang="zh-TW" dirty="0" err="1" smtClean="0"/>
              <a:t>DoNBDV</a:t>
            </a:r>
            <a:r>
              <a:rPr lang="en-US" altLang="zh-TW" dirty="0" smtClean="0"/>
              <a:t> and VSP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/>
              <a:t>Propose to use the depth picture in the same view for BVSP while </a:t>
            </a:r>
            <a:r>
              <a:rPr lang="en-CA" altLang="zh-TW" b="1" dirty="0" err="1" smtClean="0"/>
              <a:t>view_synthesis_pred_flag</a:t>
            </a:r>
            <a:r>
              <a:rPr lang="en-US" altLang="zh-TW" dirty="0" smtClean="0"/>
              <a:t> = 1</a:t>
            </a:r>
          </a:p>
          <a:p>
            <a:endParaRPr lang="en-US" altLang="zh-TW" dirty="0" smtClean="0"/>
          </a:p>
          <a:p>
            <a:endParaRPr lang="en-US" altLang="zh-TW" dirty="0" smtClean="0"/>
          </a:p>
          <a:p>
            <a:endParaRPr lang="en-US" altLang="zh-TW" dirty="0" smtClean="0"/>
          </a:p>
          <a:p>
            <a:r>
              <a:rPr lang="en-US" altLang="zh-TW" dirty="0" smtClean="0"/>
              <a:t>Propose to use the depth picture in the same view for </a:t>
            </a:r>
            <a:r>
              <a:rPr lang="en-US" altLang="zh-TW" dirty="0" err="1" smtClean="0"/>
              <a:t>DoNBDV</a:t>
            </a:r>
            <a:r>
              <a:rPr lang="en-US" altLang="zh-TW" dirty="0" smtClean="0"/>
              <a:t> while </a:t>
            </a:r>
            <a:r>
              <a:rPr lang="en-CA" altLang="zh-TW" b="1" dirty="0" err="1" smtClean="0"/>
              <a:t>depth_refinement_flag</a:t>
            </a:r>
            <a:r>
              <a:rPr lang="en-US" altLang="zh-TW" dirty="0" smtClean="0"/>
              <a:t> = 1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8</a:t>
            </a:fld>
            <a:endParaRPr lang="en-US" altLang="ja-JP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971600" y="2037968"/>
          <a:ext cx="7278390" cy="1371600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1303312"/>
                <a:gridCol w="2987539"/>
                <a:gridCol w="2987539"/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zh-TW" sz="1600" kern="100" dirty="0">
                        <a:latin typeface="+mj-lt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altLang="zh-TW" sz="18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view_synthesis_pred_flag</a:t>
                      </a:r>
                      <a:r>
                        <a:rPr lang="en-US" sz="1600" kern="100" dirty="0" smtClean="0"/>
                        <a:t>=0</a:t>
                      </a:r>
                      <a:endParaRPr lang="zh-TW" sz="1600" kern="100" dirty="0">
                        <a:latin typeface="+mj-lt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altLang="zh-TW" sz="18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view_synthesis_pred_flag</a:t>
                      </a:r>
                      <a:r>
                        <a:rPr lang="en-US" sz="1600" kern="100" dirty="0" smtClean="0"/>
                        <a:t>=1</a:t>
                      </a:r>
                      <a:endParaRPr lang="zh-TW" sz="1600" kern="100" dirty="0">
                        <a:latin typeface="+mj-lt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00" dirty="0"/>
                        <a:t>Depth first</a:t>
                      </a:r>
                      <a:endParaRPr lang="zh-TW" sz="1600" kern="100" dirty="0">
                        <a:latin typeface="+mj-lt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00"/>
                        <a:t>BVSP off</a:t>
                      </a:r>
                      <a:endParaRPr lang="zh-TW" sz="1600" kern="100">
                        <a:latin typeface="+mj-lt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zh-TW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VSP from </a:t>
                      </a:r>
                      <a:r>
                        <a:rPr lang="en-US" altLang="zh-TW" sz="1800" b="1" kern="1200" dirty="0" smtClean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collocated depth of the current view</a:t>
                      </a:r>
                      <a:endParaRPr lang="zh-TW" sz="1600" b="1" kern="100" dirty="0">
                        <a:solidFill>
                          <a:srgbClr val="0070C0"/>
                        </a:solidFill>
                        <a:latin typeface="+mj-lt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00" dirty="0"/>
                        <a:t>Texture first</a:t>
                      </a:r>
                      <a:endParaRPr lang="zh-TW" sz="1600" kern="100" dirty="0">
                        <a:latin typeface="+mj-lt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00"/>
                        <a:t>BVSP off</a:t>
                      </a:r>
                      <a:endParaRPr lang="zh-TW" sz="1600" kern="100">
                        <a:latin typeface="+mj-lt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zh-TW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VSP from </a:t>
                      </a:r>
                      <a:r>
                        <a:rPr lang="en-US" altLang="zh-TW" sz="1800" b="1" kern="1200" dirty="0" smtClean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associated depth of a reference view</a:t>
                      </a:r>
                      <a:endParaRPr lang="zh-TW" sz="1600" b="1" kern="100" dirty="0">
                        <a:solidFill>
                          <a:srgbClr val="0070C0"/>
                        </a:solidFill>
                        <a:latin typeface="+mj-lt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971600" y="4581128"/>
          <a:ext cx="7278390" cy="1371600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1303312"/>
                <a:gridCol w="2987539"/>
                <a:gridCol w="2987539"/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zh-TW" sz="1600" kern="100" dirty="0">
                        <a:latin typeface="+mj-lt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altLang="zh-TW" sz="18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depth_refinement_flag</a:t>
                      </a:r>
                      <a:r>
                        <a:rPr lang="en-US" sz="1600" b="0" kern="100" dirty="0" smtClean="0"/>
                        <a:t>=0</a:t>
                      </a:r>
                      <a:endParaRPr lang="zh-TW" sz="1600" b="0" kern="100" dirty="0">
                        <a:latin typeface="+mj-lt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altLang="zh-TW" sz="18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depth_refinement_flag</a:t>
                      </a:r>
                      <a:r>
                        <a:rPr lang="en-US" sz="1600" b="0" kern="100" dirty="0" smtClean="0"/>
                        <a:t>=1</a:t>
                      </a:r>
                      <a:endParaRPr lang="zh-TW" sz="1600" b="0" kern="100" dirty="0">
                        <a:latin typeface="+mj-lt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00"/>
                        <a:t>Depth first</a:t>
                      </a:r>
                      <a:endParaRPr lang="zh-TW" sz="1600" kern="100">
                        <a:latin typeface="+mj-lt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00"/>
                        <a:t>From neighbor block disparity vector</a:t>
                      </a:r>
                      <a:endParaRPr lang="zh-TW" sz="1600" kern="100">
                        <a:latin typeface="+mj-lt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zh-TW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From </a:t>
                      </a:r>
                      <a:r>
                        <a:rPr lang="en-US" altLang="zh-TW" sz="1800" b="1" kern="1200" dirty="0" smtClean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collocated depth of the current view</a:t>
                      </a:r>
                      <a:endParaRPr lang="zh-TW" sz="1600" b="1" kern="100" dirty="0">
                        <a:solidFill>
                          <a:srgbClr val="0070C0"/>
                        </a:solidFill>
                        <a:latin typeface="+mj-lt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00"/>
                        <a:t>Texture first</a:t>
                      </a:r>
                      <a:endParaRPr lang="zh-TW" sz="1600" kern="100">
                        <a:latin typeface="+mj-lt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00" dirty="0"/>
                        <a:t>From neighbor block disparity vector</a:t>
                      </a:r>
                      <a:endParaRPr lang="zh-TW" sz="1600" kern="100" dirty="0">
                        <a:latin typeface="+mj-lt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zh-TW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From </a:t>
                      </a:r>
                      <a:r>
                        <a:rPr lang="en-US" altLang="zh-TW" sz="1800" b="1" kern="1200" dirty="0" smtClean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associated depth of a reference view</a:t>
                      </a:r>
                      <a:endParaRPr lang="zh-TW" sz="1600" b="1" kern="100" dirty="0">
                        <a:solidFill>
                          <a:srgbClr val="0070C0"/>
                        </a:solidFill>
                        <a:latin typeface="+mj-lt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Corporate ppt templatel_Confidential 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orporate ppt templatel_Confidential 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15236</TotalTime>
  <Words>749</Words>
  <Application>Microsoft Office PowerPoint</Application>
  <PresentationFormat>如螢幕大小 (4:3)</PresentationFormat>
  <Paragraphs>178</Paragraphs>
  <Slides>13</Slides>
  <Notes>1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13</vt:i4>
      </vt:variant>
    </vt:vector>
  </HeadingPairs>
  <TitlesOfParts>
    <vt:vector size="14" baseType="lpstr">
      <vt:lpstr>Corporate ppt templatel_Confidential A</vt:lpstr>
      <vt:lpstr>JCT3V-E0163 AHG 15: Camera parameter signaling and depth reference selection</vt:lpstr>
      <vt:lpstr>Overall Summary</vt:lpstr>
      <vt:lpstr>Bug-fixes for FCO about CU-level NBDV</vt:lpstr>
      <vt:lpstr>Introduction to Camera Parameter</vt:lpstr>
      <vt:lpstr>Proposed Changes in VPS for Camera Parameter</vt:lpstr>
      <vt:lpstr>Proposed  Changes in SPS for Camera Parameter</vt:lpstr>
      <vt:lpstr>Proposed Changes in Slice Header for Camera Parameter</vt:lpstr>
      <vt:lpstr>Introduction to Depth Reference</vt:lpstr>
      <vt:lpstr>Proposed Adaptive Depth Reference for DoNBDV and VSP</vt:lpstr>
      <vt:lpstr>Experiment Results – HTM 7.0r1 FCO</vt:lpstr>
      <vt:lpstr>Experiment Results – Proposed Adaptive Depth Reference vs HTM 7.0r1 FCO</vt:lpstr>
      <vt:lpstr>Conclusions</vt:lpstr>
      <vt:lpstr>Thanks for your attention!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Title: Arial Bold 32pt</dc:title>
  <dc:creator>Chih-Wei Hsu (MediaTek)</dc:creator>
  <cp:keywords>Confidential A</cp:keywords>
  <dc:description>Confidential A</dc:description>
  <cp:lastModifiedBy>Yulin Chang</cp:lastModifiedBy>
  <cp:revision>1854</cp:revision>
  <dcterms:created xsi:type="dcterms:W3CDTF">2008-02-20T09:40:59Z</dcterms:created>
  <dcterms:modified xsi:type="dcterms:W3CDTF">2013-07-27T10:03:06Z</dcterms:modified>
  <cp:category>Confidential A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-1063369428</vt:i4>
  </property>
  <property fmtid="{D5CDD505-2E9C-101B-9397-08002B2CF9AE}" pid="3" name="_NewReviewCycle">
    <vt:lpwstr/>
  </property>
  <property fmtid="{D5CDD505-2E9C-101B-9397-08002B2CF9AE}" pid="4" name="_EmailSubject">
    <vt:lpwstr>M24847 Motion vector competition-based SkipDirect mode</vt:lpwstr>
  </property>
  <property fmtid="{D5CDD505-2E9C-101B-9397-08002B2CF9AE}" pid="5" name="_AuthorEmail">
    <vt:lpwstr>yulin.chang@mediatek.com</vt:lpwstr>
  </property>
  <property fmtid="{D5CDD505-2E9C-101B-9397-08002B2CF9AE}" pid="6" name="_AuthorEmailDisplayName">
    <vt:lpwstr>YuLin Chang (張毓麟)</vt:lpwstr>
  </property>
</Properties>
</file>