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2" r:id="rId2"/>
    <p:sldId id="314" r:id="rId3"/>
    <p:sldId id="297" r:id="rId4"/>
    <p:sldId id="317" r:id="rId5"/>
    <p:sldId id="334" r:id="rId6"/>
    <p:sldId id="335" r:id="rId7"/>
    <p:sldId id="337" r:id="rId8"/>
    <p:sldId id="336" r:id="rId9"/>
    <p:sldId id="346" r:id="rId10"/>
    <p:sldId id="343" r:id="rId11"/>
    <p:sldId id="344" r:id="rId12"/>
    <p:sldId id="320" r:id="rId13"/>
    <p:sldId id="340" r:id="rId14"/>
    <p:sldId id="338" r:id="rId15"/>
    <p:sldId id="339" r:id="rId16"/>
    <p:sldId id="345" r:id="rId17"/>
    <p:sldId id="341" r:id="rId18"/>
    <p:sldId id="342" r:id="rId19"/>
    <p:sldId id="325" r:id="rId20"/>
  </p:sldIdLst>
  <p:sldSz cx="9906000" cy="6858000" type="A4"/>
  <p:notesSz cx="6858000" cy="9144000"/>
  <p:defaultTextStyle>
    <a:defPPr>
      <a:defRPr lang="en-US"/>
    </a:defPPr>
    <a:lvl1pPr marL="0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.dubkov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FF00"/>
    <a:srgbClr val="0000FF"/>
    <a:srgbClr val="2D82DF"/>
    <a:srgbClr val="298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32" autoAdjust="0"/>
    <p:restoredTop sz="84452" autoAdjust="0"/>
  </p:normalViewPr>
  <p:slideViewPr>
    <p:cSldViewPr>
      <p:cViewPr varScale="1">
        <p:scale>
          <a:sx n="50" d="100"/>
          <a:sy n="50" d="100"/>
        </p:scale>
        <p:origin x="-1378" y="-101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5C3BD-AA9D-4985-8BCA-A61C5996F9BF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E18DF-29F7-467D-AE61-24A211DAD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84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noProof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40"/>
            <a:ext cx="24145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6" y="274640"/>
            <a:ext cx="707866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371600"/>
            <a:ext cx="9906000" cy="2743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" name="그룹 3"/>
          <p:cNvGrpSpPr/>
          <p:nvPr/>
        </p:nvGrpSpPr>
        <p:grpSpPr>
          <a:xfrm>
            <a:off x="0" y="4343400"/>
            <a:ext cx="1752600" cy="2514600"/>
            <a:chOff x="0" y="16328"/>
            <a:chExt cx="2564904" cy="3340664"/>
          </a:xfrm>
        </p:grpSpPr>
        <p:pic>
          <p:nvPicPr>
            <p:cNvPr id="5" name="그림 4" descr="2011-02-05 11.43.38.jpg"/>
            <p:cNvPicPr>
              <a:picLocks noChangeAspect="1"/>
            </p:cNvPicPr>
            <p:nvPr/>
          </p:nvPicPr>
          <p:blipFill>
            <a:blip r:embed="rId3" cstate="print">
              <a:biLevel thresh="50000"/>
              <a:lum bright="20000"/>
            </a:blip>
            <a:stretch>
              <a:fillRect/>
            </a:stretch>
          </p:blipFill>
          <p:spPr>
            <a:xfrm rot="5400000">
              <a:off x="-360040" y="432048"/>
              <a:ext cx="3284984" cy="25649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직사각형 5"/>
            <p:cNvSpPr/>
            <p:nvPr/>
          </p:nvSpPr>
          <p:spPr bwMode="auto">
            <a:xfrm>
              <a:off x="0" y="16328"/>
              <a:ext cx="611560" cy="3326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굴림" pitchFamily="50" charset="-127"/>
              </a:endParaRPr>
            </a:p>
          </p:txBody>
        </p:sp>
      </p:grpSp>
      <p:pic>
        <p:nvPicPr>
          <p:cNvPr id="12" name="그림 11" descr="Samsung_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53400" y="381000"/>
            <a:ext cx="1426467" cy="49987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1648361"/>
            <a:ext cx="990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en-CA" sz="4000" b="1" dirty="0" smtClean="0"/>
              <a:t>MB skip flag coding in 3D-ATM optimized for 3D video compression</a:t>
            </a:r>
            <a:endParaRPr lang="en-US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3505200"/>
            <a:ext cx="967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 pitchFamily="34" charset="0"/>
                <a:cs typeface="Arial" pitchFamily="34" charset="0"/>
              </a:rPr>
              <a:t>M. Mishurovskiy, A. Fartukov, I. Kovliga,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JinYoung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Lee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0200" y="4274165"/>
            <a:ext cx="7924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January’ 2013</a:t>
            </a:r>
          </a:p>
          <a:p>
            <a:pPr algn="ctr"/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Samsung R&amp;D Russia Institute</a:t>
            </a: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and</a:t>
            </a: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Samsung Advanced Institute of Technology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30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10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Definition of max length’s ….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514600" y="1981200"/>
            <a:ext cx="5410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Which max length to be used? ( based on experiments)</a:t>
            </a:r>
            <a:endParaRPr lang="en-US" sz="1600" b="1" u="sng" dirty="0">
              <a:latin typeface="Arial Narrow" pitchFamily="34" charset="0"/>
              <a:cs typeface="Arial" pitchFamily="34" charset="0"/>
            </a:endParaRPr>
          </a:p>
        </p:txBody>
      </p:sp>
      <p:graphicFrame>
        <p:nvGraphicFramePr>
          <p:cNvPr id="91" name="Table 90"/>
          <p:cNvGraphicFramePr>
            <a:graphicFrameLocks noGrp="1"/>
          </p:cNvGraphicFramePr>
          <p:nvPr/>
        </p:nvGraphicFramePr>
        <p:xfrm>
          <a:off x="304802" y="2365177"/>
          <a:ext cx="9067800" cy="1962912"/>
        </p:xfrm>
        <a:graphic>
          <a:graphicData uri="http://schemas.openxmlformats.org/drawingml/2006/table">
            <a:tbl>
              <a:tblPr/>
              <a:tblGrid>
                <a:gridCol w="1523998"/>
                <a:gridCol w="742952"/>
                <a:gridCol w="1133475"/>
                <a:gridCol w="1133475"/>
                <a:gridCol w="1133475"/>
                <a:gridCol w="1133475"/>
                <a:gridCol w="1133475"/>
                <a:gridCol w="1133475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Length code type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Max Length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Texture Coding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Depth Coding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Total (Coded PSNR)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Fixed length</a:t>
                      </a:r>
                      <a:r>
                        <a:rPr lang="en-US" sz="1400" baseline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 codes are used</a:t>
                      </a:r>
                      <a:endParaRPr lang="en-US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dBR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, %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dPSNR,dB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dPSNR,dB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dBR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, %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dPSNR,dB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-0.58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-1.80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0.10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-0.75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-0.83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-2.42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-1.08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-0.92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-2.54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0.14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-1.19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-0.91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-2.51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-1.21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-0.86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-2.16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0.11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-1.17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59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11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Summary on possible cases and what encoder does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939895"/>
              </p:ext>
            </p:extLst>
          </p:nvPr>
        </p:nvGraphicFramePr>
        <p:xfrm>
          <a:off x="76200" y="762000"/>
          <a:ext cx="9753602" cy="56929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2"/>
                <a:gridCol w="1219200"/>
                <a:gridCol w="1591036"/>
                <a:gridCol w="1750727"/>
                <a:gridCol w="1075338"/>
                <a:gridCol w="1085830"/>
                <a:gridCol w="2345669"/>
              </a:tblGrid>
              <a:tr h="746760"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 smtClean="0">
                          <a:latin typeface="Arial Narrow" pitchFamily="34" charset="0"/>
                          <a:cs typeface="Arial" pitchFamily="34" charset="0"/>
                        </a:rPr>
                        <a:t>Case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 err="1" smtClean="0">
                          <a:latin typeface="Arial Narrow" pitchFamily="34" charset="0"/>
                          <a:cs typeface="Arial" pitchFamily="34" charset="0"/>
                        </a:rPr>
                        <a:t>ctxIdxInc</a:t>
                      </a:r>
                      <a:endParaRPr lang="en-US" sz="1600" b="1" u="none" dirty="0" smtClean="0"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>
                          <a:latin typeface="Arial Narrow" pitchFamily="34" charset="0"/>
                        </a:rPr>
                        <a:t>mb_skip_flag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Current state of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number_of</a:t>
                      </a:r>
                      <a:r>
                        <a:rPr lang="en-US" sz="1600" b="1" kern="1200" baseline="0" dirty="0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_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skipped</a:t>
                      </a:r>
                      <a:r>
                        <a:rPr lang="en-US" sz="1600" b="1" kern="1200" baseline="0" dirty="0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MB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Arial Narrow" pitchFamily="34" charset="0"/>
                        </a:rPr>
                        <a:t>Is it the end of the slice</a:t>
                      </a:r>
                      <a:r>
                        <a:rPr lang="en-US" sz="1600" b="1" baseline="0" dirty="0" smtClean="0">
                          <a:latin typeface="Arial Narrow" pitchFamily="34" charset="0"/>
                        </a:rPr>
                        <a:t>?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Arial Narrow" pitchFamily="34" charset="0"/>
                        </a:rPr>
                        <a:t>Is it the end picture?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Arial Narrow" pitchFamily="34" charset="0"/>
                        </a:rPr>
                        <a:t>What encoder does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787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mb_skip_run_type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=0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number_of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_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skipped_MB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=0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 data w/o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mb_skip_flag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57391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&gt;  0 &amp;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≤ 15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mb_skip_run_type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=0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number_of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_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skipped_MB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EOS=0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 data w/o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mb_skip_flag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74608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≥ 0 &amp;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&lt; 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number_of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_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skipped_MB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++;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     no EOS; no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mb_skip_flag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89179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3787">
                <a:tc vMerge="1"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mb_skip_run_type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=0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number_of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_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skipped_MB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EOS=1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0423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mb_skip_run_type=1</a:t>
                      </a:r>
                    </a:p>
                    <a:p>
                      <a:pPr algn="ctr"/>
                      <a:r>
                        <a:rPr lang="en-US" sz="1400" b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no</a:t>
                      </a:r>
                      <a:r>
                        <a:rPr lang="en-US" sz="1400" b="0" baseline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mb_skip_flag is put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EOS 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9551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b="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304236">
                <a:tc>
                  <a:txBody>
                    <a:bodyPr/>
                    <a:lstStyle/>
                    <a:p>
                      <a:pPr algn="ctr"/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or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 or 1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No changes at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 level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663787">
                <a:tc>
                  <a:txBody>
                    <a:bodyPr/>
                    <a:lstStyle/>
                    <a:p>
                      <a:pPr algn="ctr"/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&gt; 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mb_skip_run_type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=1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EOS=0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 data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93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12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Syntax: Changes at the Sequence Parameter Set 3DVC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81001" y="914387"/>
          <a:ext cx="8991598" cy="5105412"/>
        </p:xfrm>
        <a:graphic>
          <a:graphicData uri="http://schemas.openxmlformats.org/drawingml/2006/table">
            <a:tbl>
              <a:tblPr/>
              <a:tblGrid>
                <a:gridCol w="7192635"/>
                <a:gridCol w="558558"/>
                <a:gridCol w="1240405"/>
              </a:tblGrid>
              <a:tr h="283634">
                <a:tc>
                  <a:txBody>
                    <a:bodyPr/>
                    <a:lstStyle/>
                    <a:p>
                      <a:pPr marL="0" marR="0" indent="0" algn="l" defTabSz="1072866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seq_parameter_set_3dvc_extension( ) {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Descriptor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profile_idc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 = =  139  &amp;&amp;  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depth_info_present_flag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) {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reduced_resolution_flag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slice_header_prediction_flag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inside_view_mvp_flag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disp_flag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psip_flag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nonlinear_depth_representation_num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ue(v)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		for( i = 1; i &lt;= nonlinear_depth_representation_num; i++ 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	nonlinear_depth_representation_model[ i ]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ue(v)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seq_view_synthesis_flag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	}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profile_idc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 = =  139  &amp;&amp; !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depth_info_present_flag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		</a:t>
                      </a: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enable_alc_encoder_flag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	if( profile_idc  = =  139 )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		</a:t>
                      </a:r>
                      <a:r>
                        <a:rPr lang="en-GB" sz="1600" b="1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enable_rle_skip_flag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}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90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13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Changes at slice data syntax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304800" y="914400"/>
          <a:ext cx="8991600" cy="2682240"/>
        </p:xfrm>
        <a:graphic>
          <a:graphicData uri="http://schemas.openxmlformats.org/drawingml/2006/table">
            <a:tbl>
              <a:tblPr/>
              <a:tblGrid>
                <a:gridCol w="6727351"/>
                <a:gridCol w="912346"/>
                <a:gridCol w="1351903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slice_data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 )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Descriptor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entropy_coding_mode_flag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while(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byte_aligned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 )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</a:t>
                      </a: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cabac_alignment_one_bit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f(1)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CurrMbAddr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first_mb_in_slice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* ( 1 +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MbaffFrameFlag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prevMbSkipped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Length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do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if(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!=  I  &amp;&amp; 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!=  SI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if(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entropy_coding_mode_flag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94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14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Changes at slice data syntax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52400" y="733333"/>
          <a:ext cx="9601200" cy="5717540"/>
        </p:xfrm>
        <a:graphic>
          <a:graphicData uri="http://schemas.openxmlformats.org/drawingml/2006/table">
            <a:tbl>
              <a:tblPr/>
              <a:tblGrid>
                <a:gridCol w="7183443"/>
                <a:gridCol w="974200"/>
                <a:gridCol w="1443557"/>
              </a:tblGrid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if( !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mb_vsskip_flag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 {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b="1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u(1) | ae(v)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!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}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} else {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RLECtx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RLE_skip_context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( 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 RLECtx &amp;&amp;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</a:t>
                      </a:r>
                      <a:r>
                        <a:rPr lang="en-US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Length 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== 0) {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b="1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Malgun Gothic"/>
                          <a:cs typeface="Times New Roman"/>
                        </a:rPr>
                        <a:t>mb_skip_run_type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u(1) | ae(v)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 (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Malgun Gothic"/>
                          <a:cs typeface="Times New Roman"/>
                        </a:rPr>
                        <a:t>mb_skip_run_type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= 1)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16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else {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b="1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number_of_skipped_macroblocks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u(4) | ae(v)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 number_of_skipped_macroblocks+1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}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} else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 !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RLECtx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!= 0)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RLECtx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) {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!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Malgun Gothic"/>
                          <a:cs typeface="Times New Roman"/>
                        </a:rPr>
                        <a:t>mb_skip_run_type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1)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en-GB" sz="1400" dirty="0" err="1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r>
                        <a:rPr lang="en-GB" sz="1400" dirty="0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 0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else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en-GB" sz="1400" dirty="0" err="1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r>
                        <a:rPr lang="en-GB" sz="1400" dirty="0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 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- 1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} else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b="1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u(1) | 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ae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731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moreDataFlag = !mb_skip_flag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42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15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Changes at slice data syntax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52400" y="761993"/>
          <a:ext cx="9601199" cy="5562608"/>
        </p:xfrm>
        <a:graphic>
          <a:graphicData uri="http://schemas.openxmlformats.org/drawingml/2006/table">
            <a:tbl>
              <a:tblPr/>
              <a:tblGrid>
                <a:gridCol w="7183442"/>
                <a:gridCol w="974200"/>
                <a:gridCol w="1443557"/>
              </a:tblGrid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if(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entropy_coding_mode_flag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more_rbsp_data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 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else {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if( slice_type  !=  I  &amp;&amp;  slice_type  !=  SI 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2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prevMbSkipped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r>
                        <a:rPr lang="en-GB" sz="1600" dirty="0">
                          <a:latin typeface="Arial Narrow" pitchFamily="34" charset="0"/>
                          <a:ea typeface="Malgun Gothic"/>
                          <a:cs typeface="Times New Roman"/>
                        </a:rPr>
                        <a:t>  | |  </a:t>
                      </a:r>
                      <a:r>
                        <a:rPr lang="en-GB" sz="1600" dirty="0" err="1">
                          <a:latin typeface="Arial Narrow" pitchFamily="34" charset="0"/>
                          <a:ea typeface="Malgun Gothic"/>
                          <a:cs typeface="Times New Roman"/>
                        </a:rPr>
                        <a:t>mb_vsskip_flag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if(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MbaffFrameFlag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&amp;&amp; 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CurrMbAddr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% 2  = =  0 )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else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501">
                <a:tc>
                  <a:txBody>
                    <a:bodyPr/>
                    <a:lstStyle/>
                    <a:p>
                      <a:pPr marL="45720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 (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0 || 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CurrMbAddr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(PicSizeInMbs-1) ||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indent="45720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!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mb_skip_run_type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1 ||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mb_skip_run_type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NonSkipNextUpMb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())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600" b="1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end_of_slice_flag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ae(v)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else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GB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end_of_slice_flag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end_of_slice_flag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}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		</a:t>
                      </a: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}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CurrMbAddr = NextMbAddress( CurrMbAddr 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} while( moreDataFlag 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Oval 14"/>
          <p:cNvSpPr/>
          <p:nvPr/>
        </p:nvSpPr>
        <p:spPr>
          <a:xfrm>
            <a:off x="2514600" y="3725091"/>
            <a:ext cx="1905000" cy="457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ine Callout 1 15"/>
          <p:cNvSpPr/>
          <p:nvPr/>
        </p:nvSpPr>
        <p:spPr>
          <a:xfrm>
            <a:off x="6781800" y="3349752"/>
            <a:ext cx="2438400" cy="612648"/>
          </a:xfrm>
          <a:prstGeom prst="borderCallout1">
            <a:avLst>
              <a:gd name="adj1" fmla="val 18750"/>
              <a:gd name="adj2" fmla="val -8333"/>
              <a:gd name="adj3" fmla="val 98285"/>
              <a:gd name="adj4" fmla="val -94285"/>
            </a:avLst>
          </a:prstGeom>
          <a:solidFill>
            <a:schemeClr val="bg1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If run is finished at this MB, </a:t>
            </a:r>
            <a:r>
              <a:rPr lang="en-US" sz="1400" b="1" dirty="0" err="1" smtClean="0">
                <a:solidFill>
                  <a:schemeClr val="tx1"/>
                </a:solidFill>
                <a:latin typeface="Arial Narrow" pitchFamily="34" charset="0"/>
              </a:rPr>
              <a:t>end_of_slice</a:t>
            </a: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 should be read</a:t>
            </a:r>
            <a:endParaRPr lang="en-US" sz="1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133600" y="2971800"/>
            <a:ext cx="2667000" cy="5334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ine Callout 1 19"/>
          <p:cNvSpPr/>
          <p:nvPr/>
        </p:nvSpPr>
        <p:spPr>
          <a:xfrm>
            <a:off x="6781800" y="2438400"/>
            <a:ext cx="2438400" cy="612648"/>
          </a:xfrm>
          <a:prstGeom prst="borderCallout1">
            <a:avLst>
              <a:gd name="adj1" fmla="val 18750"/>
              <a:gd name="adj2" fmla="val -8333"/>
              <a:gd name="adj3" fmla="val 98285"/>
              <a:gd name="adj4" fmla="val -94285"/>
            </a:avLst>
          </a:prstGeom>
          <a:solidFill>
            <a:schemeClr val="bg1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Check that we still in the current picture</a:t>
            </a:r>
            <a:endParaRPr lang="en-US" sz="1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61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16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Results: 3D-ATM 6.1 vs. 3D-ATM 6.1 + 3D-SRC: Case#1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08475"/>
              </p:ext>
            </p:extLst>
          </p:nvPr>
        </p:nvGraphicFramePr>
        <p:xfrm>
          <a:off x="457203" y="1523998"/>
          <a:ext cx="8991597" cy="3965510"/>
        </p:xfrm>
        <a:graphic>
          <a:graphicData uri="http://schemas.openxmlformats.org/drawingml/2006/table">
            <a:tbl>
              <a:tblPr/>
              <a:tblGrid>
                <a:gridCol w="1042178"/>
                <a:gridCol w="1111398"/>
                <a:gridCol w="1087025"/>
                <a:gridCol w="804301"/>
                <a:gridCol w="810151"/>
                <a:gridCol w="980760"/>
                <a:gridCol w="1087999"/>
                <a:gridCol w="980760"/>
                <a:gridCol w="1087025"/>
              </a:tblGrid>
              <a:tr h="268672">
                <a:tc gridSpan="9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Compression </a:t>
                      </a:r>
                      <a:r>
                        <a:rPr lang="en-CA" sz="16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Gain: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3D-SRC is applied to base</a:t>
                      </a:r>
                      <a:r>
                        <a:rPr lang="en-CA" sz="1600" b="1" baseline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view + dependent views of texture and all depth views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98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Seq.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Texture Coding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Depth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coded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synthesized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734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 Narrow" pitchFamily="34" charset="0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, dB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-3,07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-8,52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-3,71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-3,07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-5,23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-1,88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1,95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6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Average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-1,07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02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3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17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Results: 3D-ATM 6.1 vs. 3D-ATM 6.1 +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3D-SRC:Case#2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959492"/>
              </p:ext>
            </p:extLst>
          </p:nvPr>
        </p:nvGraphicFramePr>
        <p:xfrm>
          <a:off x="457203" y="1523998"/>
          <a:ext cx="8991597" cy="3965510"/>
        </p:xfrm>
        <a:graphic>
          <a:graphicData uri="http://schemas.openxmlformats.org/drawingml/2006/table">
            <a:tbl>
              <a:tblPr/>
              <a:tblGrid>
                <a:gridCol w="1042178"/>
                <a:gridCol w="1111398"/>
                <a:gridCol w="1087025"/>
                <a:gridCol w="804301"/>
                <a:gridCol w="810151"/>
                <a:gridCol w="980760"/>
                <a:gridCol w="1087999"/>
                <a:gridCol w="980760"/>
                <a:gridCol w="1087025"/>
              </a:tblGrid>
              <a:tr h="268672">
                <a:tc gridSpan="9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Compression </a:t>
                      </a:r>
                      <a:r>
                        <a:rPr lang="en-CA" sz="16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Gain</a:t>
                      </a:r>
                    </a:p>
                    <a:p>
                      <a:pPr marL="0" marR="0" indent="0" algn="ctr" defTabSz="1072866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CA" sz="16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3D-SRC is applied to </a:t>
                      </a:r>
                      <a:r>
                        <a:rPr lang="en-CA" sz="1600" b="1" baseline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dependent views of texture and all depth views</a:t>
                      </a:r>
                      <a:endParaRPr lang="ru-RU" sz="1600" dirty="0" smtClean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98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Seq.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Texture Coding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Depth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coded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synthesized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734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 Narrow" pitchFamily="34" charset="0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, dB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-2.60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0.08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-8.45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0.45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-3.37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0.10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-3.38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0.11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-1.56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-5.28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0.23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-1.96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-1.98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-0.29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-1.81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-0.44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-0.25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-2.98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-0.55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-0.53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-0.22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1.85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-0.09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-0.37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-0.33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-0.70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-0.98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6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-0.77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-0.86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Average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-2.51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0.13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-1.21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-1.23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86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18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Results: 3D-ATM 6.1 vs. 3D-ATM 6.1 +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3D-SRC (Case#2)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524000" y="990600"/>
          <a:ext cx="6705599" cy="4038597"/>
        </p:xfrm>
        <a:graphic>
          <a:graphicData uri="http://schemas.openxmlformats.org/drawingml/2006/table">
            <a:tbl>
              <a:tblPr/>
              <a:tblGrid>
                <a:gridCol w="2156523"/>
                <a:gridCol w="2299755"/>
                <a:gridCol w="2249321"/>
              </a:tblGrid>
              <a:tr h="8101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Seq</a:t>
                      </a: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Complexity</a:t>
                      </a:r>
                      <a:endParaRPr lang="ru-RU" sz="14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03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 Narrow" pitchFamily="34" charset="0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Encoder,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Decoder,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S02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S03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S04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99.94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S06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85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S08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Average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64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19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</a:t>
            </a:r>
            <a:r>
              <a:rPr lang="en-US" altLang="ko-KR" sz="140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145208"/>
            <a:ext cx="614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Conclusions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838200"/>
            <a:ext cx="9906000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Current 3D-ATM reference model uses so-called SKIP mode extensively especially for dependent views of texture and all views of depth due-to specific quantization politics and additional 3D-based tools which increase SKIP mode usage;</a:t>
            </a:r>
          </a:p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CABAC engine supports finite probabilities range of LPS, namely [0.01875…0.5] which means that symbols with LPS lower than 0.01875 might be encoded sub-optimally;</a:t>
            </a:r>
          </a:p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It has been discovered that </a:t>
            </a:r>
            <a:r>
              <a:rPr lang="en-US" altLang="ko-KR" sz="1600" dirty="0" err="1" smtClean="0">
                <a:latin typeface="Arial Narrow" pitchFamily="34" charset="0"/>
              </a:rPr>
              <a:t>mb_skip_flag</a:t>
            </a:r>
            <a:r>
              <a:rPr lang="en-US" altLang="ko-KR" sz="1600" dirty="0" smtClean="0">
                <a:latin typeface="Arial Narrow" pitchFamily="34" charset="0"/>
              </a:rPr>
              <a:t> has ~ twice lower probability than lowest boundary of LPS supported by CABAC; based on this 3D-Skip Run Coding (3D-SRC) has been proposed to improve coding efficiency of </a:t>
            </a:r>
            <a:r>
              <a:rPr lang="en-US" altLang="ko-KR" sz="1600" dirty="0" err="1" smtClean="0">
                <a:latin typeface="Arial Narrow" pitchFamily="34" charset="0"/>
              </a:rPr>
              <a:t>mb_skip_flag</a:t>
            </a:r>
            <a:r>
              <a:rPr lang="en-US" altLang="ko-KR" sz="1600" dirty="0" smtClean="0">
                <a:latin typeface="Arial Narrow" pitchFamily="34" charset="0"/>
              </a:rPr>
              <a:t> in B-Slices.</a:t>
            </a:r>
          </a:p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3D-SRC tool is integrated into 3D-ATM 6.1 and being applied to dependent views of texture and all depths shows the following: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Compression gain for texture coding: </a:t>
            </a:r>
            <a:r>
              <a:rPr lang="en-US" sz="1600" b="1" dirty="0" smtClean="0">
                <a:solidFill>
                  <a:srgbClr val="000000"/>
                </a:solidFill>
                <a:latin typeface="Arial Narrow" pitchFamily="34" charset="0"/>
                <a:ea typeface="Times New Roman"/>
                <a:cs typeface="Times New Roman"/>
              </a:rPr>
              <a:t>-0.91</a:t>
            </a:r>
            <a:r>
              <a:rPr lang="en-US" altLang="ko-KR" sz="1600" b="1" dirty="0" smtClean="0">
                <a:latin typeface="Arial Narrow" pitchFamily="34" charset="0"/>
              </a:rPr>
              <a:t>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Total compression gain based on coded texture: </a:t>
            </a:r>
            <a:r>
              <a:rPr lang="en-US" altLang="ko-KR" sz="1600" b="1" dirty="0" smtClean="0">
                <a:latin typeface="Arial Narrow" pitchFamily="34" charset="0"/>
              </a:rPr>
              <a:t>-1.21%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Total compression gain based on synthetic texture : </a:t>
            </a:r>
            <a:r>
              <a:rPr lang="en-US" altLang="ko-KR" sz="1600" b="1" dirty="0" smtClean="0">
                <a:latin typeface="Arial Narrow" pitchFamily="34" charset="0"/>
              </a:rPr>
              <a:t>-1.23%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Compression gain for dependent views : </a:t>
            </a:r>
            <a:r>
              <a:rPr lang="en-US" altLang="ko-KR" sz="1600" b="1" dirty="0" smtClean="0">
                <a:latin typeface="Arial Narrow" pitchFamily="34" charset="0"/>
              </a:rPr>
              <a:t>-4.16%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Compression gain for depths : </a:t>
            </a:r>
            <a:r>
              <a:rPr lang="en-US" altLang="ko-KR" sz="1600" b="1" dirty="0" smtClean="0">
                <a:latin typeface="Arial Narrow" pitchFamily="34" charset="0"/>
              </a:rPr>
              <a:t>-2.51%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Complexity of Encoder is estimated as </a:t>
            </a:r>
            <a:r>
              <a:rPr lang="en-US" altLang="ko-KR" sz="1600" b="1" dirty="0" smtClean="0">
                <a:latin typeface="Arial Narrow" pitchFamily="34" charset="0"/>
              </a:rPr>
              <a:t>100%; </a:t>
            </a:r>
            <a:r>
              <a:rPr lang="en-US" altLang="ko-KR" sz="1600" dirty="0" smtClean="0">
                <a:latin typeface="Arial Narrow" pitchFamily="34" charset="0"/>
              </a:rPr>
              <a:t>Complexity of Decoder is estimated as </a:t>
            </a:r>
            <a:r>
              <a:rPr lang="en-US" altLang="ko-KR" sz="1600" b="1" dirty="0" smtClean="0">
                <a:latin typeface="Arial Narrow" pitchFamily="34" charset="0"/>
              </a:rPr>
              <a:t>99.6%</a:t>
            </a:r>
          </a:p>
          <a:p>
            <a:pPr marL="342900" indent="-342900">
              <a:lnSpc>
                <a:spcPct val="130000"/>
              </a:lnSpc>
              <a:defRPr/>
            </a:pPr>
            <a:r>
              <a:rPr lang="en-US" altLang="ko-KR" sz="1600" dirty="0" smtClean="0">
                <a:latin typeface="Arial Narrow" pitchFamily="34" charset="0"/>
              </a:rPr>
              <a:t>5. No parsing dependency between base and supplementary views has been introduced;</a:t>
            </a:r>
          </a:p>
          <a:p>
            <a:pPr marL="342900" indent="-342900">
              <a:lnSpc>
                <a:spcPct val="130000"/>
              </a:lnSpc>
              <a:defRPr/>
            </a:pPr>
            <a:r>
              <a:rPr lang="en-US" altLang="ko-KR" sz="1600" dirty="0" smtClean="0">
                <a:latin typeface="Arial Narrow" pitchFamily="34" charset="0"/>
              </a:rPr>
              <a:t>6. Its believed that syntax changes and new semantic fits well with the text of the standard;</a:t>
            </a:r>
          </a:p>
          <a:p>
            <a:pPr marL="342900" indent="-342900">
              <a:lnSpc>
                <a:spcPct val="130000"/>
              </a:lnSpc>
              <a:defRPr/>
            </a:pPr>
            <a:r>
              <a:rPr lang="en-US" altLang="ko-KR" sz="1600" dirty="0" smtClean="0">
                <a:latin typeface="Arial Narrow" pitchFamily="34" charset="0"/>
              </a:rPr>
              <a:t>7. Results are successfully cross-checked (C0211- NTT, C0231 – ETRI &amp; KHU)</a:t>
            </a:r>
          </a:p>
          <a:p>
            <a:pPr algn="ctr">
              <a:lnSpc>
                <a:spcPct val="130000"/>
              </a:lnSpc>
              <a:defRPr/>
            </a:pPr>
            <a:r>
              <a:rPr lang="en-US" altLang="ko-KR" sz="1600" b="1" dirty="0" smtClean="0">
                <a:latin typeface="Arial Narrow" pitchFamily="34" charset="0"/>
              </a:rPr>
              <a:t>Based on this we kindly recommend adopting 3D Skip Run Coding into subsequent release of 3D-ATM reference model.</a:t>
            </a:r>
            <a:endParaRPr lang="en-US" altLang="ko-KR" sz="1800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63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636384"/>
              </p:ext>
            </p:extLst>
          </p:nvPr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10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en-US" altLang="ko-KR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en-US" altLang="ko-KR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2</a:t>
            </a:fld>
            <a:endParaRPr kumimoji="1" lang="en-US" altLang="ko-KR" sz="1400" b="1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6200" y="153834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Reasons for R&amp;D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28600" y="1071265"/>
            <a:ext cx="9329210" cy="5024735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en-US" altLang="ko-KR" sz="1800" b="1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        </a:t>
            </a:r>
            <a:r>
              <a:rPr lang="en-US" altLang="ko-KR" sz="180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 </a:t>
            </a:r>
            <a:endParaRPr lang="en-US" altLang="ko-KR" sz="180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" y="1387019"/>
            <a:ext cx="917681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“SKIP” mode is widely used in AVC-based video coding providing high compression ratio due-to extremely low bitrate and reasonable reconstructed quality </a:t>
            </a:r>
          </a:p>
          <a:p>
            <a:pPr marL="342900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In dependent views coding SKIP mode is used even more intensively due-to:</a:t>
            </a:r>
          </a:p>
          <a:p>
            <a:pPr marL="879333" lvl="1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Increased quantization factors adopted for dependent views</a:t>
            </a:r>
          </a:p>
          <a:p>
            <a:pPr marL="879333" lvl="1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Cascading quantization in B-slices</a:t>
            </a:r>
          </a:p>
          <a:p>
            <a:pPr marL="879333" lvl="1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Interview motion derivation implemented in the SKIP mode and proposed by </a:t>
            </a:r>
            <a:r>
              <a:rPr lang="en-US" sz="2000" dirty="0" err="1" smtClean="0">
                <a:latin typeface="Arial Narrow" pitchFamily="34" charset="0"/>
                <a:cs typeface="Arial" pitchFamily="34" charset="0"/>
              </a:rPr>
              <a:t>Mediatek</a:t>
            </a:r>
            <a:endParaRPr lang="en-US" sz="2000" dirty="0" smtClean="0">
              <a:latin typeface="Arial Narrow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Though </a:t>
            </a:r>
            <a:r>
              <a:rPr lang="en-US" sz="2000" dirty="0" err="1" smtClean="0">
                <a:latin typeface="Arial Narrow" pitchFamily="34" charset="0"/>
                <a:cs typeface="Arial" pitchFamily="34" charset="0"/>
              </a:rPr>
              <a:t>mb_skip_flag</a:t>
            </a: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 is encoded by CABAC engine, due-to skewed probabilities and minimal  probability of LPS symbol 0.0187, efficiency of </a:t>
            </a:r>
            <a:r>
              <a:rPr lang="en-US" sz="2000" dirty="0" err="1" smtClean="0">
                <a:latin typeface="Arial Narrow" pitchFamily="34" charset="0"/>
                <a:cs typeface="Arial" pitchFamily="34" charset="0"/>
              </a:rPr>
              <a:t>mb_skip_flag</a:t>
            </a: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 coding is not optimal and might be improved</a:t>
            </a:r>
            <a:endParaRPr lang="en-US" sz="2000" dirty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66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236184"/>
              </p:ext>
            </p:extLst>
          </p:nvPr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43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en-US" altLang="ko-KR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en-US" altLang="ko-KR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3</a:t>
            </a:fld>
            <a:endParaRPr kumimoji="1" lang="en-US" altLang="ko-KR" sz="1400" b="1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200" y="153834"/>
            <a:ext cx="960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LPS probabilities estimation for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mb_skip_flag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162190"/>
              </p:ext>
            </p:extLst>
          </p:nvPr>
        </p:nvGraphicFramePr>
        <p:xfrm>
          <a:off x="50798" y="1447800"/>
          <a:ext cx="9829802" cy="5029201"/>
        </p:xfrm>
        <a:graphic>
          <a:graphicData uri="http://schemas.openxmlformats.org/drawingml/2006/table">
            <a:tbl>
              <a:tblPr/>
              <a:tblGrid>
                <a:gridCol w="1143002"/>
                <a:gridCol w="685800"/>
                <a:gridCol w="1128714"/>
                <a:gridCol w="985839"/>
                <a:gridCol w="985839"/>
                <a:gridCol w="985839"/>
                <a:gridCol w="985839"/>
                <a:gridCol w="985839"/>
                <a:gridCol w="985839"/>
                <a:gridCol w="957252"/>
              </a:tblGrid>
              <a:tr h="609602">
                <a:tc gridSpan="10">
                  <a:txBody>
                    <a:bodyPr/>
                    <a:lstStyle/>
                    <a:p>
                      <a:pPr algn="ctr" hangingPunct="0"/>
                      <a:r>
                        <a:rPr lang="en-US" sz="1600" b="1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Results of LPS</a:t>
                      </a:r>
                      <a:r>
                        <a:rPr lang="en-US" sz="1600" b="1" baseline="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probability estimation for </a:t>
                      </a:r>
                      <a:r>
                        <a:rPr lang="en-US" sz="1600" b="1" baseline="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mb_skip_flag</a:t>
                      </a:r>
                      <a:endParaRPr lang="en-US" sz="1600" b="1" baseline="0" dirty="0" smtClean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  <a:p>
                      <a:pPr algn="ctr" hangingPunct="0"/>
                      <a:r>
                        <a:rPr lang="en-US" sz="1600" b="1" baseline="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QP 26, 31, 36, 41; 25 frames, B-slices only, 7 sequences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/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602">
                <a:tc rowSpan="2">
                  <a:txBody>
                    <a:bodyPr/>
                    <a:lstStyle/>
                    <a:p>
                      <a:pPr algn="ctr" hangingPunct="0"/>
                      <a:r>
                        <a:rPr lang="en-US" sz="1600" b="1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ctxIdxInc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/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skip flag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Base view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CA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Depended views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Base depths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CA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Depended </a:t>
                      </a:r>
                      <a:r>
                        <a:rPr lang="en-US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depths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10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of trials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</a:t>
                      </a:r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LPS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trials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LPS</a:t>
                      </a:r>
                      <a:endParaRPr lang="ru-RU" sz="1600" dirty="0" smtClean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trials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LPS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trials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LPS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54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75172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0.0185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87015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0.0099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8806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0.0081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18515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0.0084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62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3981146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8700005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1075923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2174913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54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260992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0.4794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186360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0.3988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39575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0.4550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66568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0.4926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283457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280990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33042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64629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54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139816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0.2914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87977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0.2459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33238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0.2118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61554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0.1728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57498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28678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8933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12861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" name="모서리가 둥근 직사각형 17"/>
          <p:cNvSpPr/>
          <p:nvPr/>
        </p:nvSpPr>
        <p:spPr bwMode="auto">
          <a:xfrm>
            <a:off x="0" y="762001"/>
            <a:ext cx="9906000" cy="609599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Probabilities supported by CABAC engine: [0.01875…0.5] in 3D-ATM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876800" y="4038600"/>
            <a:ext cx="50292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모서리가 둥근 직사각형 17"/>
          <p:cNvSpPr/>
          <p:nvPr/>
        </p:nvSpPr>
        <p:spPr bwMode="auto">
          <a:xfrm>
            <a:off x="4191000" y="1143000"/>
            <a:ext cx="5334000" cy="46482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Example of a slice-structure 0f dependent views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59" name="모서리가 둥근 직사각형 17"/>
          <p:cNvSpPr/>
          <p:nvPr/>
        </p:nvSpPr>
        <p:spPr bwMode="auto">
          <a:xfrm>
            <a:off x="381000" y="990600"/>
            <a:ext cx="3505200" cy="29718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MB Structure in AVC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10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1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4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 structure and sequence of MBs in 3D-ATM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3401" y="15240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62000" y="1524000"/>
            <a:ext cx="5334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95400" y="15240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" name="Line Callout 1 55"/>
          <p:cNvSpPr/>
          <p:nvPr/>
        </p:nvSpPr>
        <p:spPr>
          <a:xfrm>
            <a:off x="2057400" y="1828800"/>
            <a:ext cx="1524000" cy="612648"/>
          </a:xfrm>
          <a:prstGeom prst="borderCallout1">
            <a:avLst>
              <a:gd name="adj1" fmla="val 64356"/>
              <a:gd name="adj2" fmla="val -1111"/>
              <a:gd name="adj3" fmla="val 4706"/>
              <a:gd name="adj4" fmla="val -3361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Line Callout 1 56"/>
          <p:cNvSpPr/>
          <p:nvPr/>
        </p:nvSpPr>
        <p:spPr>
          <a:xfrm>
            <a:off x="2057400" y="2514600"/>
            <a:ext cx="1524000" cy="612648"/>
          </a:xfrm>
          <a:prstGeom prst="borderCallout1">
            <a:avLst>
              <a:gd name="adj1" fmla="val 45698"/>
              <a:gd name="adj2" fmla="val 278"/>
              <a:gd name="adj3" fmla="val -51264"/>
              <a:gd name="adj4" fmla="val -5509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 data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Line Callout 1 57"/>
          <p:cNvSpPr/>
          <p:nvPr/>
        </p:nvSpPr>
        <p:spPr>
          <a:xfrm>
            <a:off x="2057400" y="3200400"/>
            <a:ext cx="1524000" cy="612648"/>
          </a:xfrm>
          <a:prstGeom prst="borderCallout1">
            <a:avLst>
              <a:gd name="adj1" fmla="val 37406"/>
              <a:gd name="adj2" fmla="val -2222"/>
              <a:gd name="adj3" fmla="val -159058"/>
              <a:gd name="adj4" fmla="val -908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Mb_skip_flag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720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00600" y="2130623"/>
            <a:ext cx="685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864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15001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943600" y="2130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2484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4770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705599" y="2130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010399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2390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4676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6962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9248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81534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3820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6106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8392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4" name="Right Brace 103"/>
          <p:cNvSpPr/>
          <p:nvPr/>
        </p:nvSpPr>
        <p:spPr>
          <a:xfrm rot="5400000">
            <a:off x="5715000" y="1902023"/>
            <a:ext cx="381000" cy="2667000"/>
          </a:xfrm>
          <a:prstGeom prst="rightBrace">
            <a:avLst>
              <a:gd name="adj1" fmla="val 3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5288490" y="3502223"/>
            <a:ext cx="149331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3 non-skipped MB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6" name="Right Brace 105"/>
          <p:cNvSpPr/>
          <p:nvPr/>
        </p:nvSpPr>
        <p:spPr>
          <a:xfrm rot="5400000">
            <a:off x="7962900" y="2321123"/>
            <a:ext cx="381000" cy="1828800"/>
          </a:xfrm>
          <a:prstGeom prst="rightBrace">
            <a:avLst>
              <a:gd name="adj1" fmla="val 3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7422090" y="3502223"/>
            <a:ext cx="149331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3 skipped MB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115" name="Straight Connector 114"/>
          <p:cNvCxnSpPr>
            <a:endCxn id="106" idx="2"/>
          </p:cNvCxnSpPr>
          <p:nvPr/>
        </p:nvCxnSpPr>
        <p:spPr>
          <a:xfrm>
            <a:off x="7239000" y="1825823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endCxn id="106" idx="0"/>
          </p:cNvCxnSpPr>
          <p:nvPr/>
        </p:nvCxnSpPr>
        <p:spPr>
          <a:xfrm>
            <a:off x="9067800" y="1825823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4572000" y="1825823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Cloud Callout 124"/>
          <p:cNvSpPr/>
          <p:nvPr/>
        </p:nvSpPr>
        <p:spPr>
          <a:xfrm>
            <a:off x="4343400" y="4114800"/>
            <a:ext cx="3048000" cy="1447800"/>
          </a:xfrm>
          <a:prstGeom prst="cloudCallout">
            <a:avLst>
              <a:gd name="adj1" fmla="val 63048"/>
              <a:gd name="adj2" fmla="val -10795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Can this sequence be encoded more efficiently?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모서리가 둥근 직사각형 17"/>
          <p:cNvSpPr/>
          <p:nvPr/>
        </p:nvSpPr>
        <p:spPr bwMode="auto">
          <a:xfrm>
            <a:off x="381000" y="4038600"/>
            <a:ext cx="3505200" cy="22098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066800" y="45720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95400" y="45720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0" name="Line Callout 1 129"/>
          <p:cNvSpPr/>
          <p:nvPr/>
        </p:nvSpPr>
        <p:spPr>
          <a:xfrm>
            <a:off x="2057400" y="4724400"/>
            <a:ext cx="1524000" cy="612648"/>
          </a:xfrm>
          <a:prstGeom prst="borderCallout1">
            <a:avLst>
              <a:gd name="adj1" fmla="val 64356"/>
              <a:gd name="adj2" fmla="val -1111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" name="Line Callout 1 131"/>
          <p:cNvSpPr/>
          <p:nvPr/>
        </p:nvSpPr>
        <p:spPr>
          <a:xfrm>
            <a:off x="2057400" y="5410200"/>
            <a:ext cx="1524000" cy="612648"/>
          </a:xfrm>
          <a:prstGeom prst="borderCallout1">
            <a:avLst>
              <a:gd name="adj1" fmla="val 62282"/>
              <a:gd name="adj2" fmla="val -1389"/>
              <a:gd name="adj3" fmla="val -26388"/>
              <a:gd name="adj4" fmla="val -55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Mb_skip_flag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154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5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9733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Proposal: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Use of run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skipped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MB, CABAC case (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3D oriented)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191002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419601" y="1219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7244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9530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81600" y="1219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486400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7150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9436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1722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4008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6294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8580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70866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3152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75438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772401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0010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8229601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4582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686801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4290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3657600" y="1222177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3962400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9154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9144000" y="1222177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9448800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4191002" y="2435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4419601" y="2435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4724401" y="2435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4953001" y="2435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5181600" y="2435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486400" y="2435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429000" y="2438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3657600" y="2438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3962400" y="2438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8915401" y="2438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9144000" y="2438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9448800" y="2438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2" name="Down Arrow 171"/>
          <p:cNvSpPr/>
          <p:nvPr/>
        </p:nvSpPr>
        <p:spPr>
          <a:xfrm>
            <a:off x="6400801" y="1905000"/>
            <a:ext cx="484632" cy="5334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Down Arrow 172"/>
          <p:cNvSpPr/>
          <p:nvPr/>
        </p:nvSpPr>
        <p:spPr>
          <a:xfrm>
            <a:off x="6477001" y="3276600"/>
            <a:ext cx="484632" cy="5334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TextBox 173"/>
          <p:cNvSpPr txBox="1"/>
          <p:nvPr/>
        </p:nvSpPr>
        <p:spPr>
          <a:xfrm>
            <a:off x="4191002" y="3883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4419601" y="38832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4724401" y="3883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953001" y="3883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5181600" y="38832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5486400" y="3883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3429000" y="3886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3657600" y="3886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3962400" y="3886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6477001" y="3886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6705600" y="3886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7010400" y="3886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4191002" y="5178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4419601" y="5178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4724401" y="5178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4953001" y="5178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5181600" y="5178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5486400" y="5178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5715001" y="5178623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172202" y="51816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3429001" y="51816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3657600" y="51816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3962400" y="51816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6400800" y="51816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6705600" y="51816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5943601" y="51816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3" name="Down Arrow 202"/>
          <p:cNvSpPr/>
          <p:nvPr/>
        </p:nvSpPr>
        <p:spPr>
          <a:xfrm>
            <a:off x="6477000" y="4648200"/>
            <a:ext cx="484632" cy="5334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모서리가 둥근 직사각형 17"/>
          <p:cNvSpPr/>
          <p:nvPr/>
        </p:nvSpPr>
        <p:spPr bwMode="auto">
          <a:xfrm>
            <a:off x="76199" y="17526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with Run Length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304799" y="25908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761999" y="25908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7" name="Line Callout 1 206"/>
          <p:cNvSpPr/>
          <p:nvPr/>
        </p:nvSpPr>
        <p:spPr>
          <a:xfrm>
            <a:off x="1523999" y="27432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8" name="Line Callout 1 207"/>
          <p:cNvSpPr/>
          <p:nvPr/>
        </p:nvSpPr>
        <p:spPr>
          <a:xfrm>
            <a:off x="1523999" y="3959352"/>
            <a:ext cx="1524000" cy="612648"/>
          </a:xfrm>
          <a:prstGeom prst="borderCallout1">
            <a:avLst>
              <a:gd name="adj1" fmla="val 26523"/>
              <a:gd name="adj2" fmla="val 486"/>
              <a:gd name="adj3" fmla="val -113453"/>
              <a:gd name="adj4" fmla="val -737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Signal of Run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533399" y="25908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0" name="Line Callout 1 209"/>
          <p:cNvSpPr/>
          <p:nvPr/>
        </p:nvSpPr>
        <p:spPr>
          <a:xfrm>
            <a:off x="1523999" y="3429000"/>
            <a:ext cx="1524000" cy="612648"/>
          </a:xfrm>
          <a:prstGeom prst="borderCallout1">
            <a:avLst>
              <a:gd name="adj1" fmla="val 65391"/>
              <a:gd name="adj2" fmla="val -764"/>
              <a:gd name="adj3" fmla="val -26388"/>
              <a:gd name="adj4" fmla="val -55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1" name="Овал 22"/>
          <p:cNvSpPr/>
          <p:nvPr/>
        </p:nvSpPr>
        <p:spPr>
          <a:xfrm>
            <a:off x="7010400" y="19812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2" name="Овал 22"/>
          <p:cNvSpPr/>
          <p:nvPr/>
        </p:nvSpPr>
        <p:spPr>
          <a:xfrm>
            <a:off x="7010400" y="32766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3" name="Овал 22"/>
          <p:cNvSpPr/>
          <p:nvPr/>
        </p:nvSpPr>
        <p:spPr>
          <a:xfrm>
            <a:off x="7010400" y="47244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7467600" y="3305175"/>
            <a:ext cx="149331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Combining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7467600" y="4762500"/>
            <a:ext cx="2286000" cy="523220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Possible inserting of run’s length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7467600" y="1981200"/>
            <a:ext cx="19812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Excluding repeated  MB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6248400" y="2590800"/>
            <a:ext cx="19812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……….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5" name="Line Callout 1 94"/>
          <p:cNvSpPr/>
          <p:nvPr/>
        </p:nvSpPr>
        <p:spPr>
          <a:xfrm>
            <a:off x="7391400" y="5410200"/>
            <a:ext cx="2362200" cy="838200"/>
          </a:xfrm>
          <a:prstGeom prst="borderCallout1">
            <a:avLst>
              <a:gd name="adj1" fmla="val 18750"/>
              <a:gd name="adj2" fmla="val -8333"/>
              <a:gd name="adj3" fmla="val 3712"/>
              <a:gd name="adj4" fmla="val -38420"/>
            </a:avLst>
          </a:prstGeom>
          <a:solidFill>
            <a:schemeClr val="bg1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!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There is no </a:t>
            </a:r>
            <a:r>
              <a:rPr lang="en-US" sz="1400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 here due-to its already known that </a:t>
            </a:r>
            <a:r>
              <a:rPr lang="en-US" sz="1400" b="1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=0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for the next MB</a:t>
            </a:r>
            <a:endParaRPr lang="en-US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6324600" y="5105400"/>
            <a:ext cx="1524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8686799" y="2362200"/>
            <a:ext cx="1143003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6324600" y="3810000"/>
            <a:ext cx="12192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Arrow Connector 101"/>
          <p:cNvCxnSpPr>
            <a:stCxn id="97" idx="4"/>
            <a:endCxn id="100" idx="6"/>
          </p:cNvCxnSpPr>
          <p:nvPr/>
        </p:nvCxnSpPr>
        <p:spPr>
          <a:xfrm flipH="1">
            <a:off x="7543800" y="3200400"/>
            <a:ext cx="1714501" cy="1028700"/>
          </a:xfrm>
          <a:prstGeom prst="straightConnector1">
            <a:avLst/>
          </a:prstGeom>
          <a:ln w="127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val 104"/>
          <p:cNvSpPr/>
          <p:nvPr/>
        </p:nvSpPr>
        <p:spPr>
          <a:xfrm>
            <a:off x="3200400" y="2362200"/>
            <a:ext cx="27432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3200400" y="3810000"/>
            <a:ext cx="27432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7" name="Straight Arrow Connector 106"/>
          <p:cNvCxnSpPr>
            <a:stCxn id="105" idx="4"/>
            <a:endCxn id="106" idx="0"/>
          </p:cNvCxnSpPr>
          <p:nvPr/>
        </p:nvCxnSpPr>
        <p:spPr>
          <a:xfrm>
            <a:off x="4572000" y="3200400"/>
            <a:ext cx="0" cy="609600"/>
          </a:xfrm>
          <a:prstGeom prst="straightConnector1">
            <a:avLst/>
          </a:prstGeom>
          <a:ln w="127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7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6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Proposed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ignaling of a skipped MB run, CABAC case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Овал 22"/>
          <p:cNvSpPr/>
          <p:nvPr/>
        </p:nvSpPr>
        <p:spPr>
          <a:xfrm>
            <a:off x="228600" y="14170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85800" y="1471196"/>
            <a:ext cx="90678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Modifications are introduced 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if only </a:t>
            </a:r>
            <a:r>
              <a:rPr lang="en-US" sz="16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 = 2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( MB to the top and MB to the left are both skipped)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6" name="Овал 22"/>
          <p:cNvSpPr/>
          <p:nvPr/>
        </p:nvSpPr>
        <p:spPr>
          <a:xfrm>
            <a:off x="228600" y="19504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5800" y="2023646"/>
            <a:ext cx="68580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Arial Narrow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 is introduced instead of </a:t>
            </a:r>
            <a:r>
              <a:rPr lang="en-US" sz="1600" b="1" dirty="0" err="1" smtClean="0">
                <a:latin typeface="Arial Narrow" pitchFamily="34" charset="0"/>
                <a:cs typeface="Arial" pitchFamily="34" charset="0"/>
              </a:rPr>
              <a:t>mb_skip_flag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8" name="Овал 22"/>
          <p:cNvSpPr/>
          <p:nvPr/>
        </p:nvSpPr>
        <p:spPr>
          <a:xfrm>
            <a:off x="228600" y="24838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85800" y="2557046"/>
            <a:ext cx="68580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Run’s length can be determined either implicitly or explicitly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7" name="모서리가 둥근 직사각형 17"/>
          <p:cNvSpPr/>
          <p:nvPr/>
        </p:nvSpPr>
        <p:spPr bwMode="auto">
          <a:xfrm>
            <a:off x="1600200" y="32766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 explicit length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828800" y="41148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286000" y="41148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0" name="Line Callout 1 109"/>
          <p:cNvSpPr/>
          <p:nvPr/>
        </p:nvSpPr>
        <p:spPr>
          <a:xfrm>
            <a:off x="3048000" y="42672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Line Callout 1 110"/>
          <p:cNvSpPr/>
          <p:nvPr/>
        </p:nvSpPr>
        <p:spPr>
          <a:xfrm>
            <a:off x="2209800" y="5483352"/>
            <a:ext cx="2362200" cy="612648"/>
          </a:xfrm>
          <a:prstGeom prst="borderCallout1">
            <a:avLst>
              <a:gd name="adj1" fmla="val -1462"/>
              <a:gd name="adj2" fmla="val 10970"/>
              <a:gd name="adj3" fmla="val -111898"/>
              <a:gd name="adj4" fmla="val -112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=0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057400" y="41148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3" name="Line Callout 1 112"/>
          <p:cNvSpPr/>
          <p:nvPr/>
        </p:nvSpPr>
        <p:spPr>
          <a:xfrm>
            <a:off x="3048000" y="4953000"/>
            <a:ext cx="1524000" cy="457200"/>
          </a:xfrm>
          <a:prstGeom prst="borderCallout1">
            <a:avLst>
              <a:gd name="adj1" fmla="val 65391"/>
              <a:gd name="adj2" fmla="val -764"/>
              <a:gd name="adj3" fmla="val -29364"/>
              <a:gd name="adj4" fmla="val -581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모서리가 둥근 직사각형 17"/>
          <p:cNvSpPr/>
          <p:nvPr/>
        </p:nvSpPr>
        <p:spPr bwMode="auto">
          <a:xfrm>
            <a:off x="5029200" y="32766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 implicit length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486400" y="41148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715000" y="41148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8" name="Line Callout 1 117"/>
          <p:cNvSpPr/>
          <p:nvPr/>
        </p:nvSpPr>
        <p:spPr>
          <a:xfrm>
            <a:off x="6477000" y="42672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Line Callout 1 118"/>
          <p:cNvSpPr/>
          <p:nvPr/>
        </p:nvSpPr>
        <p:spPr>
          <a:xfrm>
            <a:off x="5562600" y="5029200"/>
            <a:ext cx="2438400" cy="612648"/>
          </a:xfrm>
          <a:prstGeom prst="borderCallout1">
            <a:avLst>
              <a:gd name="adj1" fmla="val -4572"/>
              <a:gd name="adj2" fmla="val 14940"/>
              <a:gd name="adj3" fmla="val -37271"/>
              <a:gd name="adj4" fmla="val -8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Овал 22"/>
          <p:cNvSpPr/>
          <p:nvPr/>
        </p:nvSpPr>
        <p:spPr>
          <a:xfrm>
            <a:off x="228600" y="9144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5800" y="968573"/>
            <a:ext cx="90678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Modifications should be done for dependent views only and all depths views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6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7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Implicitly defined run’s length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모서리가 둥근 직사각형 17"/>
          <p:cNvSpPr/>
          <p:nvPr/>
        </p:nvSpPr>
        <p:spPr bwMode="auto">
          <a:xfrm>
            <a:off x="152400" y="8382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without Length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0" y="16764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8200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" name="Line Callout 1 19"/>
          <p:cNvSpPr/>
          <p:nvPr/>
        </p:nvSpPr>
        <p:spPr>
          <a:xfrm>
            <a:off x="1600200" y="18288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Line Callout 1 20"/>
          <p:cNvSpPr/>
          <p:nvPr/>
        </p:nvSpPr>
        <p:spPr>
          <a:xfrm>
            <a:off x="685800" y="2590800"/>
            <a:ext cx="2438400" cy="612648"/>
          </a:xfrm>
          <a:prstGeom prst="borderCallout1">
            <a:avLst>
              <a:gd name="adj1" fmla="val -4572"/>
              <a:gd name="adj2" fmla="val 14940"/>
              <a:gd name="adj3" fmla="val -37271"/>
              <a:gd name="adj4" fmla="val -8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191002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19601" y="1673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244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530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81600" y="1673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86400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150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436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722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008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6294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0866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3152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438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772401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0010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229601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4582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686801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290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57600" y="1676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962400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9154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144000" y="1676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448800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" name="Left Brace 73"/>
          <p:cNvSpPr/>
          <p:nvPr/>
        </p:nvSpPr>
        <p:spPr>
          <a:xfrm rot="5400000">
            <a:off x="6705599" y="381001"/>
            <a:ext cx="304802" cy="22860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5943600" y="1152525"/>
            <a:ext cx="0" cy="295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343400" y="854271"/>
            <a:ext cx="25146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5" name="Left Brace 84"/>
          <p:cNvSpPr/>
          <p:nvPr/>
        </p:nvSpPr>
        <p:spPr>
          <a:xfrm rot="5400000">
            <a:off x="8080944" y="1356296"/>
            <a:ext cx="244675" cy="395536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Arrow Connector 85"/>
          <p:cNvCxnSpPr/>
          <p:nvPr/>
        </p:nvCxnSpPr>
        <p:spPr>
          <a:xfrm flipH="1">
            <a:off x="8209578" y="1136454"/>
            <a:ext cx="972" cy="266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7162800" y="838200"/>
            <a:ext cx="27432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</a:t>
            </a:r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becomes not 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191002" y="3197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419601" y="3197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724401" y="3197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953001" y="3197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181600" y="3197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486400" y="3197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715001" y="3197423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943600" y="3200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29001" y="3200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657600" y="3200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962400" y="3200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629400" y="3200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57999" y="3200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2799" y="3200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172200" y="3197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400800" y="3197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5" name="Left Brace 114"/>
          <p:cNvSpPr/>
          <p:nvPr/>
        </p:nvSpPr>
        <p:spPr>
          <a:xfrm rot="16200000">
            <a:off x="6705599" y="1447801"/>
            <a:ext cx="304802" cy="22860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Left Brace 115"/>
          <p:cNvSpPr/>
          <p:nvPr/>
        </p:nvSpPr>
        <p:spPr>
          <a:xfrm rot="5400000">
            <a:off x="5852094" y="2839220"/>
            <a:ext cx="244675" cy="395536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7" name="Straight Arrow Connector 116"/>
          <p:cNvCxnSpPr>
            <a:stCxn id="115" idx="1"/>
            <a:endCxn id="116" idx="1"/>
          </p:cNvCxnSpPr>
          <p:nvPr/>
        </p:nvCxnSpPr>
        <p:spPr>
          <a:xfrm flipH="1">
            <a:off x="5971829" y="2743202"/>
            <a:ext cx="901213" cy="1714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Овал 22"/>
          <p:cNvSpPr/>
          <p:nvPr/>
        </p:nvSpPr>
        <p:spPr>
          <a:xfrm>
            <a:off x="3733800" y="46936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Овал 22"/>
          <p:cNvSpPr/>
          <p:nvPr/>
        </p:nvSpPr>
        <p:spPr>
          <a:xfrm>
            <a:off x="3733800" y="52270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191000" y="5300246"/>
            <a:ext cx="4267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Number of MB in run less than 16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3" name="Овал 22"/>
          <p:cNvSpPr/>
          <p:nvPr/>
        </p:nvSpPr>
        <p:spPr>
          <a:xfrm>
            <a:off x="3724275" y="57604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181475" y="5833646"/>
            <a:ext cx="3886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Picture has at least one more MB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267200" y="4724400"/>
            <a:ext cx="4648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While  </a:t>
            </a:r>
            <a:r>
              <a:rPr lang="en-US" sz="16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02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8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Explicitly defined run’s length: examples of possible cases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모서리가 둥근 직사각형 17"/>
          <p:cNvSpPr/>
          <p:nvPr/>
        </p:nvSpPr>
        <p:spPr bwMode="auto">
          <a:xfrm>
            <a:off x="152400" y="7620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 Length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381000" y="16002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38200" y="1600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0" name="Line Callout 1 109"/>
          <p:cNvSpPr/>
          <p:nvPr/>
        </p:nvSpPr>
        <p:spPr>
          <a:xfrm>
            <a:off x="1600200" y="17526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Line Callout 1 110"/>
          <p:cNvSpPr/>
          <p:nvPr/>
        </p:nvSpPr>
        <p:spPr>
          <a:xfrm>
            <a:off x="762000" y="2968752"/>
            <a:ext cx="2362200" cy="612648"/>
          </a:xfrm>
          <a:prstGeom prst="borderCallout1">
            <a:avLst>
              <a:gd name="adj1" fmla="val -1462"/>
              <a:gd name="adj2" fmla="val 10970"/>
              <a:gd name="adj3" fmla="val -111898"/>
              <a:gd name="adj4" fmla="val -112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=0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09600" y="16002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3" name="Line Callout 1 112"/>
          <p:cNvSpPr/>
          <p:nvPr/>
        </p:nvSpPr>
        <p:spPr>
          <a:xfrm>
            <a:off x="1600200" y="2438400"/>
            <a:ext cx="1524000" cy="457200"/>
          </a:xfrm>
          <a:prstGeom prst="borderCallout1">
            <a:avLst>
              <a:gd name="adj1" fmla="val 65391"/>
              <a:gd name="adj2" fmla="val -764"/>
              <a:gd name="adj3" fmla="val -38888"/>
              <a:gd name="adj4" fmla="val -587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91002" y="2699619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9601" y="269961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24401" y="269961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953001" y="2699619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81600" y="269961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86400" y="269961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715001" y="2699619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172202" y="269412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29001" y="2694129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657600" y="269412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62400" y="269412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00800" y="269412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05600" y="269412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43601" y="2694129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91002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19601" y="1482921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244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9530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181600" y="1482921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86400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7150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9436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722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4008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294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8580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0866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3152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5438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772401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0010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8229601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84582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686801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290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657600" y="1485898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962400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9154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144000" y="1485898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448800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70" name="Left Brace 69"/>
          <p:cNvSpPr/>
          <p:nvPr/>
        </p:nvSpPr>
        <p:spPr>
          <a:xfrm rot="16200000">
            <a:off x="7411939" y="893861"/>
            <a:ext cx="263721" cy="27432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Left Brace 70"/>
          <p:cNvSpPr/>
          <p:nvPr/>
        </p:nvSpPr>
        <p:spPr>
          <a:xfrm rot="5400000">
            <a:off x="5953125" y="2188246"/>
            <a:ext cx="228600" cy="6858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Arrow Connector 72"/>
          <p:cNvCxnSpPr>
            <a:endCxn id="71" idx="1"/>
          </p:cNvCxnSpPr>
          <p:nvPr/>
        </p:nvCxnSpPr>
        <p:spPr>
          <a:xfrm flipH="1">
            <a:off x="6062912" y="2375767"/>
            <a:ext cx="1498938" cy="410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Left Brace 86"/>
          <p:cNvSpPr/>
          <p:nvPr/>
        </p:nvSpPr>
        <p:spPr>
          <a:xfrm rot="5400000">
            <a:off x="7781924" y="-447674"/>
            <a:ext cx="304802" cy="348615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6655278" y="777240"/>
            <a:ext cx="25146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For each 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89" name="Straight Arrow Connector 88"/>
          <p:cNvCxnSpPr>
            <a:stCxn id="88" idx="2"/>
            <a:endCxn id="87" idx="1"/>
          </p:cNvCxnSpPr>
          <p:nvPr/>
        </p:nvCxnSpPr>
        <p:spPr>
          <a:xfrm flipH="1">
            <a:off x="7911386" y="1085017"/>
            <a:ext cx="1192" cy="57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Line Callout 1 71"/>
          <p:cNvSpPr/>
          <p:nvPr/>
        </p:nvSpPr>
        <p:spPr>
          <a:xfrm>
            <a:off x="7315200" y="2645446"/>
            <a:ext cx="2362200" cy="1126066"/>
          </a:xfrm>
          <a:prstGeom prst="borderCallout1">
            <a:avLst>
              <a:gd name="adj1" fmla="val 14920"/>
              <a:gd name="adj2" fmla="val -2125"/>
              <a:gd name="adj3" fmla="val 50215"/>
              <a:gd name="adj4" fmla="val -38778"/>
            </a:avLst>
          </a:prstGeom>
          <a:solidFill>
            <a:schemeClr val="bg1"/>
          </a:solidFill>
          <a:ln w="12700">
            <a:solidFill>
              <a:srgbClr val="0000F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!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There is no </a:t>
            </a:r>
            <a:r>
              <a:rPr lang="en-US" sz="1400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 here due-to its already known that </a:t>
            </a:r>
            <a:r>
              <a:rPr lang="en-US" sz="1400" b="1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=0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 for the next MB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and slice contains another MB</a:t>
            </a:r>
            <a:endParaRPr lang="en-US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905001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133600" y="4416625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384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6670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895599" y="4416625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200399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4290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6576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8862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1148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43434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5720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8006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0292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257800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486400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715000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943600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172200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400800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848599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077198" y="44196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8381998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629400" y="4419602"/>
            <a:ext cx="1219199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Slice header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905000" y="52578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133599" y="52578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438399" y="52578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2666999" y="52578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895598" y="52578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200398" y="52578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3429000" y="5257802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886201" y="526093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657600" y="5260938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6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333999" y="52578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562598" y="52578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867398" y="52578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114800" y="5257802"/>
            <a:ext cx="1219199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Slice header</a:t>
            </a:r>
          </a:p>
        </p:txBody>
      </p:sp>
      <p:sp>
        <p:nvSpPr>
          <p:cNvPr id="140" name="Left Brace 139"/>
          <p:cNvSpPr/>
          <p:nvPr/>
        </p:nvSpPr>
        <p:spPr>
          <a:xfrm rot="5400000">
            <a:off x="5105399" y="2895601"/>
            <a:ext cx="304802" cy="27432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/>
          <p:cNvSpPr txBox="1"/>
          <p:nvPr/>
        </p:nvSpPr>
        <p:spPr>
          <a:xfrm>
            <a:off x="3962400" y="3688080"/>
            <a:ext cx="25146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For each 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142" name="Straight Arrow Connector 141"/>
          <p:cNvCxnSpPr>
            <a:stCxn id="141" idx="2"/>
            <a:endCxn id="140" idx="1"/>
          </p:cNvCxnSpPr>
          <p:nvPr/>
        </p:nvCxnSpPr>
        <p:spPr>
          <a:xfrm>
            <a:off x="5219700" y="3995857"/>
            <a:ext cx="20050" cy="118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ine Callout 1 145"/>
          <p:cNvSpPr/>
          <p:nvPr/>
        </p:nvSpPr>
        <p:spPr>
          <a:xfrm>
            <a:off x="7315200" y="5337138"/>
            <a:ext cx="2362200" cy="758862"/>
          </a:xfrm>
          <a:prstGeom prst="borderCallout1">
            <a:avLst>
              <a:gd name="adj1" fmla="val 34665"/>
              <a:gd name="adj2" fmla="val -664"/>
              <a:gd name="adj3" fmla="val -48287"/>
              <a:gd name="adj4" fmla="val -34396"/>
            </a:avLst>
          </a:prstGeom>
          <a:solidFill>
            <a:schemeClr val="bg1"/>
          </a:solidFill>
          <a:ln w="12700">
            <a:solidFill>
              <a:srgbClr val="0000F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End of slice AND not end of Picture</a:t>
            </a:r>
            <a:endParaRPr lang="en-US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7" name="Овал 22"/>
          <p:cNvSpPr/>
          <p:nvPr/>
        </p:nvSpPr>
        <p:spPr>
          <a:xfrm>
            <a:off x="3581400" y="8382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8" name="Овал 22"/>
          <p:cNvSpPr/>
          <p:nvPr/>
        </p:nvSpPr>
        <p:spPr>
          <a:xfrm>
            <a:off x="1295400" y="44196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84" name="Image" r:id="rId3" imgW="9714286" imgH="895001" progId="">
                  <p:embed/>
                </p:oleObj>
              </mc:Choice>
              <mc:Fallback>
                <p:oleObj name="Image" r:id="rId3" imgW="9714286" imgH="8950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9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9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Run Length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coding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approach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모서리가 둥근 직사각형 17"/>
          <p:cNvSpPr/>
          <p:nvPr/>
        </p:nvSpPr>
        <p:spPr bwMode="auto">
          <a:xfrm>
            <a:off x="228600" y="914400"/>
            <a:ext cx="3200400" cy="54102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Len value statistic for</a:t>
            </a:r>
          </a:p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Poznan_hall2 QP26</a:t>
            </a:r>
          </a:p>
        </p:txBody>
      </p:sp>
      <p:graphicFrame>
        <p:nvGraphicFramePr>
          <p:cNvPr id="74" name="Table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490710"/>
              </p:ext>
            </p:extLst>
          </p:nvPr>
        </p:nvGraphicFramePr>
        <p:xfrm>
          <a:off x="533400" y="1676400"/>
          <a:ext cx="2667000" cy="4495800"/>
        </p:xfrm>
        <a:graphic>
          <a:graphicData uri="http://schemas.openxmlformats.org/drawingml/2006/table">
            <a:tbl>
              <a:tblPr/>
              <a:tblGrid>
                <a:gridCol w="666750"/>
                <a:gridCol w="1000125"/>
                <a:gridCol w="1000125"/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Explicit 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Len </a:t>
                      </a:r>
                    </a:p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Probability</a:t>
                      </a:r>
                    </a:p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</a:t>
                      </a:r>
                      <a:r>
                        <a:rPr lang="en-US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Log2(</a:t>
                      </a:r>
                      <a:r>
                        <a:rPr lang="en-US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0.186384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2.423648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0.114345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3.128539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0.091239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3.454203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0.078834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3.665043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0.038179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4.711074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0.038482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4.699686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0.036144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4.790117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0.033613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4.894838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0.031715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4.978689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0.031935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4.968714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Entropy: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3.77</a:t>
                      </a:r>
                      <a:r>
                        <a:rPr lang="en-US" sz="14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bits</a:t>
                      </a:r>
                      <a:endParaRPr lang="en-US" sz="14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Uncompressed: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4 </a:t>
                      </a:r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bits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 N of Runs: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36355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marL="0" marR="0" indent="0" algn="r" defTabSz="107286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Saved Bits: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8231.65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Total Bits: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12167680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Theoretical Gain: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7" name="TextBox 76"/>
          <p:cNvSpPr txBox="1"/>
          <p:nvPr/>
        </p:nvSpPr>
        <p:spPr>
          <a:xfrm>
            <a:off x="4038600" y="1066800"/>
            <a:ext cx="5486400" cy="1077218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We calculated theoretical gain for each QP for each sequence in the same way as for poznan_hall2@QP26 case (at the left).</a:t>
            </a:r>
          </a:p>
          <a:p>
            <a:pPr marL="342900" indent="-342900">
              <a:buAutoNum type="arabicPeriod"/>
            </a:pP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We averaged gains for each sequence:</a:t>
            </a:r>
          </a:p>
          <a:p>
            <a:pPr marL="342900" indent="-342900">
              <a:buAutoNum type="arabicPeriod"/>
            </a:pP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graphicFrame>
        <p:nvGraphicFramePr>
          <p:cNvPr id="78" name="Table 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547425"/>
              </p:ext>
            </p:extLst>
          </p:nvPr>
        </p:nvGraphicFramePr>
        <p:xfrm>
          <a:off x="4648200" y="1905000"/>
          <a:ext cx="3657599" cy="2263140"/>
        </p:xfrm>
        <a:graphic>
          <a:graphicData uri="http://schemas.openxmlformats.org/drawingml/2006/table">
            <a:tbl>
              <a:tblPr/>
              <a:tblGrid>
                <a:gridCol w="1090464"/>
                <a:gridCol w="1090464"/>
                <a:gridCol w="1476671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Sequence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Average Gain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balloons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gt_fly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kendo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newspaper1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Poznan_hall2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Poznan_street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undo_dancer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average: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9" name="TextBox 78"/>
          <p:cNvSpPr txBox="1"/>
          <p:nvPr/>
        </p:nvSpPr>
        <p:spPr>
          <a:xfrm>
            <a:off x="4114800" y="4419600"/>
            <a:ext cx="5486400" cy="1323439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 startAt="3"/>
            </a:pP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We decided to use fixed length code for </a:t>
            </a:r>
            <a:r>
              <a:rPr lang="en-US" sz="1600" b="1" dirty="0" err="1" smtClean="0">
                <a:latin typeface="Arial Narrow" pitchFamily="34" charset="0"/>
                <a:cs typeface="Arial" pitchFamily="34" charset="0"/>
              </a:rPr>
              <a:t>binarization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 and bypass coding mode for all bits of </a:t>
            </a:r>
            <a:r>
              <a:rPr lang="en-US" sz="1600" b="1" i="1" dirty="0" smtClean="0">
                <a:latin typeface="Arial Narrow" pitchFamily="34" charset="0"/>
                <a:cs typeface="Arial" pitchFamily="34" charset="0"/>
              </a:rPr>
              <a:t>Len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. It allow us to simplify and speed up encoding and decoding processes. It also is confirmed through theoretical estimations of possible coding gains in case of more complicated coding of </a:t>
            </a:r>
            <a:r>
              <a:rPr lang="en-US" sz="1600" b="1" i="1" dirty="0" smtClean="0">
                <a:latin typeface="Arial Narrow" pitchFamily="34" charset="0"/>
                <a:cs typeface="Arial" pitchFamily="34" charset="0"/>
              </a:rPr>
              <a:t>Len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.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74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7146</TotalTime>
  <Words>1958</Words>
  <Application>Microsoft Office PowerPoint</Application>
  <PresentationFormat>Лист A4 (210x297 мм)</PresentationFormat>
  <Paragraphs>796</Paragraphs>
  <Slides>19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Office 테마</vt:lpstr>
      <vt:lpstr>Image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MB skip flag coding in 3D-ATM optimized for 3D video compression</dc:title>
  <dc:subject>MPEG proposal</dc:subject>
  <dc:creator>Samsung Moscow</dc:creator>
  <cp:lastModifiedBy>Mikhail</cp:lastModifiedBy>
  <cp:revision>363</cp:revision>
  <dcterms:created xsi:type="dcterms:W3CDTF">2011-12-28T16:57:40Z</dcterms:created>
  <dcterms:modified xsi:type="dcterms:W3CDTF">2013-01-18T08:47:48Z</dcterms:modified>
</cp:coreProperties>
</file>