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0"/>
  </p:notesMasterIdLst>
  <p:handoutMasterIdLst>
    <p:handoutMasterId r:id="rId11"/>
  </p:handoutMasterIdLst>
  <p:sldIdLst>
    <p:sldId id="402" r:id="rId2"/>
    <p:sldId id="400" r:id="rId3"/>
    <p:sldId id="421" r:id="rId4"/>
    <p:sldId id="424" r:id="rId5"/>
    <p:sldId id="423" r:id="rId6"/>
    <p:sldId id="404" r:id="rId7"/>
    <p:sldId id="422" r:id="rId8"/>
    <p:sldId id="410" r:id="rId9"/>
  </p:sldIdLst>
  <p:sldSz cx="9906000" cy="6858000" type="A4"/>
  <p:notesSz cx="6807200" cy="9939338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FFCC99"/>
    <a:srgbClr val="0000CC"/>
    <a:srgbClr val="FFFFCC"/>
    <a:srgbClr val="CC0000"/>
    <a:srgbClr val="B2B2B2"/>
    <a:srgbClr val="C0C0C0"/>
    <a:srgbClr val="96969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85" autoAdjust="0"/>
    <p:restoredTop sz="84227" autoAdjust="0"/>
  </p:normalViewPr>
  <p:slideViewPr>
    <p:cSldViewPr>
      <p:cViewPr>
        <p:scale>
          <a:sx n="80" d="100"/>
          <a:sy n="80" d="100"/>
        </p:scale>
        <p:origin x="-906" y="-108"/>
      </p:cViewPr>
      <p:guideLst>
        <p:guide orient="horz"/>
        <p:guide pos="3120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4044" y="-102"/>
      </p:cViewPr>
      <p:guideLst>
        <p:guide orient="horz" pos="3130"/>
        <p:guide pos="2144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AB79D380-C1C9-41F6-86DB-61C150C837A4}" type="datetimeFigureOut">
              <a:rPr lang="ko-KR" altLang="en-US"/>
              <a:pPr>
                <a:defRPr/>
              </a:pPr>
              <a:t>2012-10-14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948859D9-71D6-42BF-A323-DE29B7C730B6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038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2788" y="746125"/>
            <a:ext cx="5381625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5125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931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31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038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BEF7DB3C-C0A8-4F2D-83FC-A020F76BBBB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pic>
        <p:nvPicPr>
          <p:cNvPr id="1027" name="Picture 2" descr="D:\●2012\업무계획수립\과제별\슬로건 변경안\신규 Visual파일들\LGE Slogan 2012_Text_PPT용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73050" y="6600825"/>
            <a:ext cx="2879725" cy="16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pic>
        <p:nvPicPr>
          <p:cNvPr id="2" name="Picture 9"/>
          <p:cNvPicPr>
            <a:picLocks noChangeAspect="1" noChangeArrowheads="1"/>
          </p:cNvPicPr>
          <p:nvPr userDrawn="1"/>
        </p:nvPicPr>
        <p:blipFill>
          <a:blip r:embed="rId4"/>
          <a:srcRect b="6294"/>
          <a:stretch>
            <a:fillRect/>
          </a:stretch>
        </p:blipFill>
        <p:spPr bwMode="auto">
          <a:xfrm>
            <a:off x="9064625" y="34925"/>
            <a:ext cx="762000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그림 5" descr="백색바탕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8350" y="6011863"/>
            <a:ext cx="12906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Rectangle 2"/>
          <p:cNvSpPr>
            <a:spLocks noChangeArrowheads="1"/>
          </p:cNvSpPr>
          <p:nvPr/>
        </p:nvSpPr>
        <p:spPr bwMode="auto">
          <a:xfrm>
            <a:off x="1809750" y="1285875"/>
            <a:ext cx="6357938" cy="1660525"/>
          </a:xfrm>
          <a:prstGeom prst="rect">
            <a:avLst/>
          </a:prstGeo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en-US" sz="2800" b="1">
                <a:latin typeface="Arial" charset="0"/>
                <a:ea typeface="돋움" pitchFamily="50" charset="-127"/>
              </a:rPr>
              <a:t>Results on Weighted Prediction </a:t>
            </a:r>
            <a:br>
              <a:rPr lang="en-US" altLang="en-US" sz="2800" b="1">
                <a:latin typeface="Arial" charset="0"/>
                <a:ea typeface="돋움" pitchFamily="50" charset="-127"/>
              </a:rPr>
            </a:br>
            <a:r>
              <a:rPr lang="en-US" altLang="en-US" sz="2800" b="1">
                <a:latin typeface="Arial" charset="0"/>
                <a:ea typeface="돋움" pitchFamily="50" charset="-127"/>
              </a:rPr>
              <a:t>in 3D Video Coding</a:t>
            </a:r>
            <a:br>
              <a:rPr lang="en-US" altLang="en-US" sz="2800" b="1">
                <a:latin typeface="Arial" charset="0"/>
                <a:ea typeface="돋움" pitchFamily="50" charset="-127"/>
              </a:rPr>
            </a:br>
            <a:r>
              <a:rPr lang="en-US" altLang="en-US" sz="2800" b="1">
                <a:latin typeface="Arial" charset="0"/>
                <a:ea typeface="돋움" pitchFamily="50" charset="-127"/>
              </a:rPr>
              <a:t>(JCT3V-B0134)</a:t>
            </a:r>
          </a:p>
        </p:txBody>
      </p:sp>
      <p:sp>
        <p:nvSpPr>
          <p:cNvPr id="2053" name="Text Box 6"/>
          <p:cNvSpPr txBox="1">
            <a:spLocks noChangeArrowheads="1"/>
          </p:cNvSpPr>
          <p:nvPr/>
        </p:nvSpPr>
        <p:spPr bwMode="auto">
          <a:xfrm>
            <a:off x="4295775" y="5378450"/>
            <a:ext cx="13255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230188" indent="-230188" algn="ctr">
              <a:buFont typeface="Wingdings" pitchFamily="2" charset="2"/>
              <a:buNone/>
            </a:pPr>
            <a:r>
              <a:rPr lang="en-US" altLang="ko-KR" sz="1600" b="1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10. 13. 2012</a:t>
            </a:r>
          </a:p>
        </p:txBody>
      </p:sp>
      <p:sp>
        <p:nvSpPr>
          <p:cNvPr id="2054" name="Text Box 36"/>
          <p:cNvSpPr txBox="1">
            <a:spLocks noChangeArrowheads="1"/>
          </p:cNvSpPr>
          <p:nvPr/>
        </p:nvSpPr>
        <p:spPr bwMode="auto">
          <a:xfrm>
            <a:off x="1738313" y="5756275"/>
            <a:ext cx="6429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30188" indent="-230188" algn="ctr">
              <a:buFont typeface="Wingdings" pitchFamily="2" charset="2"/>
              <a:buNone/>
            </a:pPr>
            <a:r>
              <a:rPr lang="en-US" altLang="ko-KR" sz="1600" b="1" dirty="0" err="1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Jiwook</a:t>
            </a:r>
            <a:r>
              <a:rPr lang="en-US" altLang="ko-KR" sz="1600" b="1" dirty="0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 Jung, </a:t>
            </a:r>
            <a:r>
              <a:rPr lang="en-US" altLang="ko-KR" sz="1600" b="1" dirty="0" err="1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Hongbin</a:t>
            </a:r>
            <a:r>
              <a:rPr lang="en-US" altLang="ko-KR" sz="1600" b="1" dirty="0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 Liu, </a:t>
            </a:r>
            <a:r>
              <a:rPr lang="en-US" altLang="ko-KR" sz="1600" b="1" dirty="0" err="1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Jaewon</a:t>
            </a:r>
            <a:r>
              <a:rPr lang="en-US" altLang="ko-KR" sz="1600" b="1" dirty="0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 Sung</a:t>
            </a:r>
            <a:br>
              <a:rPr lang="en-US" altLang="ko-KR" sz="1600" b="1" dirty="0">
                <a:solidFill>
                  <a:srgbClr val="000000"/>
                </a:solidFill>
                <a:latin typeface="Arial" charset="0"/>
                <a:ea typeface="돋움" pitchFamily="50" charset="-127"/>
              </a:rPr>
            </a:br>
            <a:r>
              <a:rPr lang="en-US" altLang="ko-KR" sz="1600" b="1" dirty="0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, </a:t>
            </a:r>
            <a:r>
              <a:rPr lang="en-US" altLang="ko-KR" sz="1600" b="1" dirty="0" err="1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Jie</a:t>
            </a:r>
            <a:r>
              <a:rPr lang="en-US" altLang="ko-KR" sz="1600" b="1" dirty="0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 </a:t>
            </a:r>
            <a:r>
              <a:rPr lang="en-US" altLang="ko-KR" sz="1600" b="1" dirty="0" err="1" smtClean="0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Jia</a:t>
            </a:r>
            <a:r>
              <a:rPr lang="en-US" altLang="ko-KR" sz="1600" b="1" dirty="0" smtClean="0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, </a:t>
            </a:r>
            <a:r>
              <a:rPr lang="en-US" altLang="ko-KR" sz="1600" b="1" dirty="0" err="1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Sehoon</a:t>
            </a:r>
            <a:r>
              <a:rPr lang="en-US" altLang="ko-KR" sz="1600" b="1" dirty="0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 Yea (LG)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57"/>
          <p:cNvSpPr txBox="1">
            <a:spLocks noChangeArrowheads="1"/>
          </p:cNvSpPr>
          <p:nvPr/>
        </p:nvSpPr>
        <p:spPr bwMode="auto">
          <a:xfrm>
            <a:off x="238125" y="785813"/>
            <a:ext cx="9286875" cy="449353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endParaRPr lang="en-US" altLang="ko-KR" dirty="0">
              <a:latin typeface="Arial" charset="0"/>
              <a:ea typeface="돋움" pitchFamily="50" charset="-127"/>
            </a:endParaRPr>
          </a:p>
          <a:p>
            <a:pPr marL="342900" indent="-342900">
              <a:buFont typeface="Wingdings" pitchFamily="2" charset="2"/>
              <a:buChar char="u"/>
            </a:pPr>
            <a:r>
              <a:rPr lang="en-CA" altLang="ko-KR" sz="2400" dirty="0" smtClean="0">
                <a:latin typeface="Arial" charset="0"/>
                <a:ea typeface="돋움" pitchFamily="50" charset="-127"/>
              </a:rPr>
              <a:t>Weighted Prediction (WP)</a:t>
            </a:r>
          </a:p>
          <a:p>
            <a:pPr marL="800100" lvl="1" indent="-342900">
              <a:buFont typeface="Wingdings" pitchFamily="2" charset="2"/>
              <a:buChar char="u"/>
            </a:pPr>
            <a:endParaRPr lang="en-CA" altLang="ko-KR" sz="2400" dirty="0" smtClean="0">
              <a:latin typeface="Arial" charset="0"/>
              <a:ea typeface="돋움" pitchFamily="50" charset="-127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en-CA" altLang="ko-KR" sz="2200" dirty="0" smtClean="0">
                <a:latin typeface="Arial" charset="0"/>
                <a:ea typeface="돋움" pitchFamily="50" charset="-127"/>
              </a:rPr>
              <a:t>Noticeable coding gains for fade in/out sequences (in HEVC)</a:t>
            </a:r>
            <a:endParaRPr lang="en-US" altLang="ko-KR" sz="2200" dirty="0">
              <a:latin typeface="Arial" charset="0"/>
              <a:ea typeface="돋움" pitchFamily="50" charset="-127"/>
            </a:endParaRPr>
          </a:p>
          <a:p>
            <a:pPr marL="800100" lvl="1" indent="-342900">
              <a:buFont typeface="Arial" charset="0"/>
              <a:buChar char="•"/>
            </a:pPr>
            <a:endParaRPr lang="en-US" altLang="ko-KR" sz="2200" dirty="0">
              <a:latin typeface="Arial" charset="0"/>
              <a:ea typeface="돋움" pitchFamily="50" charset="-127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en-CA" altLang="ko-KR" sz="2200" dirty="0" smtClean="0">
                <a:latin typeface="Arial" charset="0"/>
                <a:ea typeface="돋움" pitchFamily="50" charset="-127"/>
              </a:rPr>
              <a:t>No consideration of  weighted </a:t>
            </a:r>
            <a:r>
              <a:rPr lang="en-CA" altLang="ko-KR" sz="2200" dirty="0">
                <a:latin typeface="Arial" charset="0"/>
                <a:ea typeface="돋움" pitchFamily="50" charset="-127"/>
              </a:rPr>
              <a:t>prediction </a:t>
            </a:r>
            <a:r>
              <a:rPr lang="en-CA" altLang="ko-KR" sz="2200" dirty="0" smtClean="0">
                <a:latin typeface="Arial" charset="0"/>
                <a:ea typeface="돋움" pitchFamily="50" charset="-127"/>
              </a:rPr>
              <a:t>in 3D-HEVC so far</a:t>
            </a:r>
            <a:endParaRPr lang="en-CA" altLang="ko-KR" sz="2200" dirty="0">
              <a:latin typeface="Arial" charset="0"/>
              <a:ea typeface="돋움" pitchFamily="50" charset="-127"/>
            </a:endParaRPr>
          </a:p>
          <a:p>
            <a:pPr marL="800100" lvl="1" indent="-342900">
              <a:buFont typeface="Arial" charset="0"/>
              <a:buChar char="•"/>
            </a:pPr>
            <a:endParaRPr lang="en-CA" altLang="ko-KR" sz="2200" dirty="0">
              <a:latin typeface="Arial" charset="0"/>
              <a:ea typeface="돋움" pitchFamily="50" charset="-127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en-CA" altLang="ko-KR" sz="2200" dirty="0" smtClean="0">
                <a:latin typeface="Arial" charset="0"/>
                <a:ea typeface="돋움" pitchFamily="50" charset="-127"/>
              </a:rPr>
              <a:t>This contribution proposes to</a:t>
            </a:r>
          </a:p>
          <a:p>
            <a:pPr marL="800100" lvl="1" indent="-342900"/>
            <a:endParaRPr lang="en-CA" altLang="ko-KR" sz="2200" dirty="0" smtClean="0">
              <a:latin typeface="Arial" charset="0"/>
              <a:ea typeface="돋움" pitchFamily="50" charset="-127"/>
            </a:endParaRPr>
          </a:p>
          <a:p>
            <a:pPr marL="1257300" lvl="2" indent="-342900"/>
            <a:r>
              <a:rPr lang="en-CA" altLang="ko-KR" sz="2200" dirty="0" smtClean="0">
                <a:latin typeface="Arial" charset="0"/>
                <a:ea typeface="돋움" pitchFamily="50" charset="-127"/>
              </a:rPr>
              <a:t>-  Disable weighted prediction for inter-view prediction </a:t>
            </a:r>
          </a:p>
          <a:p>
            <a:pPr marL="800100" lvl="1" indent="-342900"/>
            <a:endParaRPr lang="en-US" altLang="ko-KR" sz="2200" dirty="0" smtClean="0">
              <a:latin typeface="Arial" charset="0"/>
              <a:ea typeface="돋움" pitchFamily="50" charset="-127"/>
            </a:endParaRPr>
          </a:p>
          <a:p>
            <a:pPr marL="800100" lvl="1" indent="-342900"/>
            <a:r>
              <a:rPr lang="en-US" altLang="ko-KR" sz="2200" dirty="0" smtClean="0">
                <a:latin typeface="Arial" charset="0"/>
                <a:ea typeface="돋움" pitchFamily="50" charset="-127"/>
              </a:rPr>
              <a:t>      -  Inherit </a:t>
            </a:r>
            <a:r>
              <a:rPr lang="ko-KR" altLang="ko-KR" sz="2200" dirty="0" smtClean="0">
                <a:latin typeface="Arial" charset="0"/>
                <a:ea typeface="돋움" pitchFamily="50" charset="-127"/>
              </a:rPr>
              <a:t>weighted </a:t>
            </a:r>
            <a:r>
              <a:rPr lang="ko-KR" altLang="ko-KR" sz="2200" dirty="0">
                <a:latin typeface="Arial" charset="0"/>
                <a:ea typeface="돋움" pitchFamily="50" charset="-127"/>
              </a:rPr>
              <a:t>prediction </a:t>
            </a:r>
            <a:r>
              <a:rPr lang="ko-KR" altLang="ko-KR" sz="2200" dirty="0" smtClean="0">
                <a:latin typeface="Arial" charset="0"/>
                <a:ea typeface="돋움" pitchFamily="50" charset="-127"/>
              </a:rPr>
              <a:t>parameter</a:t>
            </a:r>
            <a:r>
              <a:rPr lang="en-US" altLang="ko-KR" sz="2200" dirty="0" smtClean="0">
                <a:latin typeface="Arial" charset="0"/>
                <a:ea typeface="돋움" pitchFamily="50" charset="-127"/>
              </a:rPr>
              <a:t>s</a:t>
            </a:r>
            <a:r>
              <a:rPr lang="ko-KR" altLang="ko-KR" sz="2200" dirty="0" smtClean="0">
                <a:latin typeface="Arial" charset="0"/>
                <a:ea typeface="돋움" pitchFamily="50" charset="-127"/>
              </a:rPr>
              <a:t> </a:t>
            </a:r>
            <a:r>
              <a:rPr lang="en-US" altLang="ko-KR" sz="2200" dirty="0" smtClean="0">
                <a:latin typeface="Arial" charset="0"/>
                <a:ea typeface="돋움" pitchFamily="50" charset="-127"/>
              </a:rPr>
              <a:t>for</a:t>
            </a:r>
            <a:r>
              <a:rPr lang="ko-KR" altLang="ko-KR" sz="2200" dirty="0" smtClean="0">
                <a:latin typeface="Arial" charset="0"/>
                <a:ea typeface="돋움" pitchFamily="50" charset="-127"/>
              </a:rPr>
              <a:t> </a:t>
            </a:r>
            <a:r>
              <a:rPr lang="ko-KR" altLang="ko-KR" sz="2200" dirty="0">
                <a:latin typeface="Arial" charset="0"/>
                <a:ea typeface="돋움" pitchFamily="50" charset="-127"/>
              </a:rPr>
              <a:t>dependent </a:t>
            </a:r>
            <a:r>
              <a:rPr lang="en-US" altLang="ko-KR" sz="2200" dirty="0" smtClean="0">
                <a:latin typeface="Arial" charset="0"/>
                <a:ea typeface="돋움" pitchFamily="50" charset="-127"/>
              </a:rPr>
              <a:t>  </a:t>
            </a:r>
          </a:p>
          <a:p>
            <a:pPr marL="800100" lvl="1" indent="-342900"/>
            <a:r>
              <a:rPr lang="en-US" altLang="ko-KR" sz="2200" dirty="0">
                <a:latin typeface="Arial" charset="0"/>
                <a:ea typeface="돋움" pitchFamily="50" charset="-127"/>
              </a:rPr>
              <a:t> </a:t>
            </a:r>
            <a:r>
              <a:rPr lang="en-US" altLang="ko-KR" sz="2200" dirty="0" smtClean="0">
                <a:latin typeface="Arial" charset="0"/>
                <a:ea typeface="돋움" pitchFamily="50" charset="-127"/>
              </a:rPr>
              <a:t>        </a:t>
            </a:r>
            <a:r>
              <a:rPr lang="ko-KR" altLang="ko-KR" sz="2200" dirty="0" smtClean="0">
                <a:latin typeface="Arial" charset="0"/>
                <a:ea typeface="돋움" pitchFamily="50" charset="-127"/>
              </a:rPr>
              <a:t>view</a:t>
            </a:r>
            <a:r>
              <a:rPr lang="en-US" altLang="ko-KR" sz="2200" dirty="0" smtClean="0">
                <a:latin typeface="Arial" charset="0"/>
                <a:ea typeface="돋움" pitchFamily="50" charset="-127"/>
              </a:rPr>
              <a:t>s from the base view</a:t>
            </a:r>
            <a:endParaRPr lang="en-US" altLang="ko-KR" sz="2200" dirty="0">
              <a:latin typeface="Arial" charset="0"/>
              <a:ea typeface="돋움" pitchFamily="50" charset="-127"/>
            </a:endParaRPr>
          </a:p>
        </p:txBody>
      </p:sp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7938" y="0"/>
            <a:ext cx="657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Introduction</a:t>
            </a:r>
            <a:endParaRPr lang="ko-KR" altLang="en-US" sz="2800" b="1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076" name="Rectangle 171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3077" name="Rectangle 17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3078" name="Rectangle 175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3079" name="Rectangle 177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157"/>
          <p:cNvSpPr txBox="1">
            <a:spLocks noChangeArrowheads="1"/>
          </p:cNvSpPr>
          <p:nvPr/>
        </p:nvSpPr>
        <p:spPr bwMode="auto">
          <a:xfrm>
            <a:off x="238125" y="785813"/>
            <a:ext cx="9286875" cy="2154436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n-US" altLang="ko-KR" dirty="0" smtClean="0">
                <a:latin typeface="Arial" charset="0"/>
                <a:ea typeface="돋움" pitchFamily="50" charset="-127"/>
              </a:rPr>
              <a:t>1.  </a:t>
            </a:r>
            <a:r>
              <a:rPr lang="ko-KR" altLang="ko-KR" sz="2000" u="sng" dirty="0" smtClean="0">
                <a:latin typeface="Arial" charset="0"/>
                <a:ea typeface="돋움" pitchFamily="50" charset="-127"/>
              </a:rPr>
              <a:t>Disabl</a:t>
            </a:r>
            <a:r>
              <a:rPr lang="en-US" altLang="ko-KR" sz="2000" u="sng" dirty="0" smtClean="0">
                <a:latin typeface="Arial" charset="0"/>
                <a:ea typeface="돋움" pitchFamily="50" charset="-127"/>
              </a:rPr>
              <a:t>e </a:t>
            </a:r>
            <a:r>
              <a:rPr lang="ko-KR" altLang="ko-KR" sz="2000" u="sng" dirty="0" smtClean="0">
                <a:latin typeface="Arial" charset="0"/>
                <a:ea typeface="돋움" pitchFamily="50" charset="-127"/>
              </a:rPr>
              <a:t>weighted </a:t>
            </a:r>
            <a:r>
              <a:rPr lang="ko-KR" altLang="ko-KR" sz="2000" u="sng" dirty="0">
                <a:latin typeface="Arial" charset="0"/>
                <a:ea typeface="돋움" pitchFamily="50" charset="-127"/>
              </a:rPr>
              <a:t>prediction for inter-view </a:t>
            </a:r>
            <a:r>
              <a:rPr lang="en-US" altLang="ko-KR" sz="2000" u="sng" dirty="0" smtClean="0">
                <a:latin typeface="Arial" charset="0"/>
                <a:ea typeface="돋움" pitchFamily="50" charset="-127"/>
              </a:rPr>
              <a:t>prediction</a:t>
            </a:r>
            <a:endParaRPr lang="en-US" altLang="ko-KR" sz="2000" u="sng" dirty="0">
              <a:latin typeface="Arial" charset="0"/>
              <a:ea typeface="돋움" pitchFamily="50" charset="-127"/>
            </a:endParaRPr>
          </a:p>
          <a:p>
            <a:pPr marL="342900" indent="-342900"/>
            <a:r>
              <a:rPr lang="en-US" altLang="ko-KR" dirty="0">
                <a:latin typeface="Arial" charset="0"/>
                <a:ea typeface="돋움" pitchFamily="50" charset="-127"/>
              </a:rPr>
              <a:t>	</a:t>
            </a:r>
            <a:endParaRPr lang="en-US" altLang="ko-KR" dirty="0" smtClean="0">
              <a:latin typeface="Arial" charset="0"/>
              <a:ea typeface="돋움" pitchFamily="50" charset="-127"/>
            </a:endParaRPr>
          </a:p>
          <a:p>
            <a:pPr marL="342900" indent="-342900"/>
            <a:r>
              <a:rPr lang="en-US" altLang="ko-KR" dirty="0">
                <a:latin typeface="Arial" charset="0"/>
                <a:ea typeface="돋움" pitchFamily="50" charset="-127"/>
              </a:rPr>
              <a:t>	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Weighted </a:t>
            </a:r>
            <a:r>
              <a:rPr lang="en-US" altLang="ko-KR" dirty="0">
                <a:latin typeface="Arial" charset="0"/>
                <a:ea typeface="돋움" pitchFamily="50" charset="-127"/>
              </a:rPr>
              <a:t>prediction 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applied </a:t>
            </a:r>
            <a:r>
              <a:rPr lang="en-US" altLang="ko-KR" dirty="0">
                <a:latin typeface="Arial" charset="0"/>
                <a:ea typeface="돋움" pitchFamily="50" charset="-127"/>
              </a:rPr>
              <a:t>on each 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view independently </a:t>
            </a:r>
          </a:p>
          <a:p>
            <a:pPr marL="800100" lvl="1" indent="-342900"/>
            <a:endParaRPr lang="en-US" altLang="ko-KR" dirty="0">
              <a:latin typeface="Arial" charset="0"/>
              <a:ea typeface="돋움" pitchFamily="50" charset="-127"/>
            </a:endParaRPr>
          </a:p>
          <a:p>
            <a:pPr marL="342900" indent="-342900"/>
            <a:r>
              <a:rPr lang="en-US" altLang="ko-KR" dirty="0" smtClean="0">
                <a:latin typeface="Arial" charset="0"/>
                <a:ea typeface="돋움" pitchFamily="50" charset="-127"/>
              </a:rPr>
              <a:t>2. </a:t>
            </a:r>
            <a:r>
              <a:rPr lang="en-CA" altLang="ko-KR" sz="2000" u="sng" dirty="0" smtClean="0">
                <a:latin typeface="Arial" charset="0"/>
                <a:ea typeface="돋움" pitchFamily="50" charset="-127"/>
              </a:rPr>
              <a:t>Inherit </a:t>
            </a:r>
            <a:r>
              <a:rPr lang="en-US" altLang="ko-KR" sz="2000" u="sng" dirty="0" smtClean="0">
                <a:latin typeface="Arial" charset="0"/>
                <a:ea typeface="돋움" pitchFamily="50" charset="-127"/>
              </a:rPr>
              <a:t>WP </a:t>
            </a:r>
            <a:r>
              <a:rPr lang="ko-KR" altLang="ko-KR" sz="2000" u="sng" dirty="0" smtClean="0">
                <a:latin typeface="Arial" charset="0"/>
                <a:ea typeface="돋움" pitchFamily="50" charset="-127"/>
              </a:rPr>
              <a:t>parameter</a:t>
            </a:r>
            <a:r>
              <a:rPr lang="en-US" altLang="ko-KR" sz="2000" u="sng" dirty="0" smtClean="0">
                <a:latin typeface="Arial" charset="0"/>
                <a:ea typeface="돋움" pitchFamily="50" charset="-127"/>
              </a:rPr>
              <a:t>s</a:t>
            </a:r>
            <a:r>
              <a:rPr lang="ko-KR" altLang="ko-KR" sz="2000" u="sng" dirty="0" smtClean="0">
                <a:latin typeface="Arial" charset="0"/>
                <a:ea typeface="돋움" pitchFamily="50" charset="-127"/>
              </a:rPr>
              <a:t> </a:t>
            </a:r>
            <a:r>
              <a:rPr lang="en-US" altLang="ko-KR" sz="2000" u="sng" dirty="0" smtClean="0">
                <a:latin typeface="Arial" charset="0"/>
                <a:ea typeface="돋움" pitchFamily="50" charset="-127"/>
              </a:rPr>
              <a:t>for</a:t>
            </a:r>
            <a:r>
              <a:rPr lang="ko-KR" altLang="ko-KR" sz="2000" u="sng" dirty="0" smtClean="0">
                <a:latin typeface="Arial" charset="0"/>
                <a:ea typeface="돋움" pitchFamily="50" charset="-127"/>
              </a:rPr>
              <a:t> </a:t>
            </a:r>
            <a:r>
              <a:rPr lang="ko-KR" altLang="ko-KR" sz="2000" u="sng" dirty="0">
                <a:latin typeface="Arial" charset="0"/>
                <a:ea typeface="돋움" pitchFamily="50" charset="-127"/>
              </a:rPr>
              <a:t>dependent </a:t>
            </a:r>
            <a:r>
              <a:rPr lang="ko-KR" altLang="ko-KR" sz="2000" u="sng" dirty="0" smtClean="0">
                <a:latin typeface="Arial" charset="0"/>
                <a:ea typeface="돋움" pitchFamily="50" charset="-127"/>
              </a:rPr>
              <a:t>view</a:t>
            </a:r>
            <a:r>
              <a:rPr lang="en-US" altLang="ko-KR" sz="2000" u="sng" dirty="0" smtClean="0">
                <a:latin typeface="Arial" charset="0"/>
                <a:ea typeface="돋움" pitchFamily="50" charset="-127"/>
              </a:rPr>
              <a:t>s</a:t>
            </a:r>
          </a:p>
          <a:p>
            <a:pPr marL="342900" indent="-342900"/>
            <a:endParaRPr lang="en-US" altLang="ko-KR" dirty="0">
              <a:latin typeface="Arial" charset="0"/>
              <a:ea typeface="돋움" pitchFamily="50" charset="-127"/>
            </a:endParaRPr>
          </a:p>
          <a:p>
            <a:pPr marL="342900" indent="-342900"/>
            <a:r>
              <a:rPr lang="en-US" altLang="ko-KR" dirty="0">
                <a:latin typeface="Arial" charset="0"/>
                <a:ea typeface="돋움" pitchFamily="50" charset="-127"/>
              </a:rPr>
              <a:t>	Weighted prediction parameters on dependent views 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inherited </a:t>
            </a:r>
            <a:r>
              <a:rPr lang="en-US" altLang="ko-KR" dirty="0">
                <a:latin typeface="Arial" charset="0"/>
                <a:ea typeface="돋움" pitchFamily="50" charset="-127"/>
              </a:rPr>
              <a:t>from 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the base view</a:t>
            </a:r>
            <a:endParaRPr lang="en-US" altLang="ko-KR" dirty="0">
              <a:latin typeface="Arial" charset="0"/>
              <a:ea typeface="돋움" pitchFamily="50" charset="-127"/>
            </a:endParaRPr>
          </a:p>
        </p:txBody>
      </p:sp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7938" y="0"/>
            <a:ext cx="657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Proposal</a:t>
            </a:r>
            <a:endParaRPr lang="ko-KR" altLang="en-US" sz="2800" b="1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4100" name="Rectangle 171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1" name="Rectangle 17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2" name="Rectangle 175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3" name="Rectangle 177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grpSp>
        <p:nvGrpSpPr>
          <p:cNvPr id="4104" name="그룹 28"/>
          <p:cNvGrpSpPr>
            <a:grpSpLocks/>
          </p:cNvGrpSpPr>
          <p:nvPr/>
        </p:nvGrpSpPr>
        <p:grpSpPr bwMode="auto">
          <a:xfrm>
            <a:off x="1309688" y="3214688"/>
            <a:ext cx="6715125" cy="3000375"/>
            <a:chOff x="500063" y="3130577"/>
            <a:chExt cx="8215312" cy="4156075"/>
          </a:xfrm>
        </p:grpSpPr>
        <p:sp>
          <p:nvSpPr>
            <p:cNvPr id="12" name="직사각형 11"/>
            <p:cNvSpPr/>
            <p:nvPr/>
          </p:nvSpPr>
          <p:spPr>
            <a:xfrm>
              <a:off x="3572551" y="3785873"/>
              <a:ext cx="2000419" cy="85760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40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V0 Reference</a:t>
              </a:r>
              <a:br>
                <a:rPr kumimoji="0" lang="en-US" altLang="ko-KR" sz="140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kumimoji="0" lang="en-US" altLang="ko-KR" sz="140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Picture</a:t>
              </a:r>
              <a:endParaRPr kumimoji="0" lang="ko-KR" altLang="en-US" sz="1400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643782" y="3785873"/>
              <a:ext cx="1998476" cy="85760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40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V1 Reference</a:t>
              </a:r>
              <a:br>
                <a:rPr kumimoji="0" lang="en-US" altLang="ko-KR" sz="140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kumimoji="0" lang="en-US" altLang="ko-KR" sz="140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Picture</a:t>
              </a:r>
              <a:endParaRPr kumimoji="0" lang="ko-KR" altLang="en-US" sz="1400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6573178" y="3785873"/>
              <a:ext cx="1998477" cy="85760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40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V2 Reference</a:t>
              </a:r>
              <a:br>
                <a:rPr kumimoji="0" lang="en-US" altLang="ko-KR" sz="140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kumimoji="0" lang="en-US" altLang="ko-KR" sz="140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Picture</a:t>
              </a:r>
              <a:endParaRPr kumimoji="0" lang="ko-KR" altLang="en-US" sz="1400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643782" y="6429049"/>
              <a:ext cx="1998476" cy="85760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40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V1 Current</a:t>
              </a:r>
              <a:br>
                <a:rPr kumimoji="0" lang="en-US" altLang="ko-KR" sz="140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kumimoji="0" lang="en-US" altLang="ko-KR" sz="140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Picture</a:t>
              </a:r>
              <a:endParaRPr kumimoji="0" lang="ko-KR" altLang="en-US" sz="1400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3572551" y="6429049"/>
              <a:ext cx="2000419" cy="85760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40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V0 Current Picture</a:t>
              </a:r>
              <a:endParaRPr kumimoji="0" lang="ko-KR" altLang="en-US" sz="1400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6573178" y="6429049"/>
              <a:ext cx="1998477" cy="85760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40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V2 Current </a:t>
              </a:r>
              <a:br>
                <a:rPr kumimoji="0" lang="en-US" altLang="ko-KR" sz="140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kumimoji="0" lang="en-US" altLang="ko-KR" sz="140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Picture</a:t>
              </a:r>
              <a:endParaRPr kumimoji="0" lang="ko-KR" altLang="en-US" sz="1400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cxnSp>
          <p:nvCxnSpPr>
            <p:cNvPr id="18" name="직선 화살표 연결선 17"/>
            <p:cNvCxnSpPr>
              <a:stCxn id="12" idx="2"/>
              <a:endCxn id="16" idx="0"/>
            </p:cNvCxnSpPr>
            <p:nvPr/>
          </p:nvCxnSpPr>
          <p:spPr>
            <a:xfrm rot="5400000">
              <a:off x="3677903" y="5536391"/>
              <a:ext cx="1787771" cy="1942"/>
            </a:xfrm>
            <a:prstGeom prst="straightConnector1">
              <a:avLst/>
            </a:prstGeom>
            <a:ln w="2540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직사각형 18"/>
            <p:cNvSpPr/>
            <p:nvPr/>
          </p:nvSpPr>
          <p:spPr>
            <a:xfrm>
              <a:off x="3786188" y="4929344"/>
              <a:ext cx="1571202" cy="114347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40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WP Table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40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Estimation</a:t>
              </a:r>
              <a:endParaRPr kumimoji="0" lang="ko-KR" altLang="en-US" sz="1400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839939" y="4929344"/>
              <a:ext cx="1571203" cy="114347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40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WP Table Inheritance</a:t>
              </a:r>
              <a:endParaRPr kumimoji="0" lang="ko-KR" altLang="en-US" sz="1400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6761568" y="4929344"/>
              <a:ext cx="1571202" cy="114347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40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WP Table Inheritance</a:t>
              </a:r>
              <a:endParaRPr kumimoji="0" lang="ko-KR" altLang="en-US" sz="1400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cxnSp>
          <p:nvCxnSpPr>
            <p:cNvPr id="22" name="직선 화살표 연결선 21"/>
            <p:cNvCxnSpPr>
              <a:stCxn id="19" idx="1"/>
            </p:cNvCxnSpPr>
            <p:nvPr/>
          </p:nvCxnSpPr>
          <p:spPr>
            <a:xfrm rot="10800000">
              <a:off x="1643991" y="5501079"/>
              <a:ext cx="2142197" cy="2198"/>
            </a:xfrm>
            <a:prstGeom prst="straightConnector1">
              <a:avLst/>
            </a:prstGeom>
            <a:ln w="2540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화살표 연결선 22"/>
            <p:cNvCxnSpPr/>
            <p:nvPr/>
          </p:nvCxnSpPr>
          <p:spPr>
            <a:xfrm>
              <a:off x="5357390" y="5501079"/>
              <a:ext cx="2214056" cy="0"/>
            </a:xfrm>
            <a:prstGeom prst="straightConnector1">
              <a:avLst/>
            </a:prstGeom>
            <a:ln w="2540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17" name="TextBox 37"/>
            <p:cNvSpPr txBox="1">
              <a:spLocks noChangeArrowheads="1"/>
            </p:cNvSpPr>
            <p:nvPr/>
          </p:nvSpPr>
          <p:spPr bwMode="auto">
            <a:xfrm>
              <a:off x="3429001" y="3130577"/>
              <a:ext cx="2286000" cy="4263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kumimoji="0" lang="en-US" altLang="ko-KR" sz="1400">
                  <a:latin typeface="맑은 고딕" pitchFamily="50" charset="-127"/>
                  <a:ea typeface="맑은 고딕" pitchFamily="50" charset="-127"/>
                </a:rPr>
                <a:t>Independent view</a:t>
              </a:r>
              <a:endParaRPr kumimoji="0" lang="ko-KR" altLang="en-US" sz="140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118" name="TextBox 38"/>
            <p:cNvSpPr txBox="1">
              <a:spLocks noChangeArrowheads="1"/>
            </p:cNvSpPr>
            <p:nvPr/>
          </p:nvSpPr>
          <p:spPr bwMode="auto">
            <a:xfrm>
              <a:off x="500063" y="3130577"/>
              <a:ext cx="2286000" cy="4263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kumimoji="0" lang="en-US" altLang="ko-KR" sz="1400">
                  <a:latin typeface="맑은 고딕" pitchFamily="50" charset="-127"/>
                  <a:ea typeface="맑은 고딕" pitchFamily="50" charset="-127"/>
                </a:rPr>
                <a:t>Dependent view</a:t>
              </a:r>
              <a:endParaRPr kumimoji="0" lang="ko-KR" altLang="en-US" sz="140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119" name="TextBox 39"/>
            <p:cNvSpPr txBox="1">
              <a:spLocks noChangeArrowheads="1"/>
            </p:cNvSpPr>
            <p:nvPr/>
          </p:nvSpPr>
          <p:spPr bwMode="auto">
            <a:xfrm>
              <a:off x="6429375" y="3130577"/>
              <a:ext cx="2286000" cy="4263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kumimoji="0" lang="en-US" altLang="ko-KR" sz="1400">
                  <a:latin typeface="맑은 고딕" pitchFamily="50" charset="-127"/>
                  <a:ea typeface="맑은 고딕" pitchFamily="50" charset="-127"/>
                </a:rPr>
                <a:t>Dependent view</a:t>
              </a:r>
              <a:endParaRPr kumimoji="0" lang="ko-KR" altLang="en-US" sz="1400">
                <a:latin typeface="맑은 고딕" pitchFamily="50" charset="-127"/>
                <a:ea typeface="맑은 고딕" pitchFamily="50" charset="-127"/>
              </a:endParaRPr>
            </a:p>
          </p:txBody>
        </p:sp>
        <p:cxnSp>
          <p:nvCxnSpPr>
            <p:cNvPr id="27" name="직선 화살표 연결선 26"/>
            <p:cNvCxnSpPr>
              <a:stCxn id="13" idx="2"/>
              <a:endCxn id="15" idx="0"/>
            </p:cNvCxnSpPr>
            <p:nvPr/>
          </p:nvCxnSpPr>
          <p:spPr>
            <a:xfrm rot="5400000">
              <a:off x="749135" y="5536391"/>
              <a:ext cx="1787771" cy="1942"/>
            </a:xfrm>
            <a:prstGeom prst="straightConnector1">
              <a:avLst/>
            </a:prstGeom>
            <a:ln w="2540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직선 화살표 연결선 27"/>
            <p:cNvCxnSpPr>
              <a:stCxn id="14" idx="2"/>
              <a:endCxn id="17" idx="0"/>
            </p:cNvCxnSpPr>
            <p:nvPr/>
          </p:nvCxnSpPr>
          <p:spPr>
            <a:xfrm rot="5400000">
              <a:off x="6678531" y="5536391"/>
              <a:ext cx="1787771" cy="1943"/>
            </a:xfrm>
            <a:prstGeom prst="straightConnector1">
              <a:avLst/>
            </a:prstGeom>
            <a:ln w="2540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2"/>
          <p:cNvSpPr txBox="1">
            <a:spLocks noChangeArrowheads="1"/>
          </p:cNvSpPr>
          <p:nvPr/>
        </p:nvSpPr>
        <p:spPr bwMode="auto">
          <a:xfrm>
            <a:off x="0" y="0"/>
            <a:ext cx="65722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Suggested Syntax Change</a:t>
            </a:r>
            <a:endParaRPr lang="ko-KR" altLang="en-US" sz="2800" b="1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381100" y="928670"/>
          <a:ext cx="7858180" cy="5163018"/>
        </p:xfrm>
        <a:graphic>
          <a:graphicData uri="http://schemas.openxmlformats.org/drawingml/2006/table">
            <a:tbl>
              <a:tblPr/>
              <a:tblGrid>
                <a:gridCol w="6783011"/>
                <a:gridCol w="1075169"/>
              </a:tblGrid>
              <a:tr h="642942">
                <a:tc>
                  <a:txBody>
                    <a:bodyPr/>
                    <a:lstStyle/>
                    <a:p>
                      <a:pPr marL="504190" indent="-504190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kern="100" dirty="0" err="1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slice_header</a:t>
                      </a:r>
                      <a:r>
                        <a:rPr lang="en-GB" sz="1600" kern="100" dirty="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( ) {</a:t>
                      </a:r>
                      <a:endParaRPr lang="ko-KR" sz="1600" kern="100" dirty="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4190" indent="-504190" algn="just" hangingPunct="0">
                        <a:spcAft>
                          <a:spcPts val="300"/>
                        </a:spcAft>
                      </a:pPr>
                      <a:r>
                        <a:rPr lang="en-GB" sz="1600" b="1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Descriptor</a:t>
                      </a:r>
                      <a:endParaRPr lang="ko-KR" sz="1600" b="1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729">
                <a:tc>
                  <a:txBody>
                    <a:bodyPr/>
                    <a:lstStyle/>
                    <a:p>
                      <a:pPr marL="504190" indent="-504190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	</a:t>
                      </a:r>
                      <a:r>
                        <a:rPr lang="en-GB" sz="1600" b="1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first_slice_in_pic_flag</a:t>
                      </a:r>
                      <a:endParaRPr lang="ko-KR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4190" indent="-504190" algn="just" hangingPunct="0">
                        <a:spcAft>
                          <a:spcPts val="300"/>
                        </a:spcAft>
                      </a:pPr>
                      <a:r>
                        <a:rPr lang="en-GB" sz="1600" b="0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u(1)</a:t>
                      </a:r>
                      <a:endParaRPr lang="ko-KR" sz="1600" b="1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595">
                <a:tc>
                  <a:txBody>
                    <a:bodyPr/>
                    <a:lstStyle/>
                    <a:p>
                      <a:pPr marL="504190" indent="499745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…</a:t>
                      </a:r>
                      <a:endParaRPr lang="ko-KR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4190" indent="-504190" algn="just" hangingPunct="0">
                        <a:spcAft>
                          <a:spcPts val="300"/>
                        </a:spcAft>
                      </a:pPr>
                      <a:endParaRPr lang="en-GB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729">
                <a:tc>
                  <a:txBody>
                    <a:bodyPr/>
                    <a:lstStyle/>
                    <a:p>
                      <a:pPr marL="504190" indent="-504190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kern="100" dirty="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	if( !</a:t>
                      </a:r>
                      <a:r>
                        <a:rPr lang="en-GB" sz="1600" kern="100" dirty="0" err="1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entropy_slice_flag</a:t>
                      </a:r>
                      <a:r>
                        <a:rPr lang="en-GB" sz="1600" kern="100" dirty="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 ) {</a:t>
                      </a:r>
                      <a:endParaRPr lang="ko-KR" sz="1600" kern="100" dirty="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4190" indent="-504190" algn="just" hangingPunct="0">
                        <a:spcAft>
                          <a:spcPts val="300"/>
                        </a:spcAft>
                      </a:pPr>
                      <a:endParaRPr lang="en-GB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595">
                <a:tc>
                  <a:txBody>
                    <a:bodyPr/>
                    <a:lstStyle/>
                    <a:p>
                      <a:pPr marL="504190" indent="499745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…</a:t>
                      </a:r>
                      <a:endParaRPr lang="ko-KR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4190" indent="499745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…</a:t>
                      </a:r>
                      <a:endParaRPr lang="ko-KR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3459">
                <a:tc>
                  <a:txBody>
                    <a:bodyPr/>
                    <a:lstStyle/>
                    <a:p>
                      <a:pPr marL="504190" indent="-504190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	</a:t>
                      </a:r>
                      <a:r>
                        <a:rPr lang="en-US" sz="1600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	</a:t>
                      </a:r>
                      <a:r>
                        <a:rPr lang="en-GB" sz="1600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if( ( weighted_pred_flag  &amp;&amp;   slice_type = = P)  | |</a:t>
                      </a:r>
                      <a:br>
                        <a:rPr lang="en-GB" sz="1600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</a:br>
                      <a:r>
                        <a:rPr lang="en-GB" sz="1600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		</a:t>
                      </a:r>
                      <a:r>
                        <a:rPr lang="en-US" sz="1600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	</a:t>
                      </a:r>
                      <a:r>
                        <a:rPr lang="en-GB" sz="1600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 ( weighted_bipred_flag  = =  1  &amp;&amp;  slice_type  = =  B ) ) {</a:t>
                      </a:r>
                      <a:endParaRPr lang="ko-KR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4190" indent="-504190" algn="just" hangingPunct="0">
                        <a:spcAft>
                          <a:spcPts val="300"/>
                        </a:spcAft>
                      </a:pPr>
                      <a:endParaRPr lang="en-GB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729">
                <a:tc>
                  <a:txBody>
                    <a:bodyPr/>
                    <a:lstStyle/>
                    <a:p>
                      <a:pPr marL="793750" indent="-377190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kern="100">
                          <a:highlight>
                            <a:srgbClr val="FFFF00"/>
                          </a:highlight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i</a:t>
                      </a:r>
                      <a:r>
                        <a:rPr lang="en-GB" sz="1600" kern="100">
                          <a:highlight>
                            <a:srgbClr val="FFFF00"/>
                          </a:highlight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f(	!base_view &amp;&amp; !is_depth ) {</a:t>
                      </a:r>
                      <a:endParaRPr lang="ko-KR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4190" indent="-504190" algn="just" hangingPunct="0">
                        <a:spcAft>
                          <a:spcPts val="300"/>
                        </a:spcAft>
                      </a:pPr>
                      <a:endParaRPr lang="en-GB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729">
                <a:tc>
                  <a:txBody>
                    <a:bodyPr/>
                    <a:lstStyle/>
                    <a:p>
                      <a:pPr marL="504190" indent="-504190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        </a:t>
                      </a:r>
                      <a:r>
                        <a:rPr lang="en-GB" sz="1600" b="1" kern="100">
                          <a:highlight>
                            <a:srgbClr val="FFFF00"/>
                          </a:highlight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base_pred_weight_table_flag</a:t>
                      </a:r>
                      <a:endParaRPr lang="ko-KR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4190" indent="-504190" algn="just" hangingPunct="0">
                        <a:spcAft>
                          <a:spcPts val="300"/>
                        </a:spcAft>
                      </a:pPr>
                      <a:r>
                        <a:rPr lang="en-GB" sz="1600" b="0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u(1)</a:t>
                      </a:r>
                      <a:endParaRPr lang="ko-KR" sz="1600" b="1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729">
                <a:tc>
                  <a:txBody>
                    <a:bodyPr/>
                    <a:lstStyle/>
                    <a:p>
                      <a:pPr marL="793750" indent="-377190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kern="100">
                          <a:highlight>
                            <a:srgbClr val="FFFF00"/>
                          </a:highlight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if( base_pred_weight_table_flag == 0 )</a:t>
                      </a:r>
                      <a:endParaRPr lang="ko-KR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4190" indent="-504190" algn="just" hangingPunct="0">
                        <a:spcAft>
                          <a:spcPts val="300"/>
                        </a:spcAft>
                      </a:pPr>
                      <a:endParaRPr lang="en-GB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729">
                <a:tc>
                  <a:txBody>
                    <a:bodyPr/>
                    <a:lstStyle/>
                    <a:p>
                      <a:pPr marL="504190" indent="-504190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53975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kern="100" dirty="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		</a:t>
                      </a:r>
                      <a:r>
                        <a:rPr lang="en-US" sz="1600" kern="100" dirty="0">
                          <a:effectLst>
                            <a:outerShdw blurRad="50800" dist="50800" dir="5400000" algn="ctr" rotWithShape="0">
                              <a:schemeClr val="bg1"/>
                            </a:outerShdw>
                          </a:effectLst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	</a:t>
                      </a:r>
                      <a:r>
                        <a:rPr lang="en-GB" sz="1600" kern="100" dirty="0" err="1">
                          <a:effectLst>
                            <a:outerShdw blurRad="50800" dist="50800" dir="5400000" algn="ctr" rotWithShape="0">
                              <a:schemeClr val="bg1"/>
                            </a:outerShdw>
                          </a:effectLst>
                          <a:highlight>
                            <a:srgbClr val="FFFF00"/>
                          </a:highlight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pred_weight_table</a:t>
                      </a:r>
                      <a:r>
                        <a:rPr lang="en-GB" sz="1600" kern="100" dirty="0">
                          <a:effectLst>
                            <a:outerShdw blurRad="50800" dist="50800" dir="5400000" algn="ctr" rotWithShape="0">
                              <a:schemeClr val="bg1"/>
                            </a:outerShdw>
                          </a:effectLst>
                          <a:highlight>
                            <a:srgbClr val="FFFF00"/>
                          </a:highlight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( )</a:t>
                      </a:r>
                      <a:endParaRPr lang="ko-KR" sz="1600" kern="100" dirty="0">
                        <a:effectLst>
                          <a:outerShdw blurRad="50800" dist="50800" dir="5400000" algn="ctr" rotWithShape="0">
                            <a:schemeClr val="bg1"/>
                          </a:outerShdw>
                        </a:effectLst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4190" indent="-504190" algn="just" hangingPunct="0">
                        <a:spcAft>
                          <a:spcPts val="300"/>
                        </a:spcAft>
                      </a:pPr>
                      <a:endParaRPr lang="en-GB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729">
                <a:tc>
                  <a:txBody>
                    <a:bodyPr/>
                    <a:lstStyle/>
                    <a:p>
                      <a:pPr marL="504190" indent="-504190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	}</a:t>
                      </a:r>
                      <a:endParaRPr lang="ko-KR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4190" indent="-504190" algn="just" hangingPunct="0">
                        <a:spcAft>
                          <a:spcPts val="300"/>
                        </a:spcAft>
                      </a:pPr>
                      <a:endParaRPr lang="en-GB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595">
                <a:tc>
                  <a:txBody>
                    <a:bodyPr/>
                    <a:lstStyle/>
                    <a:p>
                      <a:pPr marL="504190" indent="499745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…</a:t>
                      </a:r>
                      <a:endParaRPr lang="ko-KR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4190" indent="-504190" algn="just" hangingPunct="0">
                        <a:spcAft>
                          <a:spcPts val="300"/>
                        </a:spcAft>
                      </a:pPr>
                      <a:endParaRPr lang="en-GB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729">
                <a:tc>
                  <a:txBody>
                    <a:bodyPr/>
                    <a:lstStyle/>
                    <a:p>
                      <a:pPr marL="504190" indent="-504190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kern="100"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}</a:t>
                      </a:r>
                      <a:endParaRPr lang="ko-KR" sz="1600" kern="10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4190" indent="-504190" algn="just" hangingPunct="0">
                        <a:spcAft>
                          <a:spcPts val="300"/>
                        </a:spcAft>
                      </a:pPr>
                      <a:endParaRPr lang="en-GB" sz="1600" kern="100" dirty="0"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2"/>
          <p:cNvSpPr txBox="1">
            <a:spLocks noChangeArrowheads="1"/>
          </p:cNvSpPr>
          <p:nvPr/>
        </p:nvSpPr>
        <p:spPr bwMode="auto">
          <a:xfrm>
            <a:off x="0" y="0"/>
            <a:ext cx="657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Test Sequences</a:t>
            </a:r>
            <a:endParaRPr lang="ko-KR" altLang="en-US" sz="2800" b="1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123" name="Text Box 157"/>
          <p:cNvSpPr txBox="1">
            <a:spLocks noChangeArrowheads="1"/>
          </p:cNvSpPr>
          <p:nvPr/>
        </p:nvSpPr>
        <p:spPr bwMode="auto">
          <a:xfrm>
            <a:off x="238125" y="785813"/>
            <a:ext cx="9286875" cy="236988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u"/>
            </a:pPr>
            <a:r>
              <a:rPr lang="en-US" altLang="ko-KR" sz="2000" dirty="0">
                <a:latin typeface="Arial" charset="0"/>
                <a:ea typeface="돋움" pitchFamily="50" charset="-127"/>
              </a:rPr>
              <a:t>Fading sequences </a:t>
            </a:r>
            <a:endParaRPr lang="en-US" altLang="ko-KR" sz="2000" dirty="0" smtClean="0">
              <a:latin typeface="Arial" charset="0"/>
              <a:ea typeface="돋움" pitchFamily="50" charset="-127"/>
            </a:endParaRPr>
          </a:p>
          <a:p>
            <a:pPr marL="342900" indent="-342900">
              <a:buFont typeface="Wingdings" pitchFamily="2" charset="2"/>
              <a:buChar char="u"/>
            </a:pPr>
            <a:endParaRPr lang="en-US" altLang="ko-KR" sz="2000" dirty="0">
              <a:latin typeface="Arial" charset="0"/>
              <a:ea typeface="돋움" pitchFamily="50" charset="-127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en-US" altLang="ko-KR" dirty="0" smtClean="0">
                <a:latin typeface="Arial" charset="0"/>
                <a:ea typeface="돋움" pitchFamily="50" charset="-127"/>
              </a:rPr>
              <a:t>The </a:t>
            </a:r>
            <a:r>
              <a:rPr lang="en-US" altLang="ko-KR" u="sng" dirty="0">
                <a:latin typeface="Arial" charset="0"/>
                <a:ea typeface="돋움" pitchFamily="50" charset="-127"/>
              </a:rPr>
              <a:t>fading tool used in HEVC (JCTVC-E041) </a:t>
            </a:r>
            <a:r>
              <a:rPr lang="en-US" altLang="ko-KR" dirty="0">
                <a:latin typeface="Arial" charset="0"/>
                <a:ea typeface="돋움" pitchFamily="50" charset="-127"/>
              </a:rPr>
              <a:t>applied to 3DV 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Sequences</a:t>
            </a:r>
            <a:endParaRPr lang="en-US" altLang="ko-KR" dirty="0">
              <a:latin typeface="Arial" charset="0"/>
              <a:ea typeface="돋움" pitchFamily="50" charset="-127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en-US" altLang="ko-KR" dirty="0">
                <a:latin typeface="Arial" charset="0"/>
                <a:ea typeface="돋움" pitchFamily="50" charset="-127"/>
              </a:rPr>
              <a:t>A </a:t>
            </a:r>
            <a:r>
              <a:rPr lang="en-US" altLang="ko-KR" u="sng" dirty="0">
                <a:latin typeface="Arial" charset="0"/>
                <a:ea typeface="돋움" pitchFamily="50" charset="-127"/>
              </a:rPr>
              <a:t>linear fade in/out </a:t>
            </a:r>
            <a:r>
              <a:rPr lang="en-US" altLang="ko-KR" dirty="0">
                <a:latin typeface="Arial" charset="0"/>
                <a:ea typeface="돋움" pitchFamily="50" charset="-127"/>
              </a:rPr>
              <a:t>on 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 each of the Y, U, V </a:t>
            </a:r>
            <a:r>
              <a:rPr lang="en-US" altLang="ko-KR" dirty="0">
                <a:latin typeface="Arial" charset="0"/>
                <a:ea typeface="돋움" pitchFamily="50" charset="-127"/>
              </a:rPr>
              <a:t>components</a:t>
            </a:r>
          </a:p>
          <a:p>
            <a:pPr marL="800100" lvl="1" indent="-342900">
              <a:buFont typeface="Arial" charset="0"/>
              <a:buChar char="•"/>
            </a:pPr>
            <a:r>
              <a:rPr lang="en-US" altLang="ko-KR" u="sng" dirty="0" smtClean="0">
                <a:latin typeface="Arial" charset="0"/>
                <a:ea typeface="돋움" pitchFamily="50" charset="-127"/>
              </a:rPr>
              <a:t>First </a:t>
            </a:r>
            <a:r>
              <a:rPr lang="en-US" altLang="ko-KR" u="sng" dirty="0">
                <a:latin typeface="Arial" charset="0"/>
                <a:ea typeface="돋움" pitchFamily="50" charset="-127"/>
              </a:rPr>
              <a:t>2-seconds </a:t>
            </a:r>
            <a:r>
              <a:rPr lang="en-US" altLang="ko-KR" dirty="0">
                <a:latin typeface="Arial" charset="0"/>
                <a:ea typeface="돋움" pitchFamily="50" charset="-127"/>
              </a:rPr>
              <a:t>of texture 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videos </a:t>
            </a:r>
            <a:endParaRPr lang="en-US" altLang="ko-KR" dirty="0">
              <a:latin typeface="Arial" charset="0"/>
              <a:ea typeface="돋움" pitchFamily="50" charset="-127"/>
            </a:endParaRPr>
          </a:p>
          <a:p>
            <a:pPr marL="800100" lvl="1" indent="-342900"/>
            <a:r>
              <a:rPr lang="en-US" altLang="ko-KR" dirty="0" smtClean="0">
                <a:latin typeface="Arial" charset="0"/>
                <a:ea typeface="돋움" pitchFamily="50" charset="-127"/>
              </a:rPr>
              <a:t>	:  linear fade-out for 0 ~ 1 sec interval</a:t>
            </a:r>
          </a:p>
          <a:p>
            <a:pPr marL="800100" lvl="1" indent="-342900"/>
            <a:r>
              <a:rPr lang="en-US" altLang="ko-KR" dirty="0">
                <a:latin typeface="Arial" charset="0"/>
                <a:ea typeface="돋움" pitchFamily="50" charset="-127"/>
              </a:rPr>
              <a:t> 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    :  linear fade-in for 1~2 sec interval</a:t>
            </a:r>
          </a:p>
          <a:p>
            <a:pPr marL="800100" lvl="1" indent="-342900"/>
            <a:r>
              <a:rPr lang="en-US" altLang="ko-KR" dirty="0">
                <a:latin typeface="Arial" charset="0"/>
                <a:ea typeface="돋움" pitchFamily="50" charset="-127"/>
              </a:rPr>
              <a:t> 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    :  fading </a:t>
            </a:r>
            <a:r>
              <a:rPr lang="en-US" altLang="ko-KR" dirty="0">
                <a:latin typeface="Arial" charset="0"/>
                <a:ea typeface="돋움" pitchFamily="50" charset="-127"/>
              </a:rPr>
              <a:t>in/out strength [0.25,1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]</a:t>
            </a:r>
            <a:endParaRPr lang="en-US" altLang="ko-KR" dirty="0">
              <a:latin typeface="Arial" charset="0"/>
              <a:ea typeface="돋움" pitchFamily="50" charset="-127"/>
            </a:endParaRPr>
          </a:p>
        </p:txBody>
      </p:sp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5546" y="3257674"/>
            <a:ext cx="5143536" cy="3035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2"/>
          <p:cNvSpPr txBox="1">
            <a:spLocks noChangeArrowheads="1"/>
          </p:cNvSpPr>
          <p:nvPr/>
        </p:nvSpPr>
        <p:spPr bwMode="auto">
          <a:xfrm>
            <a:off x="0" y="0"/>
            <a:ext cx="657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Objective result – Test1</a:t>
            </a:r>
            <a:endParaRPr lang="ko-KR" altLang="en-US" sz="2800" b="1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6147" name="TextBox 4"/>
          <p:cNvSpPr txBox="1">
            <a:spLocks noChangeArrowheads="1"/>
          </p:cNvSpPr>
          <p:nvPr/>
        </p:nvSpPr>
        <p:spPr bwMode="auto">
          <a:xfrm>
            <a:off x="666750" y="785813"/>
            <a:ext cx="76438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000" b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Anchor : HTM-4.01 WP Off</a:t>
            </a:r>
            <a:endParaRPr lang="ko-KR" altLang="en-US" sz="2000" b="1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881063" y="1285875"/>
          <a:ext cx="7643869" cy="4143409"/>
        </p:xfrm>
        <a:graphic>
          <a:graphicData uri="http://schemas.openxmlformats.org/drawingml/2006/table">
            <a:tbl>
              <a:tblPr/>
              <a:tblGrid>
                <a:gridCol w="1251127"/>
                <a:gridCol w="1028323"/>
                <a:gridCol w="1028323"/>
                <a:gridCol w="1028323"/>
                <a:gridCol w="1251127"/>
                <a:gridCol w="1028323"/>
                <a:gridCol w="1028323"/>
              </a:tblGrid>
              <a:tr h="38693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400" kern="100" dirty="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굴림"/>
                        </a:rPr>
                        <a:t>　</a:t>
                      </a:r>
                      <a:endParaRPr lang="ko-KR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video 0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video 1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video 2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video only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enc time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dec time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1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Balloons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-36.0%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-19.5%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-17.7%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-29.6%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156.7%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100.0%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7081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Kendo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-18.6%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-4.9%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-3.1%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-13.5%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192.4%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101.6%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081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Newspapercc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-33.0%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-22.4%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-24.1%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-29.4%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139.5%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94.2%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081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GhostTownFly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-29.6%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-3.2%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-3.4%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-24.8%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162.1%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104.9%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081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PoznanHall2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-32.1%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-10.8%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-15.5%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-24.9%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166.4%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99.4%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081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PoznanStreet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-27.5%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-15.6%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-14.9%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-24.5%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136.2%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102.0%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693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UndoDancer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-37.2%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-24.1%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-33.3%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155.9%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102.4%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1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1024x768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-29.2%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-15.6%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-15.0%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-24.2%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161.4%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98.5%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8693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1920x1088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-31.6%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-12.4%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-14.5%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-26.9%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154.7%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102.2%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93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average</a:t>
                      </a:r>
                      <a:endParaRPr lang="ko-KR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 kern="100">
                          <a:latin typeface="맑은 고딕"/>
                          <a:ea typeface="맑은 고딕"/>
                          <a:cs typeface="굴림"/>
                        </a:rPr>
                        <a:t>-30.6%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 kern="100">
                          <a:latin typeface="맑은 고딕"/>
                          <a:ea typeface="맑은 고딕"/>
                          <a:cs typeface="굴림"/>
                        </a:rPr>
                        <a:t>-13.8%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 kern="100">
                          <a:latin typeface="맑은 고딕"/>
                          <a:ea typeface="맑은 고딕"/>
                          <a:cs typeface="굴림"/>
                        </a:rPr>
                        <a:t>-14.7%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 kern="100">
                          <a:latin typeface="맑은 고딕"/>
                          <a:ea typeface="맑은 고딕"/>
                          <a:cs typeface="굴림"/>
                        </a:rPr>
                        <a:t>-25.7%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157.5%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100.6%</a:t>
                      </a:r>
                      <a:endParaRPr lang="ko-KR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2"/>
          <p:cNvSpPr txBox="1">
            <a:spLocks noChangeArrowheads="1"/>
          </p:cNvSpPr>
          <p:nvPr/>
        </p:nvSpPr>
        <p:spPr bwMode="auto">
          <a:xfrm>
            <a:off x="0" y="0"/>
            <a:ext cx="657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Objective result – Test2</a:t>
            </a:r>
            <a:endParaRPr lang="ko-KR" altLang="en-US" sz="2800" b="1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7171" name="TextBox 4"/>
          <p:cNvSpPr txBox="1">
            <a:spLocks noChangeArrowheads="1"/>
          </p:cNvSpPr>
          <p:nvPr/>
        </p:nvSpPr>
        <p:spPr bwMode="auto">
          <a:xfrm>
            <a:off x="666750" y="785813"/>
            <a:ext cx="76438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000" b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Anchor : HTM-4.01 WP Off</a:t>
            </a:r>
            <a:endParaRPr lang="ko-KR" altLang="en-US" sz="2000" b="1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881063" y="1285875"/>
          <a:ext cx="7643867" cy="4143402"/>
        </p:xfrm>
        <a:graphic>
          <a:graphicData uri="http://schemas.openxmlformats.org/drawingml/2006/table">
            <a:tbl>
              <a:tblPr/>
              <a:tblGrid>
                <a:gridCol w="1251126"/>
                <a:gridCol w="1028323"/>
                <a:gridCol w="1028323"/>
                <a:gridCol w="1028323"/>
                <a:gridCol w="1251126"/>
                <a:gridCol w="1028323"/>
                <a:gridCol w="1028323"/>
              </a:tblGrid>
              <a:tr h="38693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400" kern="100" dirty="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굴림"/>
                        </a:rPr>
                        <a:t>　</a:t>
                      </a:r>
                      <a:endParaRPr lang="ko-KR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video 0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video 1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video 2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video only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enc time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dec time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1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Balloons</a:t>
                      </a:r>
                      <a:endParaRPr lang="ko-KR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 dirty="0">
                          <a:latin typeface="Arial"/>
                          <a:ea typeface="맑은 고딕"/>
                          <a:cs typeface="Times New Roman"/>
                        </a:rPr>
                        <a:t>-36.0%</a:t>
                      </a:r>
                      <a:endParaRPr lang="ko-KR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-26.3%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-25.1%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-32.0%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160.8%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99.7%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7081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Kendo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 dirty="0">
                          <a:latin typeface="Arial"/>
                          <a:ea typeface="맑은 고딕"/>
                          <a:cs typeface="Times New Roman"/>
                        </a:rPr>
                        <a:t>-18.6%</a:t>
                      </a:r>
                      <a:endParaRPr lang="ko-KR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-12.9%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-11.9%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-16.4%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193.2%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101.0%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081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Newspapercc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-33.0%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 dirty="0">
                          <a:latin typeface="Arial"/>
                          <a:ea typeface="맑은 고딕"/>
                          <a:cs typeface="Times New Roman"/>
                        </a:rPr>
                        <a:t>-28.2%</a:t>
                      </a:r>
                      <a:endParaRPr lang="ko-KR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-29.2%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-31.3%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143.1%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93.4%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081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GhostTownFly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-29.6%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 dirty="0">
                          <a:latin typeface="Arial"/>
                          <a:ea typeface="맑은 고딕"/>
                          <a:cs typeface="Times New Roman"/>
                        </a:rPr>
                        <a:t>-11.6%</a:t>
                      </a:r>
                      <a:endParaRPr lang="ko-KR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-12.2%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-26.2%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163.4%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104.3%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081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PoznanHall2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-32.1%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-18.6%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 dirty="0">
                          <a:latin typeface="Arial"/>
                          <a:ea typeface="맑은 고딕"/>
                          <a:cs typeface="Times New Roman"/>
                        </a:rPr>
                        <a:t>-19.9%</a:t>
                      </a:r>
                      <a:endParaRPr lang="ko-KR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 dirty="0">
                          <a:latin typeface="Arial"/>
                          <a:ea typeface="맑은 고딕"/>
                          <a:cs typeface="Times New Roman"/>
                        </a:rPr>
                        <a:t>-27.0%</a:t>
                      </a:r>
                      <a:endParaRPr lang="ko-KR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168.0%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98.4%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081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PoznanStreet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-27.5%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-19.1%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-19.4%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 dirty="0">
                          <a:latin typeface="Arial"/>
                          <a:ea typeface="맑은 고딕"/>
                          <a:cs typeface="Times New Roman"/>
                        </a:rPr>
                        <a:t>-25.5%</a:t>
                      </a:r>
                      <a:endParaRPr lang="ko-KR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141.2%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101.2%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693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UndoDancer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-37.2%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-23.8%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-26.7%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 dirty="0">
                          <a:latin typeface="Arial"/>
                          <a:ea typeface="맑은 고딕"/>
                          <a:cs typeface="Times New Roman"/>
                        </a:rPr>
                        <a:t>-33.9%</a:t>
                      </a:r>
                      <a:endParaRPr lang="ko-KR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158.0%</a:t>
                      </a:r>
                      <a:endParaRPr lang="ko-KR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102.1%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1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1024x768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-29.2%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-22.5%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-22.1%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-26.6%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164.4%</a:t>
                      </a:r>
                      <a:endParaRPr lang="ko-KR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98.0%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8693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1920x1088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-31.6%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-18.3%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-19.6%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-28.2%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157.3%</a:t>
                      </a:r>
                      <a:endParaRPr lang="ko-KR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101.5%</a:t>
                      </a:r>
                      <a:endParaRPr lang="ko-KR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93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average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 kern="100">
                          <a:latin typeface="맑은 고딕"/>
                          <a:ea typeface="맑은 고딕"/>
                          <a:cs typeface="굴림"/>
                        </a:rPr>
                        <a:t>-30.6%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 kern="100">
                          <a:latin typeface="맑은 고딕"/>
                          <a:ea typeface="맑은 고딕"/>
                          <a:cs typeface="굴림"/>
                        </a:rPr>
                        <a:t>-20.1%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 kern="100">
                          <a:latin typeface="맑은 고딕"/>
                          <a:ea typeface="맑은 고딕"/>
                          <a:cs typeface="굴림"/>
                        </a:rPr>
                        <a:t>-20.7%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 kern="100">
                          <a:latin typeface="맑은 고딕"/>
                          <a:ea typeface="맑은 고딕"/>
                          <a:cs typeface="굴림"/>
                        </a:rPr>
                        <a:t>-27.5%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160.3%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100.0%</a:t>
                      </a:r>
                      <a:endParaRPr lang="ko-KR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"/>
          <p:cNvSpPr txBox="1">
            <a:spLocks noChangeArrowheads="1"/>
          </p:cNvSpPr>
          <p:nvPr/>
        </p:nvSpPr>
        <p:spPr bwMode="auto">
          <a:xfrm>
            <a:off x="0" y="0"/>
            <a:ext cx="657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Conclusion</a:t>
            </a:r>
            <a:endParaRPr lang="ko-KR" altLang="en-US" sz="2800" b="1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8195" name="Text Box 157"/>
          <p:cNvSpPr txBox="1">
            <a:spLocks noChangeArrowheads="1"/>
          </p:cNvSpPr>
          <p:nvPr/>
        </p:nvSpPr>
        <p:spPr bwMode="auto">
          <a:xfrm>
            <a:off x="238125" y="785813"/>
            <a:ext cx="9286875" cy="147732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altLang="ko-KR" dirty="0" smtClean="0">
                <a:latin typeface="Arial" charset="0"/>
                <a:ea typeface="돋움" pitchFamily="50" charset="-127"/>
              </a:rPr>
              <a:t>Proposed to enable weighted </a:t>
            </a:r>
            <a:r>
              <a:rPr lang="en-US" altLang="ko-KR" dirty="0">
                <a:latin typeface="Arial" charset="0"/>
                <a:ea typeface="돋움" pitchFamily="50" charset="-127"/>
              </a:rPr>
              <a:t>prediction for coding fading in/out 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3D sequences </a:t>
            </a:r>
            <a:endParaRPr lang="en-US" altLang="ko-KR" dirty="0">
              <a:latin typeface="Arial" charset="0"/>
              <a:ea typeface="돋움" pitchFamily="50" charset="-127"/>
            </a:endParaRPr>
          </a:p>
          <a:p>
            <a:pPr marL="342900" indent="-342900">
              <a:buFont typeface="Arial" charset="0"/>
              <a:buChar char="•"/>
            </a:pPr>
            <a:endParaRPr lang="en-US" altLang="ko-KR" dirty="0">
              <a:latin typeface="Arial" charset="0"/>
              <a:ea typeface="돋움" pitchFamily="50" charset="-127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altLang="ko-KR" dirty="0" smtClean="0">
                <a:latin typeface="Arial" charset="0"/>
                <a:ea typeface="돋움" pitchFamily="50" charset="-127"/>
              </a:rPr>
              <a:t>Showed benefits of WP parameter inheritance in terms of coding efficiency</a:t>
            </a:r>
            <a:endParaRPr lang="en-US" altLang="ko-KR" dirty="0">
              <a:latin typeface="Arial" charset="0"/>
              <a:ea typeface="돋움" pitchFamily="50" charset="-127"/>
            </a:endParaRPr>
          </a:p>
          <a:p>
            <a:pPr marL="342900" indent="-342900"/>
            <a:endParaRPr lang="en-US" altLang="ko-KR" dirty="0">
              <a:latin typeface="Arial" charset="0"/>
              <a:ea typeface="돋움" pitchFamily="50" charset="-127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altLang="ko-KR" dirty="0" smtClean="0">
                <a:latin typeface="Arial" charset="0"/>
                <a:ea typeface="돋움" pitchFamily="50" charset="-127"/>
              </a:rPr>
              <a:t>Recommend  to adopt the proposal</a:t>
            </a:r>
            <a:endParaRPr lang="en-US" altLang="ko-KR" dirty="0">
              <a:latin typeface="Arial" charset="0"/>
              <a:ea typeface="돋움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기본 디자인">
  <a:themeElements>
    <a:clrScheme name="1_기본 디자인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10437</TotalTime>
  <Words>580</Words>
  <Application>Microsoft Office PowerPoint</Application>
  <PresentationFormat>A4 Paper (210x297 mm)</PresentationFormat>
  <Paragraphs>229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1_기본 디자인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admin</dc:creator>
  <cp:lastModifiedBy>SYea</cp:lastModifiedBy>
  <cp:revision>953</cp:revision>
  <dcterms:created xsi:type="dcterms:W3CDTF">2008-11-26T05:44:28Z</dcterms:created>
  <dcterms:modified xsi:type="dcterms:W3CDTF">2012-10-14T04:02:15Z</dcterms:modified>
</cp:coreProperties>
</file>