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402" r:id="rId2"/>
    <p:sldId id="400" r:id="rId3"/>
    <p:sldId id="431" r:id="rId4"/>
    <p:sldId id="426" r:id="rId5"/>
    <p:sldId id="424" r:id="rId6"/>
    <p:sldId id="432" r:id="rId7"/>
    <p:sldId id="433" r:id="rId8"/>
    <p:sldId id="423" r:id="rId9"/>
    <p:sldId id="428" r:id="rId10"/>
    <p:sldId id="429" r:id="rId11"/>
    <p:sldId id="427" r:id="rId12"/>
    <p:sldId id="430" r:id="rId13"/>
    <p:sldId id="410" r:id="rId14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85" autoAdjust="0"/>
    <p:restoredTop sz="84227" autoAdjust="0"/>
  </p:normalViewPr>
  <p:slideViewPr>
    <p:cSldViewPr>
      <p:cViewPr varScale="1">
        <p:scale>
          <a:sx n="73" d="100"/>
          <a:sy n="73" d="100"/>
        </p:scale>
        <p:origin x="-1134" y="-102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B79D380-C1C9-41F6-86DB-61C150C837A4}" type="datetimeFigureOut">
              <a:rPr lang="ko-KR" altLang="en-US"/>
              <a:pPr>
                <a:defRPr/>
              </a:pPr>
              <a:t>2012-10-17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48859D9-71D6-42BF-A323-DE29B7C730B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EF7DB3C-C0A8-4F2D-83FC-A020F76BBB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027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4"/>
          <a:srcRect b="6294"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그림 5" descr="백색바탕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809750" y="1285875"/>
            <a:ext cx="6357938" cy="166052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Results on Weighted Prediction 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in 3D Video Coding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(JCT3V-B0134)</a:t>
            </a: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4295775" y="5378450"/>
            <a:ext cx="1325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10. 13. 2012</a:t>
            </a:r>
          </a:p>
        </p:txBody>
      </p:sp>
      <p:sp>
        <p:nvSpPr>
          <p:cNvPr id="2054" name="Text Box 36"/>
          <p:cNvSpPr txBox="1">
            <a:spLocks noChangeArrowheads="1"/>
          </p:cNvSpPr>
          <p:nvPr/>
        </p:nvSpPr>
        <p:spPr bwMode="auto">
          <a:xfrm>
            <a:off x="1738313" y="57562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Jiwook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Jung,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Hongbin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Liu,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Jaewon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Sung</a:t>
            </a:r>
            <a:b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</a:b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Jie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Jia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Sehoon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Yea (LG)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2 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9239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Off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On,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881035" y="2000240"/>
          <a:ext cx="7715305" cy="4143405"/>
        </p:xfrm>
        <a:graphic>
          <a:graphicData uri="http://schemas.openxmlformats.org/drawingml/2006/table">
            <a:tbl>
              <a:tblPr/>
              <a:tblGrid>
                <a:gridCol w="1322914"/>
                <a:gridCol w="1028267"/>
                <a:gridCol w="1028267"/>
                <a:gridCol w="952860"/>
                <a:gridCol w="1326463"/>
                <a:gridCol w="1028267"/>
                <a:gridCol w="1028267"/>
              </a:tblGrid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0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1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only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enc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Balloons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-36.0%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-25.1%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Kendo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-12.9%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-11.9%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-16.4%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Newspapercc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-33.0%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-31.3%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143.9%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94.8%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47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GhostTownFly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-12.2%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164.0%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104.0%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PoznanHall2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-32.1%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168.7%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98.6%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PoznanStreet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-25.5%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141.8%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UndoDancer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-37.2%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-23.8%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158.4%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102.2%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2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1024x768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-22.5%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-22.1%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164.9%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1920x1088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-18.3%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-19.6%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157.9%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average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-30.6%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-20.1%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-20.7%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-27.5%</a:t>
                      </a:r>
                      <a:endParaRPr lang="ko-KR" sz="1400" b="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160.9%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100.6%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3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8092" y="785813"/>
            <a:ext cx="96679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on (weight and offset for inter-view ref. </a:t>
            </a:r>
            <a:r>
              <a:rPr lang="en-US" altLang="ko-KR" sz="16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pic</a:t>
            </a:r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are set to 1.0, 0.0 by Enc)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81034" y="2000240"/>
          <a:ext cx="7715306" cy="4143405"/>
        </p:xfrm>
        <a:graphic>
          <a:graphicData uri="http://schemas.openxmlformats.org/drawingml/2006/table">
            <a:tbl>
              <a:tblPr/>
              <a:tblGrid>
                <a:gridCol w="1262818"/>
                <a:gridCol w="1037934"/>
                <a:gridCol w="1037934"/>
                <a:gridCol w="1037934"/>
                <a:gridCol w="1262818"/>
                <a:gridCol w="1037934"/>
                <a:gridCol w="1037934"/>
              </a:tblGrid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0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1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video only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enc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dec time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Balloons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Kendo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Newspapercc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GhostTownFly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-9.2%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99.0%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PoznanHall2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101.2%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PoznanStreet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-4.3%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UndoDancer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-4.7%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-1.1%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100.1%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1024x768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-8.5%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-3.4%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1920x1088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-6.6%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101.8%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98.9%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average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-7.4%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-2.6%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101.7%</a:t>
                      </a:r>
                      <a:endParaRPr lang="ko-KR" sz="14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99.8%</a:t>
                      </a:r>
                      <a:endParaRPr lang="ko-KR" sz="14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4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923925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On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On, </a:t>
            </a:r>
            <a:r>
              <a:rPr lang="en-US" altLang="ko-KR" sz="1600" u="sng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WP parameter inheritance</a:t>
            </a:r>
            <a:endParaRPr lang="ko-KR" altLang="en-US" sz="1600" u="sng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881034" y="2000240"/>
          <a:ext cx="7742179" cy="4143409"/>
        </p:xfrm>
        <a:graphic>
          <a:graphicData uri="http://schemas.openxmlformats.org/drawingml/2006/table">
            <a:tbl>
              <a:tblPr/>
              <a:tblGrid>
                <a:gridCol w="1191451"/>
                <a:gridCol w="1091788"/>
                <a:gridCol w="1091788"/>
                <a:gridCol w="1091788"/>
                <a:gridCol w="1091788"/>
                <a:gridCol w="1091788"/>
                <a:gridCol w="1091788"/>
              </a:tblGrid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video only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enc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dec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Balloons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Kendo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Newspapercc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GhostTownFly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PoznanHall2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PoznanStreet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UndoDancer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1024x768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1920x1088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average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195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193899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This contribution proposed the inheritance of WP parameters for dependent views from the base view. 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/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BD-rate gains are -7.1%, -6.8%, -2.3% for V1, V2, video </a:t>
            </a:r>
            <a:r>
              <a:rPr lang="en-US" altLang="ko-KR" sz="2000" dirty="0" smtClean="0">
                <a:latin typeface="Arial" charset="0"/>
                <a:ea typeface="돋움" pitchFamily="50" charset="-127"/>
              </a:rPr>
              <a:t>only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sz="2000" dirty="0" smtClean="0">
                <a:latin typeface="Arial" charset="0"/>
                <a:ea typeface="돋움" pitchFamily="50" charset="-127"/>
              </a:rPr>
              <a:t>We recommend to adopt the proposal.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667875" cy="433965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b="1" dirty="0" smtClean="0">
                <a:latin typeface="Arial" charset="0"/>
                <a:ea typeface="돋움" pitchFamily="50" charset="-127"/>
              </a:rPr>
              <a:t>Weighted Prediction (WP) </a:t>
            </a:r>
            <a:r>
              <a:rPr lang="en-CA" altLang="ko-KR" sz="2400" b="1" dirty="0" smtClean="0">
                <a:latin typeface="Arial" charset="0"/>
                <a:ea typeface="돋움" pitchFamily="50" charset="-127"/>
              </a:rPr>
              <a:t> </a:t>
            </a: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 useful for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coding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fading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sequences (normative tool in HEVC)</a:t>
            </a:r>
          </a:p>
          <a:p>
            <a:pPr marL="800100" lvl="1" indent="-342900">
              <a:buFontTx/>
              <a:buChar char="-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HTM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computes the WP parameters independently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for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each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view</a:t>
            </a: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 Currently non-CTC, the current implementation buggy</a:t>
            </a: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In principle,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the fading in/out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effect apply to all views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simultaneously with the same 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magnitude</a:t>
            </a:r>
          </a:p>
          <a:p>
            <a:pPr marL="800100" lvl="1" indent="-342900"/>
            <a:r>
              <a:rPr lang="en-CA" altLang="ko-KR" sz="2400" dirty="0" smtClean="0">
                <a:latin typeface="Arial" charset="0"/>
                <a:ea typeface="돋움" pitchFamily="50" charset="-127"/>
              </a:rPr>
              <a:t>-</a:t>
            </a:r>
            <a:r>
              <a:rPr lang="en-CA" altLang="ko-KR" sz="2400" dirty="0" smtClean="0">
                <a:latin typeface="Arial" charset="0"/>
                <a:ea typeface="돋움" pitchFamily="50" charset="-127"/>
              </a:rPr>
              <a:t> predominantly a temporal effect</a:t>
            </a: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342900" indent="-342900"/>
            <a:endParaRPr lang="en-CA" altLang="ko-KR" dirty="0" smtClean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Backdrop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429783" cy="397031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Provides a  SW bug-fix that would make the WP in the HTM work </a:t>
            </a:r>
          </a:p>
          <a:p>
            <a:pPr marL="342900" indent="-342900"/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Propose to inherit WP parameters for a dependent view</a:t>
            </a:r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b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y inheriting from 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the base 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view when available</a:t>
            </a:r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b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y setting 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to default values (weight 1, offset 0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) when unavailable</a:t>
            </a:r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/>
            <a:endParaRPr lang="en-US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200" dirty="0" smtClean="0">
                <a:latin typeface="Arial" charset="0"/>
                <a:ea typeface="돋움" pitchFamily="50" charset="-127"/>
              </a:rPr>
              <a:t>Results </a:t>
            </a:r>
          </a:p>
          <a:p>
            <a:pPr marL="342900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- BD-Rate savings: 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-7.1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%, -7.4%, -2.6%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for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V1, V2, video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only</a:t>
            </a:r>
          </a:p>
          <a:p>
            <a:pPr marL="342900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- Anchor:  HTM (with the proposed bug-fix) without inheritance </a:t>
            </a:r>
            <a:endParaRPr lang="en-US" altLang="ko-KR" sz="22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CA" altLang="ko-KR" dirty="0" smtClean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Contribution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 bwMode="auto">
          <a:xfrm>
            <a:off x="2244565" y="5156205"/>
            <a:ext cx="1284287" cy="825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WP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Parameters</a:t>
            </a:r>
            <a:endParaRPr kumimoji="0" lang="ko-KR" altLang="en-US" sz="14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5499115" y="5156205"/>
            <a:ext cx="1284287" cy="8255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WP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Parameters</a:t>
            </a:r>
            <a:endParaRPr kumimoji="0" lang="ko-KR" altLang="en-US" sz="14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37"/>
          <p:cNvSpPr txBox="1">
            <a:spLocks noChangeArrowheads="1"/>
          </p:cNvSpPr>
          <p:nvPr/>
        </p:nvSpPr>
        <p:spPr bwMode="auto">
          <a:xfrm>
            <a:off x="2024042" y="4429132"/>
            <a:ext cx="1868557" cy="30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 smtClean="0">
                <a:latin typeface="맑은 고딕" pitchFamily="50" charset="-127"/>
                <a:ea typeface="맑은 고딕" pitchFamily="50" charset="-127"/>
              </a:rPr>
              <a:t>Base </a:t>
            </a:r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view</a:t>
            </a:r>
            <a:endParaRPr kumimoji="0"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5299021" y="4429132"/>
            <a:ext cx="1868557" cy="30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>
                <a:latin typeface="맑은 고딕" pitchFamily="50" charset="-127"/>
                <a:ea typeface="맑은 고딕" pitchFamily="50" charset="-127"/>
              </a:rPr>
              <a:t>Dependent view</a:t>
            </a:r>
            <a:endParaRPr kumimoji="0" lang="ko-KR" altLang="en-US" sz="14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아래쪽 화살표 11"/>
          <p:cNvSpPr/>
          <p:nvPr/>
        </p:nvSpPr>
        <p:spPr>
          <a:xfrm rot="16200000">
            <a:off x="4417215" y="4964917"/>
            <a:ext cx="428628" cy="1214446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57"/>
          <p:cNvSpPr txBox="1">
            <a:spLocks noChangeArrowheads="1"/>
          </p:cNvSpPr>
          <p:nvPr/>
        </p:nvSpPr>
        <p:spPr bwMode="auto">
          <a:xfrm>
            <a:off x="238125" y="714356"/>
            <a:ext cx="9286875" cy="310854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CA" altLang="ko-KR" sz="2000" u="sng" dirty="0" smtClean="0">
                <a:latin typeface="Arial" charset="0"/>
                <a:ea typeface="돋움" pitchFamily="50" charset="-127"/>
              </a:rPr>
              <a:t>Inheritance of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WP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 for a dependent view</a:t>
            </a:r>
          </a:p>
          <a:p>
            <a:pPr marL="342900" indent="-342900"/>
            <a:endParaRPr lang="en-US" altLang="ko-KR" sz="1600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For each temporal reference picture of the dependent view,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with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,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A reference picture of the base view picture,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, having the same POC with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is searched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If the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is found, </a:t>
            </a:r>
          </a:p>
          <a:p>
            <a:pPr marL="800100" lvl="1" indent="-342900">
              <a:buFontTx/>
              <a:buChar char="-"/>
            </a:pP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=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WP_Param_Base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refPicBase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)</a:t>
            </a:r>
          </a:p>
          <a:p>
            <a:pPr marL="342900" indent="-342900">
              <a:buFontTx/>
              <a:buChar char="-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otherwise,</a:t>
            </a:r>
          </a:p>
          <a:p>
            <a:pPr marL="800100" lvl="1" indent="-342900">
              <a:buFontTx/>
              <a:buChar char="-"/>
            </a:pP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WP_Param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( </a:t>
            </a:r>
            <a:r>
              <a:rPr lang="en-US" altLang="ko-KR" sz="1600" dirty="0" err="1" smtClean="0">
                <a:latin typeface="Arial" charset="0"/>
                <a:ea typeface="돋움" pitchFamily="50" charset="-127"/>
              </a:rPr>
              <a:t>refIdx</a:t>
            </a:r>
            <a:r>
              <a:rPr lang="en-US" altLang="ko-KR" sz="1600" dirty="0" smtClean="0">
                <a:latin typeface="Arial" charset="0"/>
                <a:ea typeface="돋움" pitchFamily="50" charset="-127"/>
              </a:rPr>
              <a:t> ) = default values (weight 1, offset 0)</a:t>
            </a:r>
          </a:p>
          <a:p>
            <a:pPr marL="800100" lvl="1" indent="-342900">
              <a:buFontTx/>
              <a:buChar char="-"/>
            </a:pPr>
            <a:endParaRPr lang="en-US" altLang="ko-KR" sz="16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1600" dirty="0" smtClean="0">
                <a:latin typeface="Arial" charset="0"/>
                <a:ea typeface="돋움" pitchFamily="50" charset="-127"/>
              </a:rPr>
              <a:t>The WP parameters for inter-view reference pictures are set equal to default values: 1.0 for weight, 0.0 for offset. </a:t>
            </a:r>
            <a:endParaRPr lang="en-US" altLang="ko-KR" sz="1600" dirty="0">
              <a:latin typeface="Arial" charset="0"/>
              <a:ea typeface="돋움" pitchFamily="50" charset="-127"/>
            </a:endParaRP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Proposal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100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1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09596" y="4000504"/>
            <a:ext cx="3283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LumaWeightL0 parameters of 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base view picture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표 29"/>
          <p:cNvGraphicFramePr>
            <a:graphicFrameLocks noGrp="1"/>
          </p:cNvGraphicFramePr>
          <p:nvPr/>
        </p:nvGraphicFramePr>
        <p:xfrm>
          <a:off x="738157" y="4857760"/>
          <a:ext cx="3406207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404"/>
                <a:gridCol w="753603"/>
                <a:gridCol w="690200"/>
              </a:tblGrid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POC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LumaWeightL0[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095876" y="4000504"/>
            <a:ext cx="3283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LumaWeightL0 parameters of 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dependent view picture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/>
        </p:nvGraphicFramePr>
        <p:xfrm>
          <a:off x="5095876" y="4857760"/>
          <a:ext cx="3608814" cy="1285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404"/>
                <a:gridCol w="581414"/>
                <a:gridCol w="532498"/>
                <a:gridCol w="532498"/>
              </a:tblGrid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POC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V0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LumaWeightL0[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refIdx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]</a:t>
                      </a:r>
                      <a:endParaRPr lang="ko-KR" altLang="en-US" sz="14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3" name="타원 32"/>
          <p:cNvSpPr/>
          <p:nvPr/>
        </p:nvSpPr>
        <p:spPr>
          <a:xfrm>
            <a:off x="2952736" y="5786454"/>
            <a:ext cx="285752" cy="28575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167578" y="5786454"/>
            <a:ext cx="285752" cy="28575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6" name="구부러진 연결선 35"/>
          <p:cNvCxnSpPr>
            <a:stCxn id="33" idx="5"/>
            <a:endCxn id="34" idx="3"/>
          </p:cNvCxnSpPr>
          <p:nvPr/>
        </p:nvCxnSpPr>
        <p:spPr>
          <a:xfrm rot="16200000" flipH="1">
            <a:off x="5203033" y="4023967"/>
            <a:ext cx="1588" cy="4012784"/>
          </a:xfrm>
          <a:prstGeom prst="curvedConnector3">
            <a:avLst>
              <a:gd name="adj1" fmla="val 23980171"/>
            </a:avLst>
          </a:prstGeom>
          <a:ln>
            <a:solidFill>
              <a:schemeClr val="tx1"/>
            </a:solidFill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Syntax change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66786" y="714356"/>
          <a:ext cx="7858180" cy="4368929"/>
        </p:xfrm>
        <a:graphic>
          <a:graphicData uri="http://schemas.openxmlformats.org/drawingml/2006/table">
            <a:tbl>
              <a:tblPr/>
              <a:tblGrid>
                <a:gridCol w="6783011"/>
                <a:gridCol w="1075169"/>
              </a:tblGrid>
              <a:tr h="54265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slice_header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 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Descriptor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first_slice_in_pic_flag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if( !</a:t>
                      </a: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entropy_slice_flag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215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if( ( weighted_pred_flag  &amp;&amp;   slice_type = = P)  | |</a:t>
                      </a:r>
                      <a:b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( weighted_bipred_flag  = =  1  &amp;&amp;  slice_type  = =  B ) ) {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kern="100" dirty="0" err="1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f(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ViewIdx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&gt;0 &amp;&amp; !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DepthFlag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)  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     </a:t>
                      </a:r>
                      <a:r>
                        <a:rPr lang="en-GB" sz="1600" b="1" kern="100" dirty="0" smtClean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</a:t>
                      </a:r>
                      <a:r>
                        <a:rPr lang="en-GB" sz="1600" b="1" kern="100" dirty="0" err="1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base_pred_weight_table_flag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if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 </a:t>
                      </a:r>
                      <a:r>
                        <a:rPr lang="en-GB" sz="1600" kern="100" dirty="0" err="1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base_pred_weight_table_flag</a:t>
                      </a:r>
                      <a:r>
                        <a:rPr lang="en-GB" sz="1600" kern="100" dirty="0" smtClean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== </a:t>
                      </a:r>
                      <a:r>
                        <a:rPr lang="en-GB" sz="1600" kern="100" dirty="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0 )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5397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 dirty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US" sz="1600" kern="100" dirty="0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  </a:t>
                      </a:r>
                      <a:r>
                        <a:rPr lang="en-GB" sz="1600" kern="100" dirty="0" err="1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pred_weight_table</a:t>
                      </a:r>
                      <a:r>
                        <a:rPr lang="en-GB" sz="1600" kern="100" dirty="0" smtClean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()</a:t>
                      </a:r>
                      <a:endParaRPr lang="ko-KR" sz="1600" kern="100" dirty="0">
                        <a:effectLst>
                          <a:outerShdw blurRad="50800" dist="50800" dir="5400000" algn="ctr" rotWithShape="0">
                            <a:schemeClr val="bg1"/>
                          </a:outerShdw>
                        </a:effectLst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 dirty="0" smtClean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}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662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107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}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6720" y="5286388"/>
            <a:ext cx="8599470" cy="1102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b="1" dirty="0" err="1" smtClean="0">
                <a:latin typeface="Times New Roman"/>
                <a:ea typeface="맑은 고딕"/>
              </a:rPr>
              <a:t>base_pred_weight_table_flag</a:t>
            </a:r>
            <a:r>
              <a:rPr lang="en-US" dirty="0" smtClean="0">
                <a:latin typeface="Times New Roman"/>
                <a:ea typeface="맑은 고딕"/>
              </a:rPr>
              <a:t> equals to 1 specifies that the weighted prediction </a:t>
            </a:r>
            <a:r>
              <a:rPr lang="en-US" dirty="0" smtClean="0">
                <a:latin typeface="Times New Roman"/>
                <a:ea typeface="맑은 고딕"/>
              </a:rPr>
              <a:t>parameter</a:t>
            </a: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dirty="0" smtClean="0">
                <a:latin typeface="Times New Roman"/>
                <a:ea typeface="맑은 고딕"/>
              </a:rPr>
              <a:t> </a:t>
            </a:r>
            <a:r>
              <a:rPr lang="en-US" dirty="0" smtClean="0">
                <a:latin typeface="Times New Roman"/>
                <a:ea typeface="맑은 고딕"/>
              </a:rPr>
              <a:t>for the texture of dependent view are inherited from the texture picture of base view. </a:t>
            </a:r>
            <a:endParaRPr lang="en-US" dirty="0" smtClean="0">
              <a:latin typeface="Times New Roman"/>
              <a:ea typeface="맑은 고딕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dirty="0" smtClean="0">
                <a:latin typeface="Times New Roman"/>
                <a:ea typeface="맑은 고딕"/>
              </a:rPr>
              <a:t>When </a:t>
            </a:r>
            <a:r>
              <a:rPr lang="en-US" dirty="0" smtClean="0">
                <a:latin typeface="Times New Roman"/>
                <a:ea typeface="맑은 고딕"/>
              </a:rPr>
              <a:t>the </a:t>
            </a:r>
            <a:r>
              <a:rPr lang="en-US" dirty="0" err="1" smtClean="0">
                <a:latin typeface="Times New Roman"/>
                <a:ea typeface="맑은 고딕"/>
              </a:rPr>
              <a:t>base_pred_weight_table_flag</a:t>
            </a:r>
            <a:r>
              <a:rPr lang="en-US" dirty="0" smtClean="0">
                <a:latin typeface="Times New Roman"/>
                <a:ea typeface="맑은 고딕"/>
              </a:rPr>
              <a:t> is not present, it is inferred to be 0.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process for WD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6918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692" y="928670"/>
            <a:ext cx="8434149" cy="499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Decoding process for WD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6918" y="1142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20" y="1285860"/>
            <a:ext cx="8407107" cy="24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Sequences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123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36988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000" dirty="0">
                <a:latin typeface="Arial" charset="0"/>
                <a:ea typeface="돋움" pitchFamily="50" charset="-127"/>
              </a:rPr>
              <a:t>Fading sequences 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The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fading tool used in HEVC (JCTVC-E041) </a:t>
            </a:r>
            <a:r>
              <a:rPr lang="en-US" altLang="ko-KR" dirty="0">
                <a:latin typeface="Arial" charset="0"/>
                <a:ea typeface="돋움" pitchFamily="50" charset="-127"/>
              </a:rPr>
              <a:t>applied to 3DV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Sequences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A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linear fade in/out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each of the Y, U, V </a:t>
            </a:r>
            <a:r>
              <a:rPr lang="en-US" altLang="ko-KR" dirty="0">
                <a:latin typeface="Arial" charset="0"/>
                <a:ea typeface="돋움" pitchFamily="50" charset="-127"/>
              </a:rPr>
              <a:t>components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altLang="ko-KR" u="sng" dirty="0" smtClean="0">
                <a:latin typeface="Arial" charset="0"/>
                <a:ea typeface="돋움" pitchFamily="50" charset="-127"/>
              </a:rPr>
              <a:t>First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2-seconds </a:t>
            </a:r>
            <a:r>
              <a:rPr lang="en-US" altLang="ko-KR" dirty="0">
                <a:latin typeface="Arial" charset="0"/>
                <a:ea typeface="돋움" pitchFamily="50" charset="-127"/>
              </a:rPr>
              <a:t>of texture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videos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	:  linear fade-out for 0 ~ 1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linear fade-in for 1~2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fading </a:t>
            </a:r>
            <a:r>
              <a:rPr lang="en-US" altLang="ko-KR" dirty="0">
                <a:latin typeface="Arial" charset="0"/>
                <a:ea typeface="돋움" pitchFamily="50" charset="-127"/>
              </a:rPr>
              <a:t>in/out strength [0.25,1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]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46" y="3257674"/>
            <a:ext cx="5143536" cy="303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Simulation result 1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83582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	: WP Off</a:t>
            </a:r>
          </a:p>
          <a:p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   	: WP On (weight and offset for inter-view ref. </a:t>
            </a:r>
            <a:r>
              <a:rPr lang="en-US" altLang="ko-KR" sz="16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pic</a:t>
            </a:r>
            <a:r>
              <a:rPr lang="en-US" altLang="ko-KR" sz="16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are set to 1.0, 0.0 by Enc)</a:t>
            </a:r>
          </a:p>
          <a:p>
            <a:pPr>
              <a:buFontTx/>
              <a:buChar char="-"/>
            </a:pPr>
            <a:endParaRPr lang="ko-KR" altLang="en-US" sz="16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867960" y="2000237"/>
          <a:ext cx="7728379" cy="4143406"/>
        </p:xfrm>
        <a:graphic>
          <a:graphicData uri="http://schemas.openxmlformats.org/drawingml/2006/table">
            <a:tbl>
              <a:tblPr/>
              <a:tblGrid>
                <a:gridCol w="1275433"/>
                <a:gridCol w="1020497"/>
                <a:gridCol w="1020497"/>
                <a:gridCol w="1020497"/>
                <a:gridCol w="1336852"/>
                <a:gridCol w="1085130"/>
                <a:gridCol w="969473"/>
              </a:tblGrid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맑은 고딕"/>
                          <a:ea typeface="맑은 고딕"/>
                          <a:cs typeface="Arial"/>
                        </a:rPr>
                        <a:t>　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0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video 1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2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video only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enc time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dec time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Balloons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-36.0%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-19.5%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-17.5%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158.0%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100.0%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Kendo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-18.6%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192.6%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Newspapercc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-33.0%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-23.9%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-29.3%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140.7%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93.7%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94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latin typeface="Arial"/>
                          <a:ea typeface="맑은 고딕"/>
                        </a:rPr>
                        <a:t>GhostTownFly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-2.5%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162.1%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PoznanHall2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-11.4%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166.7%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100.5%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PoznanStreet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-27.5%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-15.4%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-14.3%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136.9%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UndoDancer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-37.2%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-19.9%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-23.8%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-33.2%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156.2%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9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1024x768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-29.2%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-15.2%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-14.6%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-24.0%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162.4%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98.5%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1920x1088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-31.6%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-12.3%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-13.8%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-26.7%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155.0%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102.5%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0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average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-30.6%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-13.6%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-14.2%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-25.5%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"/>
                          <a:ea typeface="맑은 고딕"/>
                        </a:rPr>
                        <a:t>158.1%</a:t>
                      </a:r>
                      <a:endParaRPr lang="ko-KR" sz="140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"/>
                          <a:ea typeface="맑은 고딕"/>
                        </a:rPr>
                        <a:t>100.8%</a:t>
                      </a:r>
                      <a:endParaRPr lang="ko-KR" sz="1400" dirty="0">
                        <a:latin typeface="Times New Roman"/>
                        <a:ea typeface="맑은 고딕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11791</TotalTime>
  <Words>1175</Words>
  <Application>Microsoft Office PowerPoint</Application>
  <PresentationFormat>A4 Paper (210x297 mm)</PresentationFormat>
  <Paragraphs>424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1_기본 디자인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SYea</cp:lastModifiedBy>
  <cp:revision>983</cp:revision>
  <dcterms:created xsi:type="dcterms:W3CDTF">2008-11-26T05:44:28Z</dcterms:created>
  <dcterms:modified xsi:type="dcterms:W3CDTF">2012-10-17T02:39:03Z</dcterms:modified>
</cp:coreProperties>
</file>