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499" r:id="rId2"/>
    <p:sldId id="568" r:id="rId3"/>
    <p:sldId id="580" r:id="rId4"/>
    <p:sldId id="581" r:id="rId5"/>
    <p:sldId id="571" r:id="rId6"/>
    <p:sldId id="572" r:id="rId7"/>
    <p:sldId id="573" r:id="rId8"/>
    <p:sldId id="574" r:id="rId9"/>
    <p:sldId id="575" r:id="rId10"/>
    <p:sldId id="578" r:id="rId11"/>
    <p:sldId id="579" r:id="rId12"/>
    <p:sldId id="563" r:id="rId13"/>
  </p:sldIdLst>
  <p:sldSz cx="9144000" cy="6858000" type="screen4x3"/>
  <p:notesSz cx="6797675" cy="987425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5pPr>
    <a:lvl6pPr marL="2286000" algn="l" defTabSz="914400" rtl="0" eaLnBrk="1" latinLnBrk="1" hangingPunct="1"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6pPr>
    <a:lvl7pPr marL="2743200" algn="l" defTabSz="914400" rtl="0" eaLnBrk="1" latinLnBrk="1" hangingPunct="1"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7pPr>
    <a:lvl8pPr marL="3200400" algn="l" defTabSz="914400" rtl="0" eaLnBrk="1" latinLnBrk="1" hangingPunct="1"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8pPr>
    <a:lvl9pPr marL="3657600" algn="l" defTabSz="914400" rtl="0" eaLnBrk="1" latinLnBrk="1" hangingPunct="1">
      <a:defRPr kumimoji="1" sz="1400" b="1" kern="1200">
        <a:solidFill>
          <a:schemeClr val="tx1"/>
        </a:solidFill>
        <a:latin typeface="Times New Roman" pitchFamily="18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3300"/>
    <a:srgbClr val="FF6600"/>
    <a:srgbClr val="006600"/>
    <a:srgbClr val="DDDDDD"/>
    <a:srgbClr val="FFCCFF"/>
    <a:srgbClr val="CCFFCC"/>
    <a:srgbClr val="99FFCC"/>
    <a:srgbClr val="CCEC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6" autoAdjust="0"/>
    <p:restoredTop sz="84946" autoAdjust="0"/>
  </p:normalViewPr>
  <p:slideViewPr>
    <p:cSldViewPr showGuides="1">
      <p:cViewPr varScale="1">
        <p:scale>
          <a:sx n="88" d="100"/>
          <a:sy n="88" d="100"/>
        </p:scale>
        <p:origin x="-648" y="-96"/>
      </p:cViewPr>
      <p:guideLst>
        <p:guide orient="horz" pos="572"/>
        <p:guide orient="horz" pos="1706"/>
        <p:guide pos="204"/>
        <p:guide pos="55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9C1B59F-0F09-45E8-A61C-9934C02626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605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620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95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3726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fld id="{BB3762CF-BCDB-4F7D-A4B1-F2B8B9642AA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938415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ko-KR" sz="1000" baseline="0" dirty="0" smtClean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endParaRPr lang="ko-KR" altLang="ko-KR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3124200"/>
          </a:xfrm>
          <a:prstGeom prst="rect">
            <a:avLst/>
          </a:prstGeom>
          <a:ln w="9525">
            <a:miter lim="800000"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endParaRPr lang="ko-KR" altLang="ko-K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>
                <a:latin typeface="굴림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슬라이드 번호 개체 틀 8"/>
          <p:cNvSpPr>
            <a:spLocks noGrp="1"/>
          </p:cNvSpPr>
          <p:nvPr>
            <p:ph type="sldNum" sz="quarter" idx="4"/>
          </p:nvPr>
        </p:nvSpPr>
        <p:spPr>
          <a:xfrm>
            <a:off x="3505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kumimoji="1" lang="ko-KR" altLang="en-US" sz="1400" b="1" kern="1200" smtClean="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</a:lstStyle>
          <a:p>
            <a:fld id="{93FFB738-4C49-4248-AFFC-C01ADEDF19E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Line 2"/>
          <p:cNvSpPr>
            <a:spLocks noChangeShapeType="1"/>
          </p:cNvSpPr>
          <p:nvPr/>
        </p:nvSpPr>
        <p:spPr bwMode="auto">
          <a:xfrm>
            <a:off x="0" y="784225"/>
            <a:ext cx="9144000" cy="0"/>
          </a:xfrm>
          <a:prstGeom prst="line">
            <a:avLst/>
          </a:prstGeom>
          <a:noFill/>
          <a:ln w="57150" cmpd="thinThick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>
              <a:ea typeface="굴림" pitchFamily="50" charset="-127"/>
            </a:endParaRPr>
          </a:p>
        </p:txBody>
      </p:sp>
      <p:sp>
        <p:nvSpPr>
          <p:cNvPr id="2051" name="AutoShap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562600"/>
          </a:xfrm>
          <a:prstGeom prst="roundRect">
            <a:avLst>
              <a:gd name="adj" fmla="val 16667"/>
            </a:avLst>
          </a:prstGeom>
          <a:noFill/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 </a:t>
            </a:r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 둘째 수준</a:t>
            </a:r>
          </a:p>
          <a:p>
            <a:pPr lvl="2"/>
            <a:r>
              <a:rPr lang="ko-KR" altLang="en-US" dirty="0" smtClean="0"/>
              <a:t> 셋째 수준</a:t>
            </a:r>
          </a:p>
          <a:p>
            <a:pPr lvl="3"/>
            <a:r>
              <a:rPr lang="ko-KR" altLang="en-US" dirty="0" smtClean="0"/>
              <a:t> 넷째 수준</a:t>
            </a:r>
          </a:p>
          <a:p>
            <a:pPr lvl="4"/>
            <a:r>
              <a:rPr lang="ko-KR" altLang="en-US" dirty="0" smtClean="0"/>
              <a:t> 다섯째 수준</a:t>
            </a: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ko-KR" altLang="en-US">
              <a:ea typeface="굴림" pitchFamily="50" charset="-127"/>
            </a:endParaRPr>
          </a:p>
        </p:txBody>
      </p:sp>
      <p:sp>
        <p:nvSpPr>
          <p:cNvPr id="13210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제 목</a:t>
            </a:r>
          </a:p>
        </p:txBody>
      </p:sp>
      <p:sp>
        <p:nvSpPr>
          <p:cNvPr id="132101" name="Line 5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>
              <a:ea typeface="굴림" pitchFamily="50" charset="-127"/>
            </a:endParaRPr>
          </a:p>
        </p:txBody>
      </p:sp>
      <p:pic>
        <p:nvPicPr>
          <p:cNvPr id="2055" name="Picture 13" descr="signature_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" y="6519863"/>
            <a:ext cx="14097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슬라이드 번호 개체 틀 8"/>
          <p:cNvSpPr>
            <a:spLocks noGrp="1"/>
          </p:cNvSpPr>
          <p:nvPr>
            <p:ph type="sldNum" sz="quarter" idx="4"/>
          </p:nvPr>
        </p:nvSpPr>
        <p:spPr>
          <a:xfrm>
            <a:off x="3505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kumimoji="1" lang="ko-KR" altLang="en-US" sz="1400" b="1" kern="1200" smtClean="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</a:lstStyle>
          <a:p>
            <a:fld id="{93FFB738-4C49-4248-AFFC-C01ADEDF19E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4" r:id="rId2"/>
  </p:sldLayoutIdLst>
  <p:transition>
    <p:fade/>
  </p:transition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v"/>
        <a:defRPr kumimoji="1"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Font typeface="Wingdings" pitchFamily="2" charset="2"/>
        <a:buChar char="§"/>
        <a:defRPr kumimoji="1" sz="2200">
          <a:solidFill>
            <a:srgbClr val="000066"/>
          </a:solidFill>
          <a:latin typeface="+mn-lt"/>
          <a:ea typeface="굴림" pitchFamily="50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2000">
          <a:solidFill>
            <a:schemeClr val="accent2"/>
          </a:solidFill>
          <a:latin typeface="+mn-lt"/>
          <a:ea typeface="굴림" pitchFamily="50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5"/>
        </a:buBlip>
        <a:defRPr kumimoji="1" sz="1800">
          <a:solidFill>
            <a:schemeClr val="tx1"/>
          </a:solidFill>
          <a:latin typeface="+mn-lt"/>
          <a:ea typeface="굴림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6"/>
        </a:buBlip>
        <a:defRPr kumimoji="1" sz="1600">
          <a:solidFill>
            <a:schemeClr val="tx1"/>
          </a:solidFill>
          <a:latin typeface="+mn-lt"/>
          <a:ea typeface="굴림" pitchFamily="50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Blip>
          <a:blip r:embed="rId6"/>
        </a:buBlip>
        <a:defRPr kumimoji="1" sz="1600">
          <a:solidFill>
            <a:schemeClr val="tx1"/>
          </a:solidFill>
          <a:latin typeface="+mn-lt"/>
          <a:ea typeface="굴림" pitchFamily="50" charset="-127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Blip>
          <a:blip r:embed="rId6"/>
        </a:buBlip>
        <a:defRPr kumimoji="1" sz="1600">
          <a:solidFill>
            <a:schemeClr val="tx1"/>
          </a:solidFill>
          <a:latin typeface="+mn-lt"/>
          <a:ea typeface="굴림" pitchFamily="50" charset="-127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Blip>
          <a:blip r:embed="rId6"/>
        </a:buBlip>
        <a:defRPr kumimoji="1" sz="1600">
          <a:solidFill>
            <a:schemeClr val="tx1"/>
          </a:solidFill>
          <a:latin typeface="+mn-lt"/>
          <a:ea typeface="굴림" pitchFamily="50" charset="-127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Blip>
          <a:blip r:embed="rId6"/>
        </a:buBlip>
        <a:defRPr kumimoji="1" sz="1600">
          <a:solidFill>
            <a:schemeClr val="tx1"/>
          </a:solidFill>
          <a:latin typeface="+mn-lt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"/>
          <p:cNvSpPr>
            <a:spLocks noChangeArrowheads="1"/>
          </p:cNvSpPr>
          <p:nvPr/>
        </p:nvSpPr>
        <p:spPr bwMode="auto">
          <a:xfrm>
            <a:off x="1544638" y="4133850"/>
            <a:ext cx="5907087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en-US" altLang="ko-KR" sz="2000" b="0" dirty="0" smtClean="0">
                <a:latin typeface="Tahoma" pitchFamily="34" charset="0"/>
                <a:ea typeface="HY헤드라인M" pitchFamily="18" charset="-127"/>
              </a:rPr>
              <a:t>Jung-Ah Choi, </a:t>
            </a:r>
            <a:r>
              <a:rPr lang="en-US" altLang="ko-KR" sz="2000" b="0" dirty="0" err="1" smtClean="0">
                <a:latin typeface="Tahoma" pitchFamily="34" charset="0"/>
                <a:ea typeface="HY헤드라인M" pitchFamily="18" charset="-127"/>
              </a:rPr>
              <a:t>Cheon</a:t>
            </a:r>
            <a:r>
              <a:rPr lang="en-US" altLang="ko-KR" sz="2000" b="0" dirty="0" smtClean="0">
                <a:latin typeface="Tahoma" pitchFamily="34" charset="0"/>
                <a:ea typeface="HY헤드라인M" pitchFamily="18" charset="-127"/>
              </a:rPr>
              <a:t> Lee, and Yo-Sung Ho</a:t>
            </a:r>
          </a:p>
          <a:p>
            <a:pPr algn="ctr"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endParaRPr lang="ko-KR" altLang="en-US" sz="2000" b="0" dirty="0" smtClean="0">
              <a:latin typeface="Tahoma" pitchFamily="34" charset="0"/>
              <a:ea typeface="HY헤드라인M" pitchFamily="18" charset="-127"/>
            </a:endParaRPr>
          </a:p>
          <a:p>
            <a:pPr algn="ctr"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en-US" altLang="ko-KR" sz="2000" b="0" dirty="0" smtClean="0">
                <a:latin typeface="Tahoma" pitchFamily="34" charset="0"/>
              </a:rPr>
              <a:t>October 13</a:t>
            </a:r>
            <a:r>
              <a:rPr lang="en-US" altLang="ko-KR" sz="2000" b="0" baseline="30000" dirty="0" smtClean="0">
                <a:latin typeface="Tahoma" pitchFamily="34" charset="0"/>
              </a:rPr>
              <a:t>th</a:t>
            </a:r>
            <a:r>
              <a:rPr lang="en-US" altLang="ko-KR" sz="2000" b="0" dirty="0" smtClean="0">
                <a:latin typeface="Tahoma" pitchFamily="34" charset="0"/>
              </a:rPr>
              <a:t>, 2012</a:t>
            </a:r>
            <a:endParaRPr lang="en-US" altLang="ko-KR" sz="2000" b="0" dirty="0" smtClean="0">
              <a:latin typeface="Tahoma" pitchFamily="34" charset="0"/>
              <a:ea typeface="HY헤드라인M" pitchFamily="18" charset="-127"/>
            </a:endParaRPr>
          </a:p>
          <a:p>
            <a:pPr algn="ctr"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endParaRPr lang="en-US" altLang="ko-KR" sz="2000" b="0" dirty="0" smtClean="0">
              <a:latin typeface="Tahoma" pitchFamily="34" charset="0"/>
              <a:ea typeface="HY헤드라인M" pitchFamily="18" charset="-127"/>
            </a:endParaRPr>
          </a:p>
          <a:p>
            <a:pPr algn="ctr"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en-US" altLang="ko-KR" sz="1800" b="0" dirty="0" err="1" smtClean="0">
                <a:latin typeface="Tahoma" pitchFamily="34" charset="0"/>
                <a:ea typeface="HY헤드라인M" pitchFamily="18" charset="-127"/>
              </a:rPr>
              <a:t>Gwangju</a:t>
            </a:r>
            <a:r>
              <a:rPr lang="en-US" altLang="ko-KR" sz="1800" b="0" dirty="0" smtClean="0">
                <a:latin typeface="Tahoma" pitchFamily="34" charset="0"/>
                <a:ea typeface="HY헤드라인M" pitchFamily="18" charset="-127"/>
              </a:rPr>
              <a:t> Institute of Science and Technology</a:t>
            </a:r>
            <a:endParaRPr lang="en-US" altLang="ko-KR" sz="1800" b="0" dirty="0">
              <a:latin typeface="Tahoma" pitchFamily="34" charset="0"/>
              <a:ea typeface="HY헤드라인M" pitchFamily="18" charset="-127"/>
            </a:endParaRPr>
          </a:p>
        </p:txBody>
      </p:sp>
      <p:sp>
        <p:nvSpPr>
          <p:cNvPr id="4099" name="Line 12"/>
          <p:cNvSpPr>
            <a:spLocks noChangeShapeType="1"/>
          </p:cNvSpPr>
          <p:nvPr/>
        </p:nvSpPr>
        <p:spPr bwMode="auto">
          <a:xfrm>
            <a:off x="457200" y="3356992"/>
            <a:ext cx="815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124" name="Rectangle 13"/>
          <p:cNvSpPr>
            <a:spLocks noChangeArrowheads="1"/>
          </p:cNvSpPr>
          <p:nvPr/>
        </p:nvSpPr>
        <p:spPr bwMode="auto">
          <a:xfrm>
            <a:off x="285720" y="2063750"/>
            <a:ext cx="864399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3200" dirty="0" smtClean="0">
                <a:latin typeface="+mj-lt"/>
              </a:rPr>
              <a:t>Throughput Improvement </a:t>
            </a:r>
            <a:r>
              <a:rPr lang="en-US" altLang="ko-KR" sz="3200" dirty="0">
                <a:latin typeface="+mj-lt"/>
              </a:rPr>
              <a:t>on </a:t>
            </a:r>
            <a:r>
              <a:rPr lang="en-US" altLang="ko-KR" sz="3200" dirty="0" smtClean="0">
                <a:latin typeface="+mj-lt"/>
              </a:rPr>
              <a:t>CABAC for Depth Videos </a:t>
            </a:r>
            <a:r>
              <a:rPr lang="en-US" altLang="ko-KR" sz="3200" dirty="0">
                <a:latin typeface="+mj-lt"/>
              </a:rPr>
              <a:t>with </a:t>
            </a:r>
            <a:r>
              <a:rPr lang="en-US" altLang="ko-KR" sz="3200" dirty="0" smtClean="0">
                <a:latin typeface="+mj-lt"/>
              </a:rPr>
              <a:t>Modified Level </a:t>
            </a:r>
            <a:r>
              <a:rPr lang="en-US" altLang="ko-KR" sz="3200" dirty="0">
                <a:latin typeface="+mj-lt"/>
              </a:rPr>
              <a:t>C</a:t>
            </a:r>
            <a:r>
              <a:rPr lang="en-US" altLang="ko-KR" sz="3200" dirty="0" smtClean="0">
                <a:latin typeface="+mj-lt"/>
              </a:rPr>
              <a:t>oding</a:t>
            </a:r>
            <a:endParaRPr lang="ko-KR" altLang="en-US" sz="3200" dirty="0">
              <a:latin typeface="+mj-lt"/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0" y="0"/>
            <a:ext cx="327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altLang="ko-KR" sz="1800" b="0" dirty="0">
                <a:solidFill>
                  <a:schemeClr val="tx2"/>
                </a:solidFill>
                <a:latin typeface="Tahoma" pitchFamily="34" charset="0"/>
              </a:rPr>
              <a:t>ISO/IEC JTC1/SC29/WG11</a:t>
            </a:r>
          </a:p>
          <a:p>
            <a:r>
              <a:rPr lang="en-US" altLang="ko-KR" sz="1800" b="0" dirty="0" smtClean="0">
                <a:solidFill>
                  <a:schemeClr val="tx2"/>
                </a:solidFill>
                <a:latin typeface="Tahoma" pitchFamily="34" charset="0"/>
              </a:rPr>
              <a:t>JCT3V-B0123</a:t>
            </a:r>
            <a:endParaRPr lang="en-US" altLang="ko-KR" sz="1800" b="0" dirty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4102" name="Picture 14" descr="signature_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88913"/>
            <a:ext cx="2827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Simulation </a:t>
            </a:r>
            <a:r>
              <a:rPr lang="en-US" altLang="ko-KR" dirty="0" smtClean="0"/>
              <a:t>Results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3 view test </a:t>
            </a:r>
            <a:r>
              <a:rPr lang="en-US" altLang="ko-KR" dirty="0" smtClean="0"/>
              <a:t>cases</a:t>
            </a:r>
          </a:p>
          <a:p>
            <a:pPr lvl="1"/>
            <a:r>
              <a:rPr lang="en-US" altLang="ko-KR" dirty="0" smtClean="0"/>
              <a:t>In most cases, no coding efficiency loss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10</a:t>
            </a:fld>
            <a:endParaRPr lang="en-US" altLang="ko-KR" dirty="0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601275"/>
              </p:ext>
            </p:extLst>
          </p:nvPr>
        </p:nvGraphicFramePr>
        <p:xfrm>
          <a:off x="323529" y="2060848"/>
          <a:ext cx="8503124" cy="2364105"/>
        </p:xfrm>
        <a:graphic>
          <a:graphicData uri="http://schemas.openxmlformats.org/drawingml/2006/table">
            <a:tbl>
              <a:tblPr firstRow="1" firstCol="1" bandRow="1"/>
              <a:tblGrid>
                <a:gridCol w="1153867"/>
                <a:gridCol w="645840"/>
                <a:gridCol w="642238"/>
                <a:gridCol w="733215"/>
                <a:gridCol w="875534"/>
                <a:gridCol w="990829"/>
                <a:gridCol w="1224126"/>
                <a:gridCol w="733215"/>
                <a:gridCol w="771045"/>
                <a:gridCol w="733215"/>
              </a:tblGrid>
              <a:tr h="2095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video 0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video 1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video 2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video only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 only 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coded &amp; </a:t>
                      </a:r>
                      <a:r>
                        <a:rPr lang="fr-FR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fr-FR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fr-FR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enc time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dec time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ren time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Balloons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97.6%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100.5%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Kendo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99.8%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100.7%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Newspapercc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99.8%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96.9%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GhostTownFly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98.6%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99.2%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PoznanHall2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100.2%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100.4%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PoznanStreet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97.6%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100.2%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UndoDancer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98.9%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98.5%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1024x768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99.3%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1920x1088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98.8%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99.6%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b="1" dirty="0" err="1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fr-FR" sz="11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99.5%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fr-FR" altLang="ko-K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98.9%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99.5%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8736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Simulation </a:t>
            </a:r>
            <a:r>
              <a:rPr lang="en-US" altLang="ko-KR" dirty="0" smtClean="0"/>
              <a:t>Results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2 view test case (extracted from 3 view data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/>
              <a:t>In most cases, no coding efficiency loss</a:t>
            </a:r>
            <a:endParaRPr lang="ko-KR" altLang="en-US" dirty="0"/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11</a:t>
            </a:fld>
            <a:endParaRPr lang="en-US" altLang="ko-KR" dirty="0"/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902506"/>
              </p:ext>
            </p:extLst>
          </p:nvPr>
        </p:nvGraphicFramePr>
        <p:xfrm>
          <a:off x="323850" y="2054721"/>
          <a:ext cx="8496301" cy="2238375"/>
        </p:xfrm>
        <a:graphic>
          <a:graphicData uri="http://schemas.openxmlformats.org/drawingml/2006/table">
            <a:tbl>
              <a:tblPr firstRow="1" firstCol="1" bandRow="1"/>
              <a:tblGrid>
                <a:gridCol w="1366978"/>
                <a:gridCol w="1320431"/>
                <a:gridCol w="1320431"/>
                <a:gridCol w="1320431"/>
                <a:gridCol w="1584015"/>
                <a:gridCol w="1584015"/>
              </a:tblGrid>
              <a:tr h="2095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video 0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video 1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video only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 only 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>
                          <a:effectLst/>
                          <a:latin typeface="Arial" pitchFamily="34" charset="0"/>
                          <a:cs typeface="Arial" pitchFamily="34" charset="0"/>
                        </a:rPr>
                        <a:t>coded &amp; synthesized</a:t>
                      </a:r>
                      <a:endParaRPr lang="fr-FR" sz="11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Balloons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Kendo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Newspapercc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GhostTownFly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PoznanHall2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PoznanStreet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UndoDancer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1024x768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1920x1088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fr-FR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mpd="sng">
                      <a:solidFill>
                        <a:srgbClr val="AAAAAA"/>
                      </a:solidFill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40000"/>
                      </a:srgbClr>
                    </a:solidFill>
                  </a:tcPr>
                </a:tc>
              </a:tr>
              <a:tr h="2095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100" b="1" dirty="0" err="1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fr-FR" sz="11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</a:t>
                      </a:r>
                      <a:r>
                        <a:rPr lang="en-US" sz="1100" b="1" kern="1200" dirty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fr-FR" altLang="ko-K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fr-FR" altLang="ko-K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fr-FR" altLang="ko-K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Helvetica 45 Light"/>
                        </a:defRPr>
                      </a:lvl9pPr>
                    </a:lstStyle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fr-FR" altLang="ko-KR" sz="1100" b="1" kern="1200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solidFill>
                        <a:srgbClr val="AAAAAA"/>
                      </a:solidFill>
                    </a:lnL>
                    <a:lnR w="12700" cmpd="sng">
                      <a:solidFill>
                        <a:srgbClr val="AAAAAA"/>
                      </a:solidFill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AAAAA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AA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7268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90000" rIns="0"/>
          <a:lstStyle/>
          <a:p>
            <a:r>
              <a:rPr lang="en-US" dirty="0" smtClean="0"/>
              <a:t>Simple change of current CABAC to restrict the number of context-coded bins </a:t>
            </a:r>
            <a:r>
              <a:rPr lang="en-US" dirty="0" smtClean="0"/>
              <a:t>to improve throughput</a:t>
            </a:r>
            <a:endParaRPr lang="en-US" dirty="0" smtClean="0"/>
          </a:p>
          <a:p>
            <a:pPr lvl="1"/>
            <a:r>
              <a:rPr lang="en-US" altLang="ko-KR" dirty="0"/>
              <a:t>Modified level coding for keeping coding </a:t>
            </a:r>
            <a:r>
              <a:rPr lang="en-US" altLang="ko-KR" dirty="0" smtClean="0"/>
              <a:t>performance</a:t>
            </a:r>
          </a:p>
          <a:p>
            <a:pPr lvl="1"/>
            <a:endParaRPr lang="en-US" altLang="ko-KR" dirty="0"/>
          </a:p>
          <a:p>
            <a:r>
              <a:rPr lang="en-US" altLang="ko-KR" sz="2350" dirty="0" smtClean="0"/>
              <a:t>16% of context-coded bins of CABAC level coding in depth coding is reduced</a:t>
            </a:r>
          </a:p>
          <a:p>
            <a:pPr lvl="1"/>
            <a:r>
              <a:rPr lang="en-US" altLang="ko-KR" dirty="0" smtClean="0"/>
              <a:t>No significant coding efficiency </a:t>
            </a:r>
            <a:r>
              <a:rPr lang="en-US" altLang="ko-KR" dirty="0" smtClean="0"/>
              <a:t>loss on average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No </a:t>
            </a:r>
            <a:r>
              <a:rPr lang="en-US" altLang="ko-KR" dirty="0" smtClean="0"/>
              <a:t>encoding/decoding/rendering </a:t>
            </a:r>
            <a:r>
              <a:rPr lang="en-US" altLang="ko-KR" dirty="0" smtClean="0"/>
              <a:t>time increases</a:t>
            </a:r>
          </a:p>
          <a:p>
            <a:pPr lvl="1"/>
            <a:endParaRPr lang="en-US" altLang="ko-KR" sz="2150" dirty="0" smtClean="0"/>
          </a:p>
          <a:p>
            <a:r>
              <a:rPr lang="en-US" altLang="ko-KR" sz="2350" dirty="0" smtClean="0"/>
              <a:t>It seems worth </a:t>
            </a:r>
            <a:r>
              <a:rPr lang="en-US" altLang="ko-KR" sz="2350" dirty="0" smtClean="0">
                <a:solidFill>
                  <a:srgbClr val="FF3300"/>
                </a:solidFill>
              </a:rPr>
              <a:t>reducing context-coded bins </a:t>
            </a:r>
            <a:r>
              <a:rPr lang="en-US" altLang="ko-KR" sz="2350" dirty="0" smtClean="0"/>
              <a:t>of CABAC considering </a:t>
            </a:r>
            <a:r>
              <a:rPr lang="en-US" altLang="ko-KR" sz="2350" dirty="0" smtClean="0">
                <a:solidFill>
                  <a:srgbClr val="FF3300"/>
                </a:solidFill>
              </a:rPr>
              <a:t>characteristics of depth videos</a:t>
            </a:r>
          </a:p>
          <a:p>
            <a:pPr lvl="1"/>
            <a:r>
              <a:rPr lang="en-US" altLang="ko-KR" dirty="0"/>
              <a:t>Processes of current CABAC are kept unchanged</a:t>
            </a:r>
          </a:p>
          <a:p>
            <a:pPr lvl="1"/>
            <a:r>
              <a:rPr lang="en-US" altLang="ko-KR" dirty="0"/>
              <a:t>No additional module is needed</a:t>
            </a:r>
            <a:endParaRPr lang="en-US" altLang="ko-KR" dirty="0" smtClean="0"/>
          </a:p>
          <a:p>
            <a:endParaRPr lang="ko-KR" alt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12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456131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Throughput Issue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Key issue of CABAC decoding</a:t>
            </a:r>
          </a:p>
          <a:p>
            <a:pPr lvl="1"/>
            <a:r>
              <a:rPr lang="en-US" altLang="ko-KR" dirty="0"/>
              <a:t>Other processes can be parallelized</a:t>
            </a:r>
          </a:p>
          <a:p>
            <a:pPr lvl="1"/>
            <a:r>
              <a:rPr lang="en-US" altLang="ko-KR" dirty="0"/>
              <a:t>The serial nature of entropy coders</a:t>
            </a:r>
          </a:p>
          <a:p>
            <a:pPr lvl="2"/>
            <a:r>
              <a:rPr lang="en-US" altLang="ko-KR" dirty="0"/>
              <a:t>Bottleneck for overall codec performance</a:t>
            </a:r>
          </a:p>
          <a:p>
            <a:endParaRPr lang="en-US" altLang="ko-KR" dirty="0"/>
          </a:p>
          <a:p>
            <a:r>
              <a:rPr lang="en-US" altLang="ko-KR" dirty="0"/>
              <a:t>CABAC gives a good </a:t>
            </a:r>
            <a:r>
              <a:rPr lang="en-US" altLang="ko-KR"/>
              <a:t>coding </a:t>
            </a:r>
            <a:r>
              <a:rPr lang="en-US" altLang="ko-KR" smtClean="0"/>
              <a:t>efficiency, </a:t>
            </a:r>
            <a:r>
              <a:rPr lang="en-US" altLang="ko-KR" dirty="0"/>
              <a:t>but its throughput remains a challenge</a:t>
            </a:r>
          </a:p>
          <a:p>
            <a:pPr lvl="1"/>
            <a:r>
              <a:rPr lang="en-US" altLang="ko-KR" dirty="0"/>
              <a:t>CABAC: ~ 1 bin/cycle</a:t>
            </a:r>
          </a:p>
          <a:p>
            <a:pPr lvl="1"/>
            <a:r>
              <a:rPr lang="en-US" altLang="ko-KR" dirty="0"/>
              <a:t>CAVLC: at least one </a:t>
            </a:r>
            <a:r>
              <a:rPr lang="en-US" altLang="ko-KR" dirty="0" err="1"/>
              <a:t>codeword</a:t>
            </a:r>
            <a:r>
              <a:rPr lang="en-US" altLang="ko-KR" dirty="0"/>
              <a:t>/cycle</a:t>
            </a:r>
          </a:p>
          <a:p>
            <a:endParaRPr lang="en-US" altLang="ko-KR" dirty="0"/>
          </a:p>
          <a:p>
            <a:pPr lvl="2"/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024228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Two Coding Modes in CABAC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Regular coding mode (</a:t>
            </a:r>
            <a:r>
              <a:rPr lang="en-US" altLang="ko-KR" dirty="0">
                <a:latin typeface="Times New Roman"/>
                <a:cs typeface="Times New Roman"/>
              </a:rPr>
              <a:t>≡ </a:t>
            </a:r>
            <a:r>
              <a:rPr lang="en-US" altLang="ko-KR" dirty="0"/>
              <a:t>context-coded bin)</a:t>
            </a:r>
          </a:p>
          <a:p>
            <a:pPr lvl="1"/>
            <a:r>
              <a:rPr lang="en-US" altLang="ko-KR" dirty="0"/>
              <a:t>LPS value and LPS probability of each bin are estimated by a predetermined context model</a:t>
            </a:r>
          </a:p>
          <a:p>
            <a:pPr lvl="1"/>
            <a:r>
              <a:rPr lang="en-US" altLang="ko-KR" dirty="0"/>
              <a:t>Each bin is encoded by binary arithmetic coding based on LPS probability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Bypass coding mode (</a:t>
            </a:r>
            <a:r>
              <a:rPr lang="en-US" altLang="ko-KR" dirty="0">
                <a:latin typeface="Times New Roman"/>
                <a:cs typeface="Times New Roman"/>
              </a:rPr>
              <a:t>≡ </a:t>
            </a:r>
            <a:r>
              <a:rPr lang="en-US" altLang="ko-KR" dirty="0"/>
              <a:t>bypass bin)</a:t>
            </a:r>
          </a:p>
          <a:p>
            <a:pPr lvl="1"/>
            <a:r>
              <a:rPr lang="en-US" altLang="ko-KR" dirty="0"/>
              <a:t>Less complexity than the </a:t>
            </a:r>
            <a:r>
              <a:rPr lang="en-US" altLang="ko-KR" dirty="0" err="1"/>
              <a:t>resular</a:t>
            </a:r>
            <a:r>
              <a:rPr lang="en-US" altLang="ko-KR" dirty="0"/>
              <a:t> coding mode</a:t>
            </a:r>
          </a:p>
          <a:p>
            <a:pPr lvl="1"/>
            <a:r>
              <a:rPr lang="en-US" altLang="ko-KR" dirty="0"/>
              <a:t>To encode a symbol having equal probability</a:t>
            </a:r>
          </a:p>
          <a:p>
            <a:pPr lvl="2"/>
            <a:r>
              <a:rPr lang="en-US" altLang="ko-KR" dirty="0"/>
              <a:t>LPS value and LPS probability are fixed</a:t>
            </a:r>
          </a:p>
          <a:p>
            <a:pPr lvl="1"/>
            <a:r>
              <a:rPr lang="en-US" altLang="ko-KR" dirty="0"/>
              <a:t>Estimation is skipped</a:t>
            </a:r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1754085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Main Reason of Limited Throughput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Serial dependencies in CABAC</a:t>
            </a:r>
          </a:p>
          <a:p>
            <a:endParaRPr lang="en-US" altLang="ko-KR" dirty="0"/>
          </a:p>
          <a:p>
            <a:r>
              <a:rPr lang="en-US" altLang="ko-KR" dirty="0"/>
              <a:t>Data dependencies for context model selection</a:t>
            </a:r>
          </a:p>
          <a:p>
            <a:pPr lvl="1"/>
            <a:r>
              <a:rPr lang="en-US" altLang="ko-KR" dirty="0"/>
              <a:t>Often the context model selection for a bin depends on the value of a previously encoded/decoded bin</a:t>
            </a:r>
          </a:p>
          <a:p>
            <a:pPr lvl="1"/>
            <a:r>
              <a:rPr lang="en-US" altLang="ko-KR" dirty="0"/>
              <a:t>This dependency makes parallelism </a:t>
            </a:r>
            <a:r>
              <a:rPr lang="en-US" altLang="ko-KR" dirty="0" smtClean="0"/>
              <a:t>difficult</a:t>
            </a:r>
          </a:p>
          <a:p>
            <a:pPr lvl="1"/>
            <a:endParaRPr lang="en-US" altLang="ko-KR" dirty="0" smtClean="0"/>
          </a:p>
          <a:p>
            <a:pPr marL="457200" lvl="1" indent="0">
              <a:buNone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sp>
        <p:nvSpPr>
          <p:cNvPr id="6" name="직사각형 5"/>
          <p:cNvSpPr/>
          <p:nvPr/>
        </p:nvSpPr>
        <p:spPr>
          <a:xfrm>
            <a:off x="1875724" y="4535086"/>
            <a:ext cx="5432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CC0000"/>
              </a:buClr>
            </a:pPr>
            <a:r>
              <a:rPr lang="en-US" altLang="ko-KR" sz="2400" kern="0" dirty="0">
                <a:solidFill>
                  <a:srgbClr val="FF0000"/>
                </a:solidFill>
                <a:latin typeface="Tahoma"/>
                <a:ea typeface="새굴림"/>
              </a:rPr>
              <a:t>Context-coded bins </a:t>
            </a:r>
            <a:r>
              <a:rPr lang="en-US" altLang="ko-KR" sz="2400" kern="0" dirty="0" smtClean="0">
                <a:solidFill>
                  <a:srgbClr val="FF0000"/>
                </a:solidFill>
                <a:latin typeface="Times New Roman"/>
                <a:ea typeface="새굴림"/>
                <a:cs typeface="Times New Roman"/>
              </a:rPr>
              <a:t>→</a:t>
            </a:r>
            <a:r>
              <a:rPr lang="en-US" altLang="ko-KR" sz="2400" kern="0" dirty="0" smtClean="0">
                <a:solidFill>
                  <a:srgbClr val="FF0000"/>
                </a:solidFill>
                <a:latin typeface="Tahoma"/>
                <a:ea typeface="새굴림"/>
              </a:rPr>
              <a:t> </a:t>
            </a:r>
            <a:r>
              <a:rPr lang="en-US" altLang="ko-KR" sz="2400" kern="0" dirty="0">
                <a:solidFill>
                  <a:srgbClr val="FF0000"/>
                </a:solidFill>
                <a:latin typeface="Tahoma"/>
                <a:ea typeface="새굴림"/>
              </a:rPr>
              <a:t>bypass bins</a:t>
            </a: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651312" y="4458884"/>
            <a:ext cx="5832648" cy="648072"/>
          </a:xfrm>
          <a:prstGeom prst="round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8" name="아래쪽 화살표 7"/>
          <p:cNvSpPr/>
          <p:nvPr/>
        </p:nvSpPr>
        <p:spPr bwMode="auto">
          <a:xfrm>
            <a:off x="4258002" y="3784846"/>
            <a:ext cx="619608" cy="432048"/>
          </a:xfrm>
          <a:prstGeom prst="downArrow">
            <a:avLst/>
          </a:prstGeom>
          <a:solidFill>
            <a:srgbClr val="FF6600"/>
          </a:solidFill>
          <a:ln w="1524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764703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562600"/>
          </a:xfrm>
        </p:spPr>
        <p:txBody>
          <a:bodyPr/>
          <a:lstStyle/>
          <a:p>
            <a:r>
              <a:rPr lang="en-US" altLang="ko-KR" dirty="0" smtClean="0"/>
              <a:t>Level coding in CABAC</a:t>
            </a:r>
          </a:p>
          <a:p>
            <a:pPr lvl="1"/>
            <a:r>
              <a:rPr lang="en-US" altLang="ko-KR" sz="2000" dirty="0" smtClean="0"/>
              <a:t>Three context coded bins for </a:t>
            </a:r>
            <a:br>
              <a:rPr lang="en-US" altLang="ko-KR" sz="2000" dirty="0" smtClean="0"/>
            </a:br>
            <a:r>
              <a:rPr lang="en-US" altLang="ko-KR" sz="2000" dirty="0" smtClean="0"/>
              <a:t>one coefficient</a:t>
            </a:r>
          </a:p>
          <a:p>
            <a:pPr lvl="1"/>
            <a:r>
              <a:rPr lang="en-US" altLang="ko-KR" sz="2000" dirty="0" err="1" smtClean="0"/>
              <a:t>coeff_sign_flag</a:t>
            </a:r>
            <a:r>
              <a:rPr lang="en-US" altLang="ko-KR" sz="2000" dirty="0" smtClean="0"/>
              <a:t> and </a:t>
            </a:r>
            <a:r>
              <a:rPr lang="en-US" altLang="ko-KR" sz="2000" dirty="0" err="1" smtClean="0"/>
              <a:t>coeff_abs</a:t>
            </a:r>
            <a:r>
              <a:rPr lang="en-US" altLang="ko-KR" sz="2000" dirty="0" smtClean="0"/>
              <a:t>_</a:t>
            </a:r>
            <a:br>
              <a:rPr lang="en-US" altLang="ko-KR" sz="2000" dirty="0" smtClean="0"/>
            </a:br>
            <a:r>
              <a:rPr lang="en-US" altLang="ko-KR" sz="2000" dirty="0" smtClean="0"/>
              <a:t>remaining are bypass bins</a:t>
            </a:r>
            <a:endParaRPr lang="en-US" altLang="ko-KR" sz="2000" dirty="0"/>
          </a:p>
          <a:p>
            <a:pPr lvl="1"/>
            <a:endParaRPr lang="en-US" altLang="ko-KR" sz="2000" dirty="0" smtClean="0"/>
          </a:p>
          <a:p>
            <a:r>
              <a:rPr lang="en-US" altLang="ko-KR" dirty="0"/>
              <a:t>Not all the context-coded bins are </a:t>
            </a:r>
            <a:r>
              <a:rPr lang="en-US" altLang="ko-KR" dirty="0" smtClean="0"/>
              <a:t>beneficial </a:t>
            </a:r>
            <a:r>
              <a:rPr lang="en-US" altLang="ko-KR" dirty="0"/>
              <a:t>for compression </a:t>
            </a:r>
            <a:r>
              <a:rPr lang="en-US" altLang="ko-KR" dirty="0" smtClean="0"/>
              <a:t>efficiency  </a:t>
            </a:r>
            <a:r>
              <a:rPr lang="en-US" altLang="ko-KR" dirty="0"/>
              <a:t>while exaggerating the </a:t>
            </a:r>
            <a:r>
              <a:rPr lang="en-US" altLang="ko-KR" dirty="0" smtClean="0"/>
              <a:t>throughput</a:t>
            </a:r>
            <a:endParaRPr lang="en-US" altLang="ko-KR" dirty="0"/>
          </a:p>
          <a:p>
            <a:pPr lvl="1"/>
            <a:r>
              <a:rPr lang="en-US" altLang="ko-KR" sz="2000" dirty="0"/>
              <a:t>Code up to 8 coeff_abs_level_greater1_flag for the non-zero coefficients in a subset of 16 coefficients</a:t>
            </a:r>
          </a:p>
          <a:p>
            <a:pPr lvl="1"/>
            <a:r>
              <a:rPr lang="en-US" altLang="ko-KR" sz="2000" dirty="0"/>
              <a:t>Code up to 1 coeff_abs_level_greater2_flag a subset of 16 coefficients</a:t>
            </a:r>
          </a:p>
          <a:p>
            <a:pPr lvl="1"/>
            <a:r>
              <a:rPr lang="en-US" altLang="ko-KR" sz="2000" dirty="0"/>
              <a:t>Early switch to </a:t>
            </a:r>
            <a:r>
              <a:rPr lang="en-US" altLang="ko-KR" sz="2000" dirty="0" err="1"/>
              <a:t>Golomb</a:t>
            </a:r>
            <a:r>
              <a:rPr lang="en-US" altLang="ko-KR" sz="2000" dirty="0"/>
              <a:t>-Rice bypass code</a:t>
            </a:r>
            <a:endParaRPr lang="ko-KR" altLang="en-US" sz="2000" dirty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5</a:t>
            </a:fld>
            <a:endParaRPr lang="en-US" altLang="ko-KR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682248"/>
              </p:ext>
            </p:extLst>
          </p:nvPr>
        </p:nvGraphicFramePr>
        <p:xfrm>
          <a:off x="5827200" y="1107328"/>
          <a:ext cx="295232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2328"/>
              </a:tblGrid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b="0" i="0" dirty="0" err="1" smtClean="0"/>
                        <a:t>significant_coeff_flag</a:t>
                      </a:r>
                      <a:endParaRPr lang="ko-KR" altLang="en-US" sz="16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b="0" i="0" dirty="0" smtClean="0"/>
                        <a:t>coeff_abs_level_greater1_flag</a:t>
                      </a:r>
                      <a:endParaRPr lang="ko-KR" altLang="en-US" sz="16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b="0" i="0" dirty="0" smtClean="0"/>
                        <a:t>coeff_abs_level_greater2_flag</a:t>
                      </a:r>
                      <a:endParaRPr lang="ko-KR" altLang="en-US" sz="16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b="0" i="0" dirty="0" err="1" smtClean="0"/>
                        <a:t>coeff_sign_flag</a:t>
                      </a:r>
                      <a:endParaRPr lang="ko-KR" altLang="en-US" sz="1600" b="0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600" b="0" i="0" dirty="0" err="1" smtClean="0"/>
                        <a:t>coeff_abs_remaining</a:t>
                      </a:r>
                      <a:endParaRPr lang="ko-KR" altLang="en-US" sz="1600" b="0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8788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Example of level coding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6</a:t>
            </a:fld>
            <a:endParaRPr lang="en-US" altLang="ko-KR" dirty="0"/>
          </a:p>
        </p:txBody>
      </p:sp>
      <p:graphicFrame>
        <p:nvGraphicFramePr>
          <p:cNvPr id="7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1387969"/>
              </p:ext>
            </p:extLst>
          </p:nvPr>
        </p:nvGraphicFramePr>
        <p:xfrm>
          <a:off x="811939" y="4218947"/>
          <a:ext cx="7490829" cy="1699071"/>
        </p:xfrm>
        <a:graphic>
          <a:graphicData uri="http://schemas.openxmlformats.org/drawingml/2006/table">
            <a:tbl>
              <a:tblPr firstRow="1" firstCol="1" bandRow="1"/>
              <a:tblGrid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</a:tblGrid>
              <a:tr h="3653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(a)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(b)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(c)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(d)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(e)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2483775" y="4047481"/>
            <a:ext cx="5796000" cy="0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/>
          </a:p>
        </p:txBody>
      </p:sp>
      <p:sp>
        <p:nvSpPr>
          <p:cNvPr id="9" name="직사각형 8"/>
          <p:cNvSpPr/>
          <p:nvPr/>
        </p:nvSpPr>
        <p:spPr>
          <a:xfrm>
            <a:off x="800511" y="3843432"/>
            <a:ext cx="168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prstClr val="black"/>
                </a:solidFill>
                <a:latin typeface="+mj-lt"/>
              </a:rPr>
              <a:t>Coding order</a:t>
            </a:r>
            <a:endParaRPr lang="ko-KR" altLang="en-US" sz="1800" b="1" dirty="0">
              <a:latin typeface="+mj-lt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355"/>
              </p:ext>
            </p:extLst>
          </p:nvPr>
        </p:nvGraphicFramePr>
        <p:xfrm>
          <a:off x="1312175" y="1776976"/>
          <a:ext cx="396044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</a:tblGrid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(a) </a:t>
                      </a:r>
                      <a:r>
                        <a:rPr lang="en-US" altLang="ko-KR" sz="1700" b="0" i="0" dirty="0" err="1" smtClean="0"/>
                        <a:t>significant_coeff_flag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(b) coeff_abs_level_greater1_flag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(c) coeff_abs_level_greater2_flag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(d) </a:t>
                      </a:r>
                      <a:r>
                        <a:rPr lang="en-US" altLang="ko-KR" sz="1700" b="0" i="0" dirty="0" err="1" smtClean="0"/>
                        <a:t>coeff_sign_flag</a:t>
                      </a:r>
                      <a:endParaRPr lang="ko-KR" altLang="en-US" sz="1700" b="0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(e) </a:t>
                      </a:r>
                      <a:r>
                        <a:rPr lang="en-US" altLang="ko-KR" sz="1700" b="0" i="0" dirty="0" err="1" smtClean="0"/>
                        <a:t>coeff_abs_remaining</a:t>
                      </a:r>
                      <a:endParaRPr lang="ko-KR" altLang="en-US" sz="1700" b="0" i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513618"/>
              </p:ext>
            </p:extLst>
          </p:nvPr>
        </p:nvGraphicFramePr>
        <p:xfrm>
          <a:off x="5845415" y="1772816"/>
          <a:ext cx="1854000" cy="185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3500"/>
                <a:gridCol w="463500"/>
                <a:gridCol w="463500"/>
                <a:gridCol w="463500"/>
              </a:tblGrid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marL="0" marR="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-6</a:t>
                      </a:r>
                      <a:endParaRPr lang="ko-KR" altLang="en-US" dirty="0"/>
                    </a:p>
                  </a:txBody>
                  <a:tcPr marL="0" marR="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-12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</a:t>
                      </a:r>
                      <a:endParaRPr lang="ko-KR" altLang="en-US" dirty="0"/>
                    </a:p>
                  </a:txBody>
                  <a:tcPr marL="0" marR="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직선 화살표 연결선 13"/>
          <p:cNvCxnSpPr/>
          <p:nvPr/>
        </p:nvCxnSpPr>
        <p:spPr bwMode="auto">
          <a:xfrm flipV="1">
            <a:off x="7452320" y="3068960"/>
            <a:ext cx="0" cy="21602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5" name="직선 화살표 연결선 14"/>
          <p:cNvCxnSpPr/>
          <p:nvPr/>
        </p:nvCxnSpPr>
        <p:spPr bwMode="auto">
          <a:xfrm flipH="1">
            <a:off x="7042044" y="2971800"/>
            <a:ext cx="349357" cy="30229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8" name="직선 화살표 연결선 17"/>
          <p:cNvCxnSpPr/>
          <p:nvPr/>
        </p:nvCxnSpPr>
        <p:spPr bwMode="auto">
          <a:xfrm flipH="1">
            <a:off x="6487886" y="2471293"/>
            <a:ext cx="870351" cy="82707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20" name="직선 화살표 연결선 19"/>
          <p:cNvCxnSpPr/>
          <p:nvPr/>
        </p:nvCxnSpPr>
        <p:spPr bwMode="auto">
          <a:xfrm flipH="1">
            <a:off x="6008914" y="1960376"/>
            <a:ext cx="1349190" cy="130533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22" name="직선 화살표 연결선 21"/>
          <p:cNvCxnSpPr/>
          <p:nvPr/>
        </p:nvCxnSpPr>
        <p:spPr bwMode="auto">
          <a:xfrm flipH="1">
            <a:off x="6045255" y="1953850"/>
            <a:ext cx="870351" cy="82707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23" name="직선 화살표 연결선 22"/>
          <p:cNvCxnSpPr/>
          <p:nvPr/>
        </p:nvCxnSpPr>
        <p:spPr bwMode="auto">
          <a:xfrm flipH="1">
            <a:off x="6088362" y="2043270"/>
            <a:ext cx="349357" cy="30229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lg" len="sm"/>
          </a:ln>
          <a:effectLst/>
        </p:spPr>
      </p:cxnSp>
      <p:cxnSp>
        <p:nvCxnSpPr>
          <p:cNvPr id="24" name="직선 화살표 연결선 23"/>
          <p:cNvCxnSpPr/>
          <p:nvPr/>
        </p:nvCxnSpPr>
        <p:spPr bwMode="auto">
          <a:xfrm flipV="1">
            <a:off x="6095054" y="2121970"/>
            <a:ext cx="0" cy="21602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3657884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Level coding in the current HTM is originally designed for texture</a:t>
            </a:r>
          </a:p>
          <a:p>
            <a:r>
              <a:rPr lang="en-US" altLang="ko-KR" dirty="0" smtClean="0"/>
              <a:t>It can be observed that “often” a given texture TU has a lot of quantized transform coefficients than its collocated depth TU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7</a:t>
            </a:fld>
            <a:endParaRPr lang="en-US" altLang="ko-KR" dirty="0"/>
          </a:p>
        </p:txBody>
      </p:sp>
      <p:pic>
        <p:nvPicPr>
          <p:cNvPr id="2049" name="_x231387712" descr="EMB00018f1c29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102" y="4759921"/>
            <a:ext cx="3716338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_x231387472" descr="EMB00018f1c29b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686" y="3212976"/>
            <a:ext cx="3792538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383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300" dirty="0" smtClean="0"/>
              <a:t>Code </a:t>
            </a:r>
            <a:r>
              <a:rPr lang="en-US" altLang="ko-KR" sz="2300" dirty="0"/>
              <a:t>up to </a:t>
            </a:r>
            <a:r>
              <a:rPr lang="en-US" altLang="ko-KR" sz="2300" dirty="0" smtClean="0"/>
              <a:t>4 coeff_abs_level_greater1_flag </a:t>
            </a:r>
            <a:r>
              <a:rPr lang="en-US" altLang="ko-KR" sz="2300" dirty="0"/>
              <a:t>for the non-zero coefficients in a subset of 16 </a:t>
            </a:r>
            <a:r>
              <a:rPr lang="en-US" altLang="ko-KR" sz="2300" dirty="0" smtClean="0"/>
              <a:t>coefficients in depth coding</a:t>
            </a:r>
            <a:endParaRPr lang="ko-KR" altLang="en-US" sz="2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8</a:t>
            </a:fld>
            <a:endParaRPr lang="en-US" altLang="ko-KR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29839"/>
              </p:ext>
            </p:extLst>
          </p:nvPr>
        </p:nvGraphicFramePr>
        <p:xfrm>
          <a:off x="1312175" y="2281032"/>
          <a:ext cx="396044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</a:tblGrid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(a) </a:t>
                      </a:r>
                      <a:r>
                        <a:rPr lang="en-US" altLang="ko-KR" sz="1700" b="0" i="0" dirty="0" err="1" smtClean="0"/>
                        <a:t>significant_coeff_flag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(b) coeff_abs_level_greater1_flag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(c) coeff_abs_level_greater2_flag</a:t>
                      </a:r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(d) </a:t>
                      </a:r>
                      <a:r>
                        <a:rPr lang="en-US" altLang="ko-KR" sz="1700" b="0" i="0" dirty="0" err="1" smtClean="0"/>
                        <a:t>coeff_sign_flag</a:t>
                      </a:r>
                      <a:endParaRPr lang="ko-KR" altLang="en-US" sz="1700" b="0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(e) </a:t>
                      </a:r>
                      <a:r>
                        <a:rPr lang="en-US" altLang="ko-KR" sz="1700" b="0" i="0" dirty="0" err="1" smtClean="0"/>
                        <a:t>coeff_abs_remaining</a:t>
                      </a:r>
                      <a:endParaRPr lang="ko-KR" altLang="en-US" sz="1700" b="0" i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293958"/>
              </p:ext>
            </p:extLst>
          </p:nvPr>
        </p:nvGraphicFramePr>
        <p:xfrm>
          <a:off x="811939" y="4578987"/>
          <a:ext cx="7490829" cy="1699071"/>
        </p:xfrm>
        <a:graphic>
          <a:graphicData uri="http://schemas.openxmlformats.org/drawingml/2006/table">
            <a:tbl>
              <a:tblPr firstRow="1" firstCol="1" bandRow="1"/>
              <a:tblGrid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  <a:gridCol w="440637"/>
              </a:tblGrid>
              <a:tr h="3653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-12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45720" marR="4572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(a)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(b)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(c)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(d)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(e)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ko-KR" sz="160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5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3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6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5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10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ahoma" pitchFamily="34" charset="0"/>
                          <a:ea typeface="맑은 고딕"/>
                          <a:cs typeface="Tahoma" pitchFamily="34" charset="0"/>
                        </a:rPr>
                        <a:t>17</a:t>
                      </a:r>
                      <a:endParaRPr lang="ko-KR" sz="1600" dirty="0">
                        <a:effectLst/>
                        <a:latin typeface="Tahoma" pitchFamily="34" charset="0"/>
                        <a:ea typeface="맑은 고딕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2"/>
          <p:cNvSpPr>
            <a:spLocks noChangeShapeType="1"/>
          </p:cNvSpPr>
          <p:nvPr/>
        </p:nvSpPr>
        <p:spPr bwMode="auto">
          <a:xfrm>
            <a:off x="2483775" y="4407521"/>
            <a:ext cx="5796000" cy="0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/>
          </a:p>
        </p:txBody>
      </p:sp>
      <p:sp>
        <p:nvSpPr>
          <p:cNvPr id="9" name="직사각형 8"/>
          <p:cNvSpPr/>
          <p:nvPr/>
        </p:nvSpPr>
        <p:spPr>
          <a:xfrm>
            <a:off x="814159" y="4203472"/>
            <a:ext cx="168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prstClr val="black"/>
                </a:solidFill>
                <a:latin typeface="+mj-lt"/>
              </a:rPr>
              <a:t>Coding order</a:t>
            </a:r>
            <a:endParaRPr lang="ko-KR" altLang="en-US" sz="1800" b="1" dirty="0">
              <a:latin typeface="+mj-lt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062146"/>
              </p:ext>
            </p:extLst>
          </p:nvPr>
        </p:nvGraphicFramePr>
        <p:xfrm>
          <a:off x="5861452" y="2288388"/>
          <a:ext cx="1854000" cy="185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3500"/>
                <a:gridCol w="463500"/>
                <a:gridCol w="463500"/>
                <a:gridCol w="463500"/>
              </a:tblGrid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marL="0" marR="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-6</a:t>
                      </a:r>
                      <a:endParaRPr lang="ko-KR" altLang="en-US" dirty="0"/>
                    </a:p>
                  </a:txBody>
                  <a:tcPr marL="0" marR="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-12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35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marL="0" marR="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-1</a:t>
                      </a:r>
                      <a:endParaRPr lang="ko-KR" altLang="en-US" dirty="0"/>
                    </a:p>
                  </a:txBody>
                  <a:tcPr marL="0" marR="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직선 화살표 연결선 10"/>
          <p:cNvCxnSpPr/>
          <p:nvPr/>
        </p:nvCxnSpPr>
        <p:spPr bwMode="auto">
          <a:xfrm flipV="1">
            <a:off x="7468357" y="3584532"/>
            <a:ext cx="0" cy="21602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2" name="직선 화살표 연결선 11"/>
          <p:cNvCxnSpPr/>
          <p:nvPr/>
        </p:nvCxnSpPr>
        <p:spPr bwMode="auto">
          <a:xfrm flipH="1">
            <a:off x="7058081" y="3487372"/>
            <a:ext cx="349357" cy="30229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3" name="직선 화살표 연결선 12"/>
          <p:cNvCxnSpPr/>
          <p:nvPr/>
        </p:nvCxnSpPr>
        <p:spPr bwMode="auto">
          <a:xfrm flipH="1">
            <a:off x="6503923" y="2986865"/>
            <a:ext cx="870351" cy="82707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4" name="직선 화살표 연결선 13"/>
          <p:cNvCxnSpPr/>
          <p:nvPr/>
        </p:nvCxnSpPr>
        <p:spPr bwMode="auto">
          <a:xfrm flipH="1">
            <a:off x="6024951" y="2475948"/>
            <a:ext cx="1349190" cy="130533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5" name="직선 화살표 연결선 14"/>
          <p:cNvCxnSpPr/>
          <p:nvPr/>
        </p:nvCxnSpPr>
        <p:spPr bwMode="auto">
          <a:xfrm flipH="1">
            <a:off x="6061292" y="2469422"/>
            <a:ext cx="870351" cy="82707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  <p:cxnSp>
        <p:nvCxnSpPr>
          <p:cNvPr id="16" name="직선 화살표 연결선 15"/>
          <p:cNvCxnSpPr/>
          <p:nvPr/>
        </p:nvCxnSpPr>
        <p:spPr bwMode="auto">
          <a:xfrm flipH="1">
            <a:off x="6104399" y="2558842"/>
            <a:ext cx="349357" cy="30229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lg" len="sm"/>
          </a:ln>
          <a:effectLst/>
        </p:spPr>
      </p:cxnSp>
      <p:cxnSp>
        <p:nvCxnSpPr>
          <p:cNvPr id="17" name="직선 화살표 연결선 16"/>
          <p:cNvCxnSpPr/>
          <p:nvPr/>
        </p:nvCxnSpPr>
        <p:spPr bwMode="auto">
          <a:xfrm flipV="1">
            <a:off x="6111091" y="2637542"/>
            <a:ext cx="0" cy="21602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sm"/>
          </a:ln>
          <a:effectLst/>
        </p:spPr>
      </p:cxnSp>
    </p:spTree>
    <p:extLst>
      <p:ext uri="{BB962C8B-B14F-4D97-AF65-F5344CB8AC3E}">
        <p14:creationId xmlns:p14="http://schemas.microsoft.com/office/powerpoint/2010/main" val="4063785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Throughput Efficiency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Maximum number of context coded bins </a:t>
            </a:r>
            <a:r>
              <a:rPr lang="en-CA" altLang="ko-KR" dirty="0" smtClean="0"/>
              <a:t>between </a:t>
            </a:r>
            <a:r>
              <a:rPr lang="en-CA" altLang="ko-KR" dirty="0"/>
              <a:t>HTM </a:t>
            </a:r>
            <a:r>
              <a:rPr lang="en-CA" altLang="ko-KR" dirty="0" smtClean="0"/>
              <a:t>4.0.1 </a:t>
            </a:r>
            <a:r>
              <a:rPr lang="en-CA" altLang="ko-KR" dirty="0"/>
              <a:t>and proposed method in worst-case </a:t>
            </a:r>
            <a:r>
              <a:rPr lang="en-CA" altLang="ko-KR" dirty="0" smtClean="0"/>
              <a:t>scenario</a:t>
            </a:r>
          </a:p>
          <a:p>
            <a:pPr lvl="1"/>
            <a:r>
              <a:rPr lang="en-US" altLang="ko-KR" sz="2150" dirty="0" smtClean="0"/>
              <a:t>Reduces </a:t>
            </a:r>
            <a:r>
              <a:rPr lang="en-US" altLang="ko-KR" sz="2150" dirty="0"/>
              <a:t>the maximum numbers of context bins from </a:t>
            </a:r>
            <a:r>
              <a:rPr lang="en-US" altLang="ko-KR" sz="2150" dirty="0" smtClean="0"/>
              <a:t>25 to </a:t>
            </a:r>
            <a:r>
              <a:rPr lang="en-US" altLang="ko-KR" sz="2150" b="1" dirty="0" smtClean="0"/>
              <a:t>21</a:t>
            </a:r>
            <a:endParaRPr lang="ko-KR" altLang="ko-KR" sz="2150" b="1" dirty="0"/>
          </a:p>
          <a:p>
            <a:pPr lvl="1"/>
            <a:r>
              <a:rPr lang="en-US" altLang="ko-KR" sz="2150" b="1" dirty="0" smtClean="0"/>
              <a:t>16%</a:t>
            </a:r>
            <a:r>
              <a:rPr lang="en-US" altLang="ko-KR" sz="2150" dirty="0" smtClean="0"/>
              <a:t> of context-coded bins are reduced in worst-case scenario</a:t>
            </a:r>
            <a:endParaRPr lang="en-US" altLang="ko-KR" sz="215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FFB738-4C49-4248-AFFC-C01ADEDF19E1}" type="slidenum">
              <a:rPr lang="en-US" altLang="ko-KR" smtClean="0"/>
              <a:pPr/>
              <a:t>9</a:t>
            </a:fld>
            <a:endParaRPr lang="en-US" altLang="ko-KR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10028"/>
              </p:ext>
            </p:extLst>
          </p:nvPr>
        </p:nvGraphicFramePr>
        <p:xfrm>
          <a:off x="1133032" y="4077072"/>
          <a:ext cx="691276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/>
                <a:gridCol w="1872208"/>
                <a:gridCol w="1872208"/>
              </a:tblGrid>
              <a:tr h="370840">
                <a:tc>
                  <a:txBody>
                    <a:bodyPr/>
                    <a:lstStyle/>
                    <a:p>
                      <a:pPr algn="l" latinLnBrk="1"/>
                      <a:endParaRPr lang="ko-KR" altLang="en-US" sz="1700" b="0" i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HTM 4.0.1</a:t>
                      </a:r>
                      <a:endParaRPr lang="ko-KR" altLang="en-US" sz="1700" b="0" i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Proposed</a:t>
                      </a:r>
                      <a:r>
                        <a:rPr lang="en-US" altLang="ko-KR" sz="1700" b="0" i="0" baseline="0" dirty="0" smtClean="0"/>
                        <a:t> Method</a:t>
                      </a:r>
                      <a:endParaRPr lang="ko-KR" altLang="en-US" sz="1700" b="0" i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</a:t>
                      </a:r>
                      <a:r>
                        <a:rPr lang="en-US" altLang="ko-KR" sz="1700" b="0" i="0" dirty="0" err="1" smtClean="0"/>
                        <a:t>significant_coeff_flag</a:t>
                      </a:r>
                      <a:endParaRPr lang="ko-KR" altLang="en-US" sz="1700" b="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16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16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coeff_abs_level_greater1_flag</a:t>
                      </a:r>
                      <a:endParaRPr lang="ko-KR" altLang="en-US" sz="1700" b="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8</a:t>
                      </a:r>
                      <a:endParaRPr lang="ko-KR" altLang="en-US" sz="1700" b="0" i="0" dirty="0"/>
                    </a:p>
                  </a:txBody>
                  <a:tcPr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4</a:t>
                      </a:r>
                      <a:endParaRPr lang="ko-KR" altLang="en-US" sz="1700" b="0" i="0" dirty="0"/>
                    </a:p>
                  </a:txBody>
                  <a:tcPr anchor="ctr"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700" b="0" i="0" dirty="0" smtClean="0"/>
                        <a:t> coeff_abs_level_greater2_flag</a:t>
                      </a:r>
                      <a:endParaRPr lang="ko-KR" altLang="en-US" sz="1700" b="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1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1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Total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25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700" b="0" i="0" dirty="0" smtClean="0"/>
                        <a:t>21</a:t>
                      </a:r>
                      <a:endParaRPr lang="ko-KR" altLang="en-US" sz="1700" b="0" i="0" dirty="0"/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60298"/>
              </p:ext>
            </p:extLst>
          </p:nvPr>
        </p:nvGraphicFramePr>
        <p:xfrm>
          <a:off x="1043608" y="3142590"/>
          <a:ext cx="703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3" imgW="7035480" imgH="685800" progId="Equation.DSMT4">
                  <p:embed/>
                </p:oleObj>
              </mc:Choice>
              <mc:Fallback>
                <p:oleObj name="Equation" r:id="rId3" imgW="703548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3142590"/>
                        <a:ext cx="70358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58185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만들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만들기">
      <a:majorFont>
        <a:latin typeface="Tahoma"/>
        <a:ea typeface="HY헤드라인M"/>
        <a:cs typeface=""/>
      </a:majorFont>
      <a:minorFont>
        <a:latin typeface="Tahoma"/>
        <a:ea typeface="새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240" cap="flat" cmpd="sng" algn="ctr">
          <a:solidFill>
            <a:schemeClr val="hlink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240" cap="flat" cmpd="sng" algn="ctr">
          <a:solidFill>
            <a:schemeClr val="hlink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lnDef>
  </a:objectDefaults>
  <a:extraClrSchemeLst>
    <a:extraClrScheme>
      <a:clrScheme name="Presentation만들기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만들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Settings\호요성\바탕 화면\Presentation만들기.ppt</Template>
  <TotalTime>58609</TotalTime>
  <Words>1043</Words>
  <Application>Microsoft Office PowerPoint</Application>
  <PresentationFormat>화면 슬라이드 쇼(4:3)</PresentationFormat>
  <Paragraphs>523</Paragraphs>
  <Slides>12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4" baseType="lpstr">
      <vt:lpstr>Presentation만들기</vt:lpstr>
      <vt:lpstr>MathType 6.0 Equation</vt:lpstr>
      <vt:lpstr>PowerPoint 프레젠테이션</vt:lpstr>
      <vt:lpstr>Throughput Issue</vt:lpstr>
      <vt:lpstr>Two Coding Modes in CABAC</vt:lpstr>
      <vt:lpstr>Main Reason of Limited Throughput</vt:lpstr>
      <vt:lpstr>Background</vt:lpstr>
      <vt:lpstr>Background</vt:lpstr>
      <vt:lpstr>Motivation</vt:lpstr>
      <vt:lpstr>Proposal</vt:lpstr>
      <vt:lpstr>Throughput Efficiency</vt:lpstr>
      <vt:lpstr>Simulation Results (1)</vt:lpstr>
      <vt:lpstr>Simulation Results (2)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Song</dc:creator>
  <cp:lastModifiedBy>JChoi</cp:lastModifiedBy>
  <cp:revision>178</cp:revision>
  <dcterms:created xsi:type="dcterms:W3CDTF">2003-01-13T07:35:44Z</dcterms:created>
  <dcterms:modified xsi:type="dcterms:W3CDTF">2012-10-09T14:52:52Z</dcterms:modified>
</cp:coreProperties>
</file>