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4"/>
  </p:notesMasterIdLst>
  <p:handoutMasterIdLst>
    <p:handoutMasterId r:id="rId15"/>
  </p:handoutMasterIdLst>
  <p:sldIdLst>
    <p:sldId id="708" r:id="rId2"/>
    <p:sldId id="715" r:id="rId3"/>
    <p:sldId id="742" r:id="rId4"/>
    <p:sldId id="746" r:id="rId5"/>
    <p:sldId id="735" r:id="rId6"/>
    <p:sldId id="741" r:id="rId7"/>
    <p:sldId id="750" r:id="rId8"/>
    <p:sldId id="739" r:id="rId9"/>
    <p:sldId id="752" r:id="rId10"/>
    <p:sldId id="748" r:id="rId11"/>
    <p:sldId id="747" r:id="rId12"/>
    <p:sldId id="745" r:id="rId13"/>
  </p:sldIdLst>
  <p:sldSz cx="9144000" cy="6858000" type="screen4x3"/>
  <p:notesSz cx="6851650" cy="9747250"/>
  <p:defaultTextStyle>
    <a:defPPr>
      <a:defRPr lang="en-US"/>
    </a:defPPr>
    <a:lvl1pPr algn="l" rtl="0" fontAlgn="base">
      <a:spcBef>
        <a:spcPct val="0"/>
      </a:spcBef>
      <a:spcAft>
        <a:spcPct val="0"/>
      </a:spcAft>
      <a:defRPr sz="2000" kern="1200">
        <a:solidFill>
          <a:schemeClr val="tx1"/>
        </a:solidFill>
        <a:latin typeface="Helvetica 45 Light" pitchFamily="34" charset="0"/>
        <a:ea typeface="+mn-ea"/>
        <a:cs typeface="+mn-cs"/>
      </a:defRPr>
    </a:lvl1pPr>
    <a:lvl2pPr marL="457200" algn="l" rtl="0" fontAlgn="base">
      <a:spcBef>
        <a:spcPct val="0"/>
      </a:spcBef>
      <a:spcAft>
        <a:spcPct val="0"/>
      </a:spcAft>
      <a:defRPr sz="2000" kern="1200">
        <a:solidFill>
          <a:schemeClr val="tx1"/>
        </a:solidFill>
        <a:latin typeface="Helvetica 45 Light" pitchFamily="34" charset="0"/>
        <a:ea typeface="+mn-ea"/>
        <a:cs typeface="+mn-cs"/>
      </a:defRPr>
    </a:lvl2pPr>
    <a:lvl3pPr marL="914400" algn="l" rtl="0" fontAlgn="base">
      <a:spcBef>
        <a:spcPct val="0"/>
      </a:spcBef>
      <a:spcAft>
        <a:spcPct val="0"/>
      </a:spcAft>
      <a:defRPr sz="2000" kern="1200">
        <a:solidFill>
          <a:schemeClr val="tx1"/>
        </a:solidFill>
        <a:latin typeface="Helvetica 45 Light" pitchFamily="34" charset="0"/>
        <a:ea typeface="+mn-ea"/>
        <a:cs typeface="+mn-cs"/>
      </a:defRPr>
    </a:lvl3pPr>
    <a:lvl4pPr marL="1371600" algn="l" rtl="0" fontAlgn="base">
      <a:spcBef>
        <a:spcPct val="0"/>
      </a:spcBef>
      <a:spcAft>
        <a:spcPct val="0"/>
      </a:spcAft>
      <a:defRPr sz="2000" kern="1200">
        <a:solidFill>
          <a:schemeClr val="tx1"/>
        </a:solidFill>
        <a:latin typeface="Helvetica 45 Light" pitchFamily="34" charset="0"/>
        <a:ea typeface="+mn-ea"/>
        <a:cs typeface="+mn-cs"/>
      </a:defRPr>
    </a:lvl4pPr>
    <a:lvl5pPr marL="1828800" algn="l" rtl="0" fontAlgn="base">
      <a:spcBef>
        <a:spcPct val="0"/>
      </a:spcBef>
      <a:spcAft>
        <a:spcPct val="0"/>
      </a:spcAft>
      <a:defRPr sz="2000" kern="1200">
        <a:solidFill>
          <a:schemeClr val="tx1"/>
        </a:solidFill>
        <a:latin typeface="Helvetica 45 Light" pitchFamily="34" charset="0"/>
        <a:ea typeface="+mn-ea"/>
        <a:cs typeface="+mn-cs"/>
      </a:defRPr>
    </a:lvl5pPr>
    <a:lvl6pPr marL="2286000" algn="l" defTabSz="914400" rtl="0" eaLnBrk="1" latinLnBrk="0" hangingPunct="1">
      <a:defRPr sz="2000" kern="1200">
        <a:solidFill>
          <a:schemeClr val="tx1"/>
        </a:solidFill>
        <a:latin typeface="Helvetica 45 Light" pitchFamily="34" charset="0"/>
        <a:ea typeface="+mn-ea"/>
        <a:cs typeface="+mn-cs"/>
      </a:defRPr>
    </a:lvl6pPr>
    <a:lvl7pPr marL="2743200" algn="l" defTabSz="914400" rtl="0" eaLnBrk="1" latinLnBrk="0" hangingPunct="1">
      <a:defRPr sz="2000" kern="1200">
        <a:solidFill>
          <a:schemeClr val="tx1"/>
        </a:solidFill>
        <a:latin typeface="Helvetica 45 Light" pitchFamily="34" charset="0"/>
        <a:ea typeface="+mn-ea"/>
        <a:cs typeface="+mn-cs"/>
      </a:defRPr>
    </a:lvl7pPr>
    <a:lvl8pPr marL="3200400" algn="l" defTabSz="914400" rtl="0" eaLnBrk="1" latinLnBrk="0" hangingPunct="1">
      <a:defRPr sz="2000" kern="1200">
        <a:solidFill>
          <a:schemeClr val="tx1"/>
        </a:solidFill>
        <a:latin typeface="Helvetica 45 Light" pitchFamily="34" charset="0"/>
        <a:ea typeface="+mn-ea"/>
        <a:cs typeface="+mn-cs"/>
      </a:defRPr>
    </a:lvl8pPr>
    <a:lvl9pPr marL="3657600" algn="l" defTabSz="914400" rtl="0" eaLnBrk="1" latinLnBrk="0" hangingPunct="1">
      <a:defRPr sz="2000" kern="1200">
        <a:solidFill>
          <a:schemeClr val="tx1"/>
        </a:solidFill>
        <a:latin typeface="Helvetica 45 Light"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F0F0"/>
    <a:srgbClr val="F2F2F2"/>
    <a:srgbClr val="C5F1A6"/>
    <a:srgbClr val="E9E9ED"/>
    <a:srgbClr val="DDDDDD"/>
    <a:srgbClr val="FF3300"/>
    <a:srgbClr val="C79B70"/>
    <a:srgbClr val="DDEE79"/>
    <a:srgbClr val="8ED4E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931" autoAdjust="0"/>
    <p:restoredTop sz="99652" autoAdjust="0"/>
  </p:normalViewPr>
  <p:slideViewPr>
    <p:cSldViewPr snapToGrid="0">
      <p:cViewPr varScale="1">
        <p:scale>
          <a:sx n="83" d="100"/>
          <a:sy n="83" d="100"/>
        </p:scale>
        <p:origin x="-642"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3" d="100"/>
          <a:sy n="53" d="100"/>
        </p:scale>
        <p:origin x="-1956" y="-90"/>
      </p:cViewPr>
      <p:guideLst>
        <p:guide orient="horz" pos="3070"/>
        <p:guide pos="215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2968625" cy="4873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Helvetica 35 Thin" pitchFamily="34" charset="0"/>
              </a:defRPr>
            </a:lvl1pPr>
          </a:lstStyle>
          <a:p>
            <a:pPr>
              <a:defRPr/>
            </a:pPr>
            <a:endParaRPr lang="en-US"/>
          </a:p>
        </p:txBody>
      </p:sp>
      <p:sp>
        <p:nvSpPr>
          <p:cNvPr id="64515" name="Rectangle 3"/>
          <p:cNvSpPr>
            <a:spLocks noGrp="1" noChangeArrowheads="1"/>
          </p:cNvSpPr>
          <p:nvPr>
            <p:ph type="dt" sz="quarter" idx="1"/>
          </p:nvPr>
        </p:nvSpPr>
        <p:spPr bwMode="auto">
          <a:xfrm>
            <a:off x="3883025" y="0"/>
            <a:ext cx="2968625" cy="4873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Helvetica 35 Thin" pitchFamily="34" charset="0"/>
              </a:defRPr>
            </a:lvl1pPr>
          </a:lstStyle>
          <a:p>
            <a:pPr>
              <a:defRPr/>
            </a:pPr>
            <a:endParaRPr lang="en-US"/>
          </a:p>
        </p:txBody>
      </p:sp>
      <p:sp>
        <p:nvSpPr>
          <p:cNvPr id="64516" name="Rectangle 4"/>
          <p:cNvSpPr>
            <a:spLocks noGrp="1" noChangeArrowheads="1"/>
          </p:cNvSpPr>
          <p:nvPr>
            <p:ph type="ftr" sz="quarter" idx="2"/>
          </p:nvPr>
        </p:nvSpPr>
        <p:spPr bwMode="auto">
          <a:xfrm>
            <a:off x="0" y="9259888"/>
            <a:ext cx="2968625" cy="48736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Helvetica 35 Thin" pitchFamily="34" charset="0"/>
              </a:defRPr>
            </a:lvl1pPr>
          </a:lstStyle>
          <a:p>
            <a:pPr>
              <a:defRPr/>
            </a:pPr>
            <a:r>
              <a:rPr lang="en-US"/>
              <a:t>presentation title</a:t>
            </a:r>
          </a:p>
        </p:txBody>
      </p:sp>
      <p:sp>
        <p:nvSpPr>
          <p:cNvPr id="64517" name="Rectangle 5"/>
          <p:cNvSpPr>
            <a:spLocks noGrp="1" noChangeArrowheads="1"/>
          </p:cNvSpPr>
          <p:nvPr>
            <p:ph type="sldNum" sz="quarter" idx="3"/>
          </p:nvPr>
        </p:nvSpPr>
        <p:spPr bwMode="auto">
          <a:xfrm>
            <a:off x="3883025" y="9259888"/>
            <a:ext cx="2968625" cy="48736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Helvetica 35 Thin" pitchFamily="34" charset="0"/>
              </a:defRPr>
            </a:lvl1pPr>
          </a:lstStyle>
          <a:p>
            <a:pPr>
              <a:defRPr/>
            </a:pPr>
            <a:fld id="{88A2D153-27AD-4AC9-B7A9-C6C1C41D8286}" type="slidenum">
              <a:rPr lang="en-US"/>
              <a:pPr>
                <a:defRPr/>
              </a:pPr>
              <a:t>‹#›</a:t>
            </a:fld>
            <a:endParaRPr lang="en-US"/>
          </a:p>
        </p:txBody>
      </p:sp>
    </p:spTree>
    <p:extLst>
      <p:ext uri="{BB962C8B-B14F-4D97-AF65-F5344CB8AC3E}">
        <p14:creationId xmlns:p14="http://schemas.microsoft.com/office/powerpoint/2010/main" val="27374856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Helvetica 35 Thin" pitchFamily="34" charset="0"/>
              </a:defRPr>
            </a:lvl1pPr>
          </a:lstStyle>
          <a:p>
            <a:pPr>
              <a:defRPr/>
            </a:pPr>
            <a:endParaRPr lang="en-US"/>
          </a:p>
        </p:txBody>
      </p:sp>
      <p:sp>
        <p:nvSpPr>
          <p:cNvPr id="7782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Helvetica 35 Thin" pitchFamily="34" charset="0"/>
              </a:defRPr>
            </a:lvl1pPr>
          </a:lstStyle>
          <a:p>
            <a:pPr>
              <a:defRPr/>
            </a:pPr>
            <a:endParaRPr lang="en-US"/>
          </a:p>
        </p:txBody>
      </p:sp>
      <p:sp>
        <p:nvSpPr>
          <p:cNvPr id="61444" name="Rectangle 4"/>
          <p:cNvSpPr>
            <a:spLocks noGrp="1" noRot="1" noChangeAspect="1" noChangeArrowheads="1" noTextEdit="1"/>
          </p:cNvSpPr>
          <p:nvPr>
            <p:ph type="sldImg" idx="2"/>
          </p:nvPr>
        </p:nvSpPr>
        <p:spPr bwMode="auto">
          <a:xfrm>
            <a:off x="990600" y="762000"/>
            <a:ext cx="4876800" cy="3657600"/>
          </a:xfrm>
          <a:prstGeom prst="rect">
            <a:avLst/>
          </a:prstGeom>
          <a:noFill/>
          <a:ln w="9525">
            <a:solidFill>
              <a:srgbClr val="000000"/>
            </a:solidFill>
            <a:miter lim="800000"/>
            <a:headEnd/>
            <a:tailEnd/>
          </a:ln>
        </p:spPr>
      </p:sp>
      <p:sp>
        <p:nvSpPr>
          <p:cNvPr id="77829" name="Rectangle 5"/>
          <p:cNvSpPr>
            <a:spLocks noGrp="1" noChangeArrowheads="1"/>
          </p:cNvSpPr>
          <p:nvPr>
            <p:ph type="body" sz="quarter" idx="3"/>
          </p:nvPr>
        </p:nvSpPr>
        <p:spPr bwMode="auto">
          <a:xfrm>
            <a:off x="914400" y="4648200"/>
            <a:ext cx="5029200" cy="4343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77830" name="Rectangle 6"/>
          <p:cNvSpPr>
            <a:spLocks noGrp="1" noChangeArrowheads="1"/>
          </p:cNvSpPr>
          <p:nvPr>
            <p:ph type="ftr" sz="quarter" idx="4"/>
          </p:nvPr>
        </p:nvSpPr>
        <p:spPr bwMode="auto">
          <a:xfrm>
            <a:off x="0" y="92964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Helvetica 35 Thin" pitchFamily="34" charset="0"/>
              </a:defRPr>
            </a:lvl1pPr>
          </a:lstStyle>
          <a:p>
            <a:pPr>
              <a:defRPr/>
            </a:pPr>
            <a:r>
              <a:rPr lang="en-US"/>
              <a:t>presentation title</a:t>
            </a:r>
          </a:p>
        </p:txBody>
      </p:sp>
      <p:sp>
        <p:nvSpPr>
          <p:cNvPr id="77831" name="Rectangle 7"/>
          <p:cNvSpPr>
            <a:spLocks noGrp="1" noChangeArrowheads="1"/>
          </p:cNvSpPr>
          <p:nvPr>
            <p:ph type="sldNum" sz="quarter" idx="5"/>
          </p:nvPr>
        </p:nvSpPr>
        <p:spPr bwMode="auto">
          <a:xfrm>
            <a:off x="3886200" y="92964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Helvetica 35 Thin" pitchFamily="34" charset="0"/>
              </a:defRPr>
            </a:lvl1pPr>
          </a:lstStyle>
          <a:p>
            <a:pPr>
              <a:defRPr/>
            </a:pPr>
            <a:fld id="{97C85D20-FE11-4DBF-A5A0-0E017AF1D27D}" type="slidenum">
              <a:rPr lang="en-US"/>
              <a:pPr>
                <a:defRPr/>
              </a:pPr>
              <a:t>‹#›</a:t>
            </a:fld>
            <a:endParaRPr lang="en-US"/>
          </a:p>
        </p:txBody>
      </p:sp>
    </p:spTree>
    <p:extLst>
      <p:ext uri="{BB962C8B-B14F-4D97-AF65-F5344CB8AC3E}">
        <p14:creationId xmlns:p14="http://schemas.microsoft.com/office/powerpoint/2010/main" val="3761228929"/>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6"/>
          <p:cNvSpPr>
            <a:spLocks noGrp="1" noChangeArrowheads="1"/>
          </p:cNvSpPr>
          <p:nvPr>
            <p:ph type="ftr" sz="quarter" idx="4"/>
          </p:nvPr>
        </p:nvSpPr>
        <p:spPr>
          <a:noFill/>
        </p:spPr>
        <p:txBody>
          <a:bodyPr/>
          <a:lstStyle/>
          <a:p>
            <a:r>
              <a:rPr lang="en-US" smtClean="0"/>
              <a:t>presentation title</a:t>
            </a:r>
          </a:p>
        </p:txBody>
      </p:sp>
      <p:sp>
        <p:nvSpPr>
          <p:cNvPr id="69635" name="Rectangle 7"/>
          <p:cNvSpPr>
            <a:spLocks noGrp="1" noChangeArrowheads="1"/>
          </p:cNvSpPr>
          <p:nvPr>
            <p:ph type="sldNum" sz="quarter" idx="5"/>
          </p:nvPr>
        </p:nvSpPr>
        <p:spPr>
          <a:noFill/>
        </p:spPr>
        <p:txBody>
          <a:bodyPr/>
          <a:lstStyle/>
          <a:p>
            <a:fld id="{4ECA6E84-51CF-4F8E-A0E8-81620FC4EB74}" type="slidenum">
              <a:rPr lang="en-US" smtClean="0"/>
              <a:pPr/>
              <a:t>2</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6"/>
          <p:cNvSpPr>
            <a:spLocks noGrp="1" noChangeArrowheads="1"/>
          </p:cNvSpPr>
          <p:nvPr>
            <p:ph type="ftr" sz="quarter" idx="4"/>
          </p:nvPr>
        </p:nvSpPr>
        <p:spPr>
          <a:noFill/>
        </p:spPr>
        <p:txBody>
          <a:bodyPr/>
          <a:lstStyle/>
          <a:p>
            <a:r>
              <a:rPr lang="en-US" smtClean="0"/>
              <a:t>presentation title</a:t>
            </a:r>
          </a:p>
        </p:txBody>
      </p:sp>
      <p:sp>
        <p:nvSpPr>
          <p:cNvPr id="69635" name="Rectangle 7"/>
          <p:cNvSpPr>
            <a:spLocks noGrp="1" noChangeArrowheads="1"/>
          </p:cNvSpPr>
          <p:nvPr>
            <p:ph type="sldNum" sz="quarter" idx="5"/>
          </p:nvPr>
        </p:nvSpPr>
        <p:spPr>
          <a:noFill/>
        </p:spPr>
        <p:txBody>
          <a:bodyPr/>
          <a:lstStyle/>
          <a:p>
            <a:fld id="{4ECA6E84-51CF-4F8E-A0E8-81620FC4EB74}" type="slidenum">
              <a:rPr lang="en-US" smtClean="0"/>
              <a:pPr/>
              <a:t>11</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6"/>
          <p:cNvSpPr>
            <a:spLocks noGrp="1" noChangeArrowheads="1"/>
          </p:cNvSpPr>
          <p:nvPr>
            <p:ph type="ftr" sz="quarter" idx="4"/>
          </p:nvPr>
        </p:nvSpPr>
        <p:spPr>
          <a:noFill/>
        </p:spPr>
        <p:txBody>
          <a:bodyPr/>
          <a:lstStyle/>
          <a:p>
            <a:r>
              <a:rPr lang="en-US" smtClean="0"/>
              <a:t>presentation title</a:t>
            </a:r>
          </a:p>
        </p:txBody>
      </p:sp>
      <p:sp>
        <p:nvSpPr>
          <p:cNvPr id="69635" name="Rectangle 7"/>
          <p:cNvSpPr>
            <a:spLocks noGrp="1" noChangeArrowheads="1"/>
          </p:cNvSpPr>
          <p:nvPr>
            <p:ph type="sldNum" sz="quarter" idx="5"/>
          </p:nvPr>
        </p:nvSpPr>
        <p:spPr>
          <a:noFill/>
        </p:spPr>
        <p:txBody>
          <a:bodyPr/>
          <a:lstStyle/>
          <a:p>
            <a:fld id="{4ECA6E84-51CF-4F8E-A0E8-81620FC4EB74}" type="slidenum">
              <a:rPr lang="en-US" smtClean="0"/>
              <a:pPr/>
              <a:t>12</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6"/>
          <p:cNvSpPr>
            <a:spLocks noGrp="1" noChangeArrowheads="1"/>
          </p:cNvSpPr>
          <p:nvPr>
            <p:ph type="ftr" sz="quarter" idx="4"/>
          </p:nvPr>
        </p:nvSpPr>
        <p:spPr>
          <a:noFill/>
        </p:spPr>
        <p:txBody>
          <a:bodyPr/>
          <a:lstStyle/>
          <a:p>
            <a:r>
              <a:rPr lang="en-US" smtClean="0"/>
              <a:t>presentation title</a:t>
            </a:r>
          </a:p>
        </p:txBody>
      </p:sp>
      <p:sp>
        <p:nvSpPr>
          <p:cNvPr id="69635" name="Rectangle 7"/>
          <p:cNvSpPr>
            <a:spLocks noGrp="1" noChangeArrowheads="1"/>
          </p:cNvSpPr>
          <p:nvPr>
            <p:ph type="sldNum" sz="quarter" idx="5"/>
          </p:nvPr>
        </p:nvSpPr>
        <p:spPr>
          <a:noFill/>
        </p:spPr>
        <p:txBody>
          <a:bodyPr/>
          <a:lstStyle/>
          <a:p>
            <a:fld id="{4ECA6E84-51CF-4F8E-A0E8-81620FC4EB74}" type="slidenum">
              <a:rPr lang="en-US" smtClean="0"/>
              <a:pPr/>
              <a:t>3</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6"/>
          <p:cNvSpPr>
            <a:spLocks noGrp="1" noChangeArrowheads="1"/>
          </p:cNvSpPr>
          <p:nvPr>
            <p:ph type="ftr" sz="quarter" idx="4"/>
          </p:nvPr>
        </p:nvSpPr>
        <p:spPr>
          <a:noFill/>
        </p:spPr>
        <p:txBody>
          <a:bodyPr/>
          <a:lstStyle/>
          <a:p>
            <a:r>
              <a:rPr lang="en-US" smtClean="0"/>
              <a:t>presentation title</a:t>
            </a:r>
          </a:p>
        </p:txBody>
      </p:sp>
      <p:sp>
        <p:nvSpPr>
          <p:cNvPr id="69635" name="Rectangle 7"/>
          <p:cNvSpPr>
            <a:spLocks noGrp="1" noChangeArrowheads="1"/>
          </p:cNvSpPr>
          <p:nvPr>
            <p:ph type="sldNum" sz="quarter" idx="5"/>
          </p:nvPr>
        </p:nvSpPr>
        <p:spPr>
          <a:noFill/>
        </p:spPr>
        <p:txBody>
          <a:bodyPr/>
          <a:lstStyle/>
          <a:p>
            <a:fld id="{4ECA6E84-51CF-4F8E-A0E8-81620FC4EB74}" type="slidenum">
              <a:rPr lang="en-US" smtClean="0"/>
              <a:pPr/>
              <a:t>4</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6"/>
          <p:cNvSpPr>
            <a:spLocks noGrp="1" noChangeArrowheads="1"/>
          </p:cNvSpPr>
          <p:nvPr>
            <p:ph type="ftr" sz="quarter" idx="4"/>
          </p:nvPr>
        </p:nvSpPr>
        <p:spPr>
          <a:noFill/>
        </p:spPr>
        <p:txBody>
          <a:bodyPr/>
          <a:lstStyle/>
          <a:p>
            <a:r>
              <a:rPr lang="en-US" smtClean="0"/>
              <a:t>presentation title</a:t>
            </a:r>
          </a:p>
        </p:txBody>
      </p:sp>
      <p:sp>
        <p:nvSpPr>
          <p:cNvPr id="69635" name="Rectangle 7"/>
          <p:cNvSpPr>
            <a:spLocks noGrp="1" noChangeArrowheads="1"/>
          </p:cNvSpPr>
          <p:nvPr>
            <p:ph type="sldNum" sz="quarter" idx="5"/>
          </p:nvPr>
        </p:nvSpPr>
        <p:spPr>
          <a:noFill/>
        </p:spPr>
        <p:txBody>
          <a:bodyPr/>
          <a:lstStyle/>
          <a:p>
            <a:fld id="{4ECA6E84-51CF-4F8E-A0E8-81620FC4EB74}" type="slidenum">
              <a:rPr lang="en-US" smtClean="0"/>
              <a:pPr/>
              <a:t>5</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6"/>
          <p:cNvSpPr>
            <a:spLocks noGrp="1" noChangeArrowheads="1"/>
          </p:cNvSpPr>
          <p:nvPr>
            <p:ph type="ftr" sz="quarter" idx="4"/>
          </p:nvPr>
        </p:nvSpPr>
        <p:spPr>
          <a:noFill/>
        </p:spPr>
        <p:txBody>
          <a:bodyPr/>
          <a:lstStyle/>
          <a:p>
            <a:r>
              <a:rPr lang="en-US" smtClean="0"/>
              <a:t>presentation title</a:t>
            </a:r>
          </a:p>
        </p:txBody>
      </p:sp>
      <p:sp>
        <p:nvSpPr>
          <p:cNvPr id="69635" name="Rectangle 7"/>
          <p:cNvSpPr>
            <a:spLocks noGrp="1" noChangeArrowheads="1"/>
          </p:cNvSpPr>
          <p:nvPr>
            <p:ph type="sldNum" sz="quarter" idx="5"/>
          </p:nvPr>
        </p:nvSpPr>
        <p:spPr>
          <a:noFill/>
        </p:spPr>
        <p:txBody>
          <a:bodyPr/>
          <a:lstStyle/>
          <a:p>
            <a:fld id="{4ECA6E84-51CF-4F8E-A0E8-81620FC4EB74}" type="slidenum">
              <a:rPr lang="en-US" smtClean="0"/>
              <a:pPr/>
              <a:t>6</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6"/>
          <p:cNvSpPr>
            <a:spLocks noGrp="1" noChangeArrowheads="1"/>
          </p:cNvSpPr>
          <p:nvPr>
            <p:ph type="ftr" sz="quarter" idx="4"/>
          </p:nvPr>
        </p:nvSpPr>
        <p:spPr>
          <a:noFill/>
        </p:spPr>
        <p:txBody>
          <a:bodyPr/>
          <a:lstStyle/>
          <a:p>
            <a:r>
              <a:rPr lang="en-US" smtClean="0"/>
              <a:t>presentation title</a:t>
            </a:r>
          </a:p>
        </p:txBody>
      </p:sp>
      <p:sp>
        <p:nvSpPr>
          <p:cNvPr id="69635" name="Rectangle 7"/>
          <p:cNvSpPr>
            <a:spLocks noGrp="1" noChangeArrowheads="1"/>
          </p:cNvSpPr>
          <p:nvPr>
            <p:ph type="sldNum" sz="quarter" idx="5"/>
          </p:nvPr>
        </p:nvSpPr>
        <p:spPr>
          <a:noFill/>
        </p:spPr>
        <p:txBody>
          <a:bodyPr/>
          <a:lstStyle/>
          <a:p>
            <a:fld id="{4ECA6E84-51CF-4F8E-A0E8-81620FC4EB74}" type="slidenum">
              <a:rPr lang="en-US" smtClean="0"/>
              <a:pPr/>
              <a:t>7</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6"/>
          <p:cNvSpPr>
            <a:spLocks noGrp="1" noChangeArrowheads="1"/>
          </p:cNvSpPr>
          <p:nvPr>
            <p:ph type="ftr" sz="quarter" idx="4"/>
          </p:nvPr>
        </p:nvSpPr>
        <p:spPr>
          <a:noFill/>
        </p:spPr>
        <p:txBody>
          <a:bodyPr/>
          <a:lstStyle/>
          <a:p>
            <a:r>
              <a:rPr lang="en-US" smtClean="0"/>
              <a:t>presentation title</a:t>
            </a:r>
          </a:p>
        </p:txBody>
      </p:sp>
      <p:sp>
        <p:nvSpPr>
          <p:cNvPr id="69635" name="Rectangle 7"/>
          <p:cNvSpPr>
            <a:spLocks noGrp="1" noChangeArrowheads="1"/>
          </p:cNvSpPr>
          <p:nvPr>
            <p:ph type="sldNum" sz="quarter" idx="5"/>
          </p:nvPr>
        </p:nvSpPr>
        <p:spPr>
          <a:noFill/>
        </p:spPr>
        <p:txBody>
          <a:bodyPr/>
          <a:lstStyle/>
          <a:p>
            <a:fld id="{4ECA6E84-51CF-4F8E-A0E8-81620FC4EB74}" type="slidenum">
              <a:rPr lang="en-US" smtClean="0"/>
              <a:pPr/>
              <a:t>8</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6"/>
          <p:cNvSpPr>
            <a:spLocks noGrp="1" noChangeArrowheads="1"/>
          </p:cNvSpPr>
          <p:nvPr>
            <p:ph type="ftr" sz="quarter" idx="4"/>
          </p:nvPr>
        </p:nvSpPr>
        <p:spPr>
          <a:noFill/>
        </p:spPr>
        <p:txBody>
          <a:bodyPr/>
          <a:lstStyle/>
          <a:p>
            <a:r>
              <a:rPr lang="en-US" smtClean="0"/>
              <a:t>presentation title</a:t>
            </a:r>
          </a:p>
        </p:txBody>
      </p:sp>
      <p:sp>
        <p:nvSpPr>
          <p:cNvPr id="69635" name="Rectangle 7"/>
          <p:cNvSpPr>
            <a:spLocks noGrp="1" noChangeArrowheads="1"/>
          </p:cNvSpPr>
          <p:nvPr>
            <p:ph type="sldNum" sz="quarter" idx="5"/>
          </p:nvPr>
        </p:nvSpPr>
        <p:spPr>
          <a:noFill/>
        </p:spPr>
        <p:txBody>
          <a:bodyPr/>
          <a:lstStyle/>
          <a:p>
            <a:fld id="{4ECA6E84-51CF-4F8E-A0E8-81620FC4EB74}" type="slidenum">
              <a:rPr lang="en-US" smtClean="0"/>
              <a:pPr/>
              <a:t>9</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6"/>
          <p:cNvSpPr>
            <a:spLocks noGrp="1" noChangeArrowheads="1"/>
          </p:cNvSpPr>
          <p:nvPr>
            <p:ph type="ftr" sz="quarter" idx="4"/>
          </p:nvPr>
        </p:nvSpPr>
        <p:spPr>
          <a:noFill/>
        </p:spPr>
        <p:txBody>
          <a:bodyPr/>
          <a:lstStyle/>
          <a:p>
            <a:r>
              <a:rPr lang="en-US" smtClean="0"/>
              <a:t>presentation title</a:t>
            </a:r>
          </a:p>
        </p:txBody>
      </p:sp>
      <p:sp>
        <p:nvSpPr>
          <p:cNvPr id="69635" name="Rectangle 7"/>
          <p:cNvSpPr>
            <a:spLocks noGrp="1" noChangeArrowheads="1"/>
          </p:cNvSpPr>
          <p:nvPr>
            <p:ph type="sldNum" sz="quarter" idx="5"/>
          </p:nvPr>
        </p:nvSpPr>
        <p:spPr>
          <a:noFill/>
        </p:spPr>
        <p:txBody>
          <a:bodyPr/>
          <a:lstStyle/>
          <a:p>
            <a:fld id="{4ECA6E84-51CF-4F8E-A0E8-81620FC4EB74}" type="slidenum">
              <a:rPr lang="en-US" smtClean="0"/>
              <a:pPr/>
              <a:t>10</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8"/>
          <p:cNvSpPr>
            <a:spLocks noChangeArrowheads="1"/>
          </p:cNvSpPr>
          <p:nvPr/>
        </p:nvSpPr>
        <p:spPr bwMode="auto">
          <a:xfrm>
            <a:off x="8823325" y="2314575"/>
            <a:ext cx="184150" cy="1052513"/>
          </a:xfrm>
          <a:prstGeom prst="rect">
            <a:avLst/>
          </a:prstGeom>
          <a:noFill/>
          <a:ln w="9525">
            <a:noFill/>
            <a:miter lim="800000"/>
            <a:headEnd/>
            <a:tailEnd/>
          </a:ln>
          <a:effectLst/>
        </p:spPr>
        <p:txBody>
          <a:bodyPr wrap="none">
            <a:spAutoFit/>
          </a:bodyPr>
          <a:lstStyle/>
          <a:p>
            <a:pPr>
              <a:defRPr/>
            </a:pPr>
            <a:endParaRPr lang="fr-FR" sz="6300">
              <a:latin typeface="Helvetica 35 Thin" pitchFamily="34" charset="0"/>
            </a:endParaRPr>
          </a:p>
        </p:txBody>
      </p:sp>
      <p:pic>
        <p:nvPicPr>
          <p:cNvPr id="5" name="Picture 9" descr="PP_orange"/>
          <p:cNvPicPr>
            <a:picLocks noChangeAspect="1" noChangeArrowheads="1"/>
          </p:cNvPicPr>
          <p:nvPr/>
        </p:nvPicPr>
        <p:blipFill>
          <a:blip r:embed="rId2" cstate="print"/>
          <a:srcRect l="74669"/>
          <a:stretch>
            <a:fillRect/>
          </a:stretch>
        </p:blipFill>
        <p:spPr bwMode="auto">
          <a:xfrm>
            <a:off x="8027988" y="5768975"/>
            <a:ext cx="1093787" cy="1082675"/>
          </a:xfrm>
          <a:prstGeom prst="rect">
            <a:avLst/>
          </a:prstGeom>
          <a:noFill/>
          <a:ln w="9525">
            <a:noFill/>
            <a:miter lim="800000"/>
            <a:headEnd/>
            <a:tailEnd/>
          </a:ln>
        </p:spPr>
      </p:pic>
      <p:pic>
        <p:nvPicPr>
          <p:cNvPr id="6" name="Picture 10" descr="PP_ampersand_100"/>
          <p:cNvPicPr>
            <a:picLocks noChangeAspect="1" noChangeArrowheads="1"/>
          </p:cNvPicPr>
          <p:nvPr/>
        </p:nvPicPr>
        <p:blipFill>
          <a:blip r:embed="rId3" cstate="print"/>
          <a:srcRect/>
          <a:stretch>
            <a:fillRect/>
          </a:stretch>
        </p:blipFill>
        <p:spPr bwMode="auto">
          <a:xfrm>
            <a:off x="0" y="5773738"/>
            <a:ext cx="4322763" cy="1084262"/>
          </a:xfrm>
          <a:prstGeom prst="rect">
            <a:avLst/>
          </a:prstGeom>
          <a:noFill/>
          <a:ln w="9525">
            <a:noFill/>
            <a:miter lim="800000"/>
            <a:headEnd/>
            <a:tailEnd/>
          </a:ln>
        </p:spPr>
      </p:pic>
      <p:sp>
        <p:nvSpPr>
          <p:cNvPr id="614403" name="Rectangle 3"/>
          <p:cNvSpPr>
            <a:spLocks noGrp="1" noChangeArrowheads="1"/>
          </p:cNvSpPr>
          <p:nvPr>
            <p:ph type="subTitle" idx="1"/>
          </p:nvPr>
        </p:nvSpPr>
        <p:spPr>
          <a:xfrm>
            <a:off x="1011238" y="4519613"/>
            <a:ext cx="6400800" cy="546100"/>
          </a:xfrm>
        </p:spPr>
        <p:txBody>
          <a:bodyPr/>
          <a:lstStyle>
            <a:lvl1pPr marL="0" indent="0">
              <a:buFont typeface="Wingdings" pitchFamily="2" charset="2"/>
              <a:buNone/>
              <a:defRPr sz="1400"/>
            </a:lvl1pPr>
          </a:lstStyle>
          <a:p>
            <a:r>
              <a:rPr lang="fr-FR"/>
              <a:t>Cliquez pour modifier le style des sous-titres du masque</a:t>
            </a:r>
          </a:p>
        </p:txBody>
      </p:sp>
      <p:sp>
        <p:nvSpPr>
          <p:cNvPr id="614404" name="Rectangle 4"/>
          <p:cNvSpPr>
            <a:spLocks noGrp="1" noChangeArrowheads="1"/>
          </p:cNvSpPr>
          <p:nvPr>
            <p:ph type="ctrTitle"/>
          </p:nvPr>
        </p:nvSpPr>
        <p:spPr>
          <a:xfrm>
            <a:off x="1011238" y="2286000"/>
            <a:ext cx="7989887" cy="1665288"/>
          </a:xfrm>
        </p:spPr>
        <p:txBody>
          <a:bodyPr/>
          <a:lstStyle>
            <a:lvl1pPr>
              <a:defRPr sz="4800">
                <a:latin typeface="Helvetica 35 Thin" pitchFamily="34" charset="0"/>
              </a:defRPr>
            </a:lvl1pPr>
          </a:lstStyle>
          <a:p>
            <a:r>
              <a:rPr lang="fr-FR"/>
              <a:t>Cliquez pour modifier le style du titre</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744"/>
          <p:cNvSpPr>
            <a:spLocks noGrp="1" noChangeArrowheads="1"/>
          </p:cNvSpPr>
          <p:nvPr>
            <p:ph type="ftr" sz="quarter" idx="10"/>
          </p:nvPr>
        </p:nvSpPr>
        <p:spPr/>
        <p:txBody>
          <a:bodyPr/>
          <a:lstStyle>
            <a:lvl1pPr>
              <a:defRPr/>
            </a:lvl1pPr>
          </a:lstStyle>
          <a:p>
            <a:pPr>
              <a:defRPr/>
            </a:pPr>
            <a:r>
              <a:rPr lang="fr-FR"/>
              <a:t/>
            </a:r>
            <a:br>
              <a:rPr lang="fr-FR"/>
            </a:br>
            <a:r>
              <a:rPr lang="fr-FR"/>
              <a:t> Orange </a:t>
            </a:r>
            <a:r>
              <a:rPr lang="en-US"/>
              <a:t>Labs</a:t>
            </a:r>
            <a:r>
              <a:rPr lang="fr-FR"/>
              <a:t> - R&amp;D – Normalisation Vidéo – </a:t>
            </a:r>
            <a:r>
              <a:rPr lang="fr-FR" smtClean="0"/>
              <a:t>16/11/2010</a:t>
            </a:r>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335713" y="412750"/>
            <a:ext cx="1773237" cy="58261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1011238" y="412750"/>
            <a:ext cx="5172075" cy="58261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744"/>
          <p:cNvSpPr>
            <a:spLocks noGrp="1" noChangeArrowheads="1"/>
          </p:cNvSpPr>
          <p:nvPr>
            <p:ph type="ftr" sz="quarter" idx="10"/>
          </p:nvPr>
        </p:nvSpPr>
        <p:spPr/>
        <p:txBody>
          <a:bodyPr/>
          <a:lstStyle>
            <a:lvl1pPr>
              <a:defRPr/>
            </a:lvl1pPr>
          </a:lstStyle>
          <a:p>
            <a:pPr>
              <a:defRPr/>
            </a:pPr>
            <a:r>
              <a:rPr lang="fr-FR"/>
              <a:t/>
            </a:r>
            <a:br>
              <a:rPr lang="fr-FR"/>
            </a:br>
            <a:r>
              <a:rPr lang="fr-FR"/>
              <a:t> Orange </a:t>
            </a:r>
            <a:r>
              <a:rPr lang="en-US"/>
              <a:t>Labs</a:t>
            </a:r>
            <a:r>
              <a:rPr lang="fr-FR"/>
              <a:t> - R&amp;D – Normalisation Vidéo – </a:t>
            </a:r>
            <a:r>
              <a:rPr lang="fr-FR" smtClean="0"/>
              <a:t>16/11/2010</a:t>
            </a:r>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re. Text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1011238" y="412750"/>
            <a:ext cx="7096125" cy="984250"/>
          </a:xfr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1011238" y="1758950"/>
            <a:ext cx="3471862" cy="447992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35500" y="1758950"/>
            <a:ext cx="3473450" cy="447992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744"/>
          <p:cNvSpPr>
            <a:spLocks noGrp="1" noChangeArrowheads="1"/>
          </p:cNvSpPr>
          <p:nvPr>
            <p:ph type="ftr" sz="quarter" idx="10"/>
          </p:nvPr>
        </p:nvSpPr>
        <p:spPr/>
        <p:txBody>
          <a:bodyPr/>
          <a:lstStyle>
            <a:lvl1pPr>
              <a:defRPr/>
            </a:lvl1pPr>
          </a:lstStyle>
          <a:p>
            <a:pPr>
              <a:defRPr/>
            </a:pPr>
            <a:r>
              <a:rPr lang="fr-FR"/>
              <a:t/>
            </a:r>
            <a:br>
              <a:rPr lang="fr-FR"/>
            </a:br>
            <a:r>
              <a:rPr lang="fr-FR"/>
              <a:t> Orange </a:t>
            </a:r>
            <a:r>
              <a:rPr lang="en-US"/>
              <a:t>Labs</a:t>
            </a:r>
            <a:r>
              <a:rPr lang="fr-FR"/>
              <a:t> - R&amp;D – Normalisation Vidéo – </a:t>
            </a:r>
            <a:r>
              <a:rPr lang="fr-FR" smtClean="0"/>
              <a:t>16/11/2010</a:t>
            </a:r>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744"/>
          <p:cNvSpPr>
            <a:spLocks noGrp="1" noChangeArrowheads="1"/>
          </p:cNvSpPr>
          <p:nvPr>
            <p:ph type="ftr" sz="quarter" idx="10"/>
          </p:nvPr>
        </p:nvSpPr>
        <p:spPr>
          <a:ln/>
        </p:spPr>
        <p:txBody>
          <a:bodyPr/>
          <a:lstStyle>
            <a:lvl1pPr>
              <a:defRPr/>
            </a:lvl1pPr>
          </a:lstStyle>
          <a:p>
            <a:pPr>
              <a:defRPr/>
            </a:pPr>
            <a:r>
              <a:rPr lang="fr-FR"/>
              <a:t/>
            </a:r>
            <a:br>
              <a:rPr lang="fr-FR"/>
            </a:br>
            <a:r>
              <a:rPr lang="fr-FR"/>
              <a:t> Orange </a:t>
            </a:r>
            <a:r>
              <a:rPr lang="en-US"/>
              <a:t>Labs</a:t>
            </a:r>
            <a:r>
              <a:rPr lang="fr-FR"/>
              <a:t> - R&amp;D – Normalisation Vidéo – 16/11/2010</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744"/>
          <p:cNvSpPr>
            <a:spLocks noGrp="1" noChangeArrowheads="1"/>
          </p:cNvSpPr>
          <p:nvPr>
            <p:ph type="ftr" sz="quarter" idx="10"/>
          </p:nvPr>
        </p:nvSpPr>
        <p:spPr/>
        <p:txBody>
          <a:bodyPr/>
          <a:lstStyle>
            <a:lvl1pPr>
              <a:defRPr/>
            </a:lvl1pPr>
          </a:lstStyle>
          <a:p>
            <a:pPr>
              <a:defRPr/>
            </a:pPr>
            <a:r>
              <a:rPr lang="fr-FR"/>
              <a:t/>
            </a:r>
            <a:br>
              <a:rPr lang="fr-FR"/>
            </a:br>
            <a:r>
              <a:rPr lang="fr-FR"/>
              <a:t> Orange </a:t>
            </a:r>
            <a:r>
              <a:rPr lang="en-US"/>
              <a:t>Labs</a:t>
            </a:r>
            <a:r>
              <a:rPr lang="fr-FR"/>
              <a:t> - R&amp;D – Normalisation Vidéo – 16/11/2010 </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011238" y="1758950"/>
            <a:ext cx="3471862" cy="4479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35500" y="1758950"/>
            <a:ext cx="3473450" cy="4479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744"/>
          <p:cNvSpPr>
            <a:spLocks noGrp="1" noChangeArrowheads="1"/>
          </p:cNvSpPr>
          <p:nvPr>
            <p:ph type="ftr" sz="quarter" idx="10"/>
          </p:nvPr>
        </p:nvSpPr>
        <p:spPr/>
        <p:txBody>
          <a:bodyPr/>
          <a:lstStyle>
            <a:lvl1pPr>
              <a:defRPr/>
            </a:lvl1pPr>
          </a:lstStyle>
          <a:p>
            <a:pPr>
              <a:defRPr/>
            </a:pPr>
            <a:r>
              <a:rPr lang="fr-FR"/>
              <a:t/>
            </a:r>
            <a:br>
              <a:rPr lang="fr-FR"/>
            </a:br>
            <a:r>
              <a:rPr lang="fr-FR"/>
              <a:t> Orange </a:t>
            </a:r>
            <a:r>
              <a:rPr lang="en-US"/>
              <a:t>Labs</a:t>
            </a:r>
            <a:r>
              <a:rPr lang="fr-FR"/>
              <a:t> - R&amp;D – Normalisation Vidéo – </a:t>
            </a:r>
            <a:r>
              <a:rPr lang="fr-FR" smtClean="0"/>
              <a:t>16/11/2010</a:t>
            </a:r>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744"/>
          <p:cNvSpPr>
            <a:spLocks noGrp="1" noChangeArrowheads="1"/>
          </p:cNvSpPr>
          <p:nvPr>
            <p:ph type="ftr" sz="quarter" idx="10"/>
          </p:nvPr>
        </p:nvSpPr>
        <p:spPr/>
        <p:txBody>
          <a:bodyPr/>
          <a:lstStyle>
            <a:lvl1pPr>
              <a:defRPr/>
            </a:lvl1pPr>
          </a:lstStyle>
          <a:p>
            <a:pPr>
              <a:defRPr/>
            </a:pPr>
            <a:r>
              <a:rPr lang="fr-FR"/>
              <a:t/>
            </a:r>
            <a:br>
              <a:rPr lang="fr-FR"/>
            </a:br>
            <a:r>
              <a:rPr lang="fr-FR"/>
              <a:t> Orange </a:t>
            </a:r>
            <a:r>
              <a:rPr lang="en-US"/>
              <a:t>Labs</a:t>
            </a:r>
            <a:r>
              <a:rPr lang="fr-FR"/>
              <a:t> - R&amp;D – Normalisation Vidéo – </a:t>
            </a:r>
            <a:r>
              <a:rPr lang="fr-FR" smtClean="0"/>
              <a:t>16/11/2010 </a:t>
            </a:r>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744"/>
          <p:cNvSpPr>
            <a:spLocks noGrp="1" noChangeArrowheads="1"/>
          </p:cNvSpPr>
          <p:nvPr>
            <p:ph type="ftr" sz="quarter" idx="10"/>
          </p:nvPr>
        </p:nvSpPr>
        <p:spPr/>
        <p:txBody>
          <a:bodyPr/>
          <a:lstStyle>
            <a:lvl1pPr>
              <a:defRPr/>
            </a:lvl1pPr>
          </a:lstStyle>
          <a:p>
            <a:pPr>
              <a:defRPr/>
            </a:pPr>
            <a:r>
              <a:rPr lang="fr-FR"/>
              <a:t/>
            </a:r>
            <a:br>
              <a:rPr lang="fr-FR"/>
            </a:br>
            <a:r>
              <a:rPr lang="fr-FR"/>
              <a:t> Orange </a:t>
            </a:r>
            <a:r>
              <a:rPr lang="en-US"/>
              <a:t>Labs</a:t>
            </a:r>
            <a:r>
              <a:rPr lang="fr-FR"/>
              <a:t> - R&amp;D – Normalisation Vidéo – </a:t>
            </a:r>
            <a:r>
              <a:rPr lang="fr-FR" smtClean="0"/>
              <a:t>16/11/2010</a:t>
            </a:r>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744"/>
          <p:cNvSpPr>
            <a:spLocks noGrp="1" noChangeArrowheads="1"/>
          </p:cNvSpPr>
          <p:nvPr>
            <p:ph type="ftr" sz="quarter" idx="10"/>
          </p:nvPr>
        </p:nvSpPr>
        <p:spPr/>
        <p:txBody>
          <a:bodyPr/>
          <a:lstStyle>
            <a:lvl1pPr>
              <a:defRPr/>
            </a:lvl1pPr>
          </a:lstStyle>
          <a:p>
            <a:pPr>
              <a:defRPr/>
            </a:pPr>
            <a:r>
              <a:rPr lang="fr-FR"/>
              <a:t/>
            </a:r>
            <a:br>
              <a:rPr lang="fr-FR"/>
            </a:br>
            <a:r>
              <a:rPr lang="fr-FR"/>
              <a:t> Orange </a:t>
            </a:r>
            <a:r>
              <a:rPr lang="en-US"/>
              <a:t>Labs</a:t>
            </a:r>
            <a:r>
              <a:rPr lang="fr-FR"/>
              <a:t> - R&amp;D – Normalisation Vidéo – </a:t>
            </a:r>
            <a:r>
              <a:rPr lang="fr-FR" smtClean="0"/>
              <a:t>16/11/2010</a:t>
            </a:r>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744"/>
          <p:cNvSpPr>
            <a:spLocks noGrp="1" noChangeArrowheads="1"/>
          </p:cNvSpPr>
          <p:nvPr>
            <p:ph type="ftr" sz="quarter" idx="10"/>
          </p:nvPr>
        </p:nvSpPr>
        <p:spPr/>
        <p:txBody>
          <a:bodyPr/>
          <a:lstStyle>
            <a:lvl1pPr>
              <a:defRPr/>
            </a:lvl1pPr>
          </a:lstStyle>
          <a:p>
            <a:pPr>
              <a:defRPr/>
            </a:pPr>
            <a:r>
              <a:rPr lang="fr-FR"/>
              <a:t/>
            </a:r>
            <a:br>
              <a:rPr lang="fr-FR"/>
            </a:br>
            <a:r>
              <a:rPr lang="fr-FR"/>
              <a:t> Orange </a:t>
            </a:r>
            <a:r>
              <a:rPr lang="en-US"/>
              <a:t>Labs</a:t>
            </a:r>
            <a:r>
              <a:rPr lang="fr-FR"/>
              <a:t> - R&amp;D – Normalisation Vidéo – </a:t>
            </a:r>
            <a:r>
              <a:rPr lang="fr-FR" smtClean="0"/>
              <a:t>16/11/2010</a:t>
            </a:r>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744"/>
          <p:cNvSpPr>
            <a:spLocks noGrp="1" noChangeArrowheads="1"/>
          </p:cNvSpPr>
          <p:nvPr>
            <p:ph type="ftr" sz="quarter" idx="10"/>
          </p:nvPr>
        </p:nvSpPr>
        <p:spPr/>
        <p:txBody>
          <a:bodyPr/>
          <a:lstStyle>
            <a:lvl1pPr>
              <a:defRPr/>
            </a:lvl1pPr>
          </a:lstStyle>
          <a:p>
            <a:pPr>
              <a:defRPr/>
            </a:pPr>
            <a:r>
              <a:rPr lang="fr-FR"/>
              <a:t/>
            </a:r>
            <a:br>
              <a:rPr lang="fr-FR"/>
            </a:br>
            <a:r>
              <a:rPr lang="fr-FR"/>
              <a:t> Orange </a:t>
            </a:r>
            <a:r>
              <a:rPr lang="en-US"/>
              <a:t>Labs</a:t>
            </a:r>
            <a:r>
              <a:rPr lang="fr-FR"/>
              <a:t> - R&amp;D – Normalisation Vidéo – </a:t>
            </a:r>
            <a:r>
              <a:rPr lang="fr-FR" smtClean="0"/>
              <a:t>16/11/2010</a:t>
            </a:r>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1011238" y="1758950"/>
            <a:ext cx="7097712" cy="44799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1027" name="Rectangle 2"/>
          <p:cNvSpPr>
            <a:spLocks noGrp="1" noChangeArrowheads="1"/>
          </p:cNvSpPr>
          <p:nvPr>
            <p:ph type="title"/>
          </p:nvPr>
        </p:nvSpPr>
        <p:spPr bwMode="auto">
          <a:xfrm>
            <a:off x="1011238" y="412750"/>
            <a:ext cx="7096125" cy="9842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fr-FR" smtClean="0"/>
              <a:t>Cliquez pour modifier le style du titre</a:t>
            </a:r>
          </a:p>
        </p:txBody>
      </p:sp>
      <p:sp>
        <p:nvSpPr>
          <p:cNvPr id="1768" name="Rectangle 744"/>
          <p:cNvSpPr>
            <a:spLocks noGrp="1" noChangeArrowheads="1"/>
          </p:cNvSpPr>
          <p:nvPr>
            <p:ph type="ftr" sz="quarter" idx="3"/>
          </p:nvPr>
        </p:nvSpPr>
        <p:spPr bwMode="auto">
          <a:xfrm>
            <a:off x="925513" y="6245225"/>
            <a:ext cx="5972175" cy="407988"/>
          </a:xfrm>
          <a:prstGeom prst="rect">
            <a:avLst/>
          </a:prstGeom>
          <a:noFill/>
          <a:ln w="9525">
            <a:noFill/>
            <a:miter lim="800000"/>
            <a:headEnd/>
            <a:tailEnd/>
          </a:ln>
          <a:effectLst/>
        </p:spPr>
        <p:txBody>
          <a:bodyPr vert="horz" wrap="none" lIns="91440" tIns="45720" rIns="91440" bIns="45720" numCol="1" anchor="t" anchorCtr="0" compatLnSpc="1">
            <a:prstTxWarp prst="textNoShape">
              <a:avLst/>
            </a:prstTxWarp>
          </a:bodyPr>
          <a:lstStyle>
            <a:lvl1pPr>
              <a:defRPr sz="1000">
                <a:latin typeface="Helvetica 55 Roman" pitchFamily="2" charset="0"/>
              </a:defRPr>
            </a:lvl1pPr>
          </a:lstStyle>
          <a:p>
            <a:pPr>
              <a:defRPr/>
            </a:pPr>
            <a:r>
              <a:rPr lang="fr-FR"/>
              <a:t/>
            </a:r>
            <a:br>
              <a:rPr lang="fr-FR"/>
            </a:br>
            <a:r>
              <a:rPr lang="fr-FR"/>
              <a:t> Orange </a:t>
            </a:r>
            <a:r>
              <a:rPr lang="en-US"/>
              <a:t>Labs</a:t>
            </a:r>
            <a:r>
              <a:rPr lang="fr-FR"/>
              <a:t> - R&amp;D – Normalisation Vidéo – 16/11/2010</a:t>
            </a:r>
          </a:p>
        </p:txBody>
      </p:sp>
      <p:sp>
        <p:nvSpPr>
          <p:cNvPr id="1782" name="Rectangle 758"/>
          <p:cNvSpPr>
            <a:spLocks noChangeArrowheads="1"/>
          </p:cNvSpPr>
          <p:nvPr/>
        </p:nvSpPr>
        <p:spPr bwMode="auto">
          <a:xfrm>
            <a:off x="25400" y="6413500"/>
            <a:ext cx="736600" cy="215900"/>
          </a:xfrm>
          <a:prstGeom prst="rect">
            <a:avLst/>
          </a:prstGeom>
          <a:noFill/>
          <a:ln w="9525">
            <a:noFill/>
            <a:miter lim="800000"/>
            <a:headEnd/>
            <a:tailEnd/>
          </a:ln>
          <a:effectLst/>
        </p:spPr>
        <p:txBody>
          <a:bodyPr/>
          <a:lstStyle/>
          <a:p>
            <a:pPr algn="ctr">
              <a:defRPr/>
            </a:pPr>
            <a:fld id="{8EBD44C4-BC0C-41FB-B5F4-E4C251E7F9AE}" type="slidenum">
              <a:rPr lang="fr-FR" sz="800">
                <a:latin typeface="Helvetica 55 Roman" pitchFamily="2" charset="0"/>
              </a:rPr>
              <a:pPr algn="ctr">
                <a:defRPr/>
              </a:pPr>
              <a:t>‹#›</a:t>
            </a:fld>
            <a:endParaRPr lang="fr-FR" sz="800">
              <a:latin typeface="Helvetica 55 Roman" pitchFamily="2" charset="0"/>
            </a:endParaRPr>
          </a:p>
        </p:txBody>
      </p:sp>
    </p:spTree>
  </p:cSld>
  <p:clrMap bg1="lt1" tx1="dk1" bg2="lt2" tx2="dk2" accent1="accent1" accent2="accent2" accent3="accent3" accent4="accent4" accent5="accent5" accent6="accent6" hlink="hlink" folHlink="folHlink"/>
  <p:sldLayoutIdLst>
    <p:sldLayoutId id="2147483722" r:id="rId1"/>
    <p:sldLayoutId id="2147483721"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Lst>
  <p:hf sldNum="0" hdr="0" dt="0"/>
  <p:txStyles>
    <p:titleStyle>
      <a:lvl1pPr algn="l" rtl="0" eaLnBrk="0" fontAlgn="base" hangingPunct="0">
        <a:spcBef>
          <a:spcPct val="0"/>
        </a:spcBef>
        <a:spcAft>
          <a:spcPct val="0"/>
        </a:spcAft>
        <a:defRPr sz="24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Helvetica 65 Medium" pitchFamily="2" charset="0"/>
        </a:defRPr>
      </a:lvl2pPr>
      <a:lvl3pPr algn="l" rtl="0" eaLnBrk="0" fontAlgn="base" hangingPunct="0">
        <a:spcBef>
          <a:spcPct val="0"/>
        </a:spcBef>
        <a:spcAft>
          <a:spcPct val="0"/>
        </a:spcAft>
        <a:defRPr sz="2400">
          <a:solidFill>
            <a:schemeClr val="tx2"/>
          </a:solidFill>
          <a:latin typeface="Helvetica 65 Medium" pitchFamily="2" charset="0"/>
        </a:defRPr>
      </a:lvl3pPr>
      <a:lvl4pPr algn="l" rtl="0" eaLnBrk="0" fontAlgn="base" hangingPunct="0">
        <a:spcBef>
          <a:spcPct val="0"/>
        </a:spcBef>
        <a:spcAft>
          <a:spcPct val="0"/>
        </a:spcAft>
        <a:defRPr sz="2400">
          <a:solidFill>
            <a:schemeClr val="tx2"/>
          </a:solidFill>
          <a:latin typeface="Helvetica 65 Medium" pitchFamily="2" charset="0"/>
        </a:defRPr>
      </a:lvl4pPr>
      <a:lvl5pPr algn="l" rtl="0" eaLnBrk="0" fontAlgn="base" hangingPunct="0">
        <a:spcBef>
          <a:spcPct val="0"/>
        </a:spcBef>
        <a:spcAft>
          <a:spcPct val="0"/>
        </a:spcAft>
        <a:defRPr sz="2400">
          <a:solidFill>
            <a:schemeClr val="tx2"/>
          </a:solidFill>
          <a:latin typeface="Helvetica 65 Medium" pitchFamily="2" charset="0"/>
        </a:defRPr>
      </a:lvl5pPr>
      <a:lvl6pPr marL="457200" algn="l" rtl="0" fontAlgn="base">
        <a:spcBef>
          <a:spcPct val="0"/>
        </a:spcBef>
        <a:spcAft>
          <a:spcPct val="0"/>
        </a:spcAft>
        <a:defRPr sz="2400">
          <a:solidFill>
            <a:schemeClr val="tx2"/>
          </a:solidFill>
          <a:latin typeface="Helvetica 65 Medium" pitchFamily="2" charset="0"/>
        </a:defRPr>
      </a:lvl6pPr>
      <a:lvl7pPr marL="914400" algn="l" rtl="0" fontAlgn="base">
        <a:spcBef>
          <a:spcPct val="0"/>
        </a:spcBef>
        <a:spcAft>
          <a:spcPct val="0"/>
        </a:spcAft>
        <a:defRPr sz="2400">
          <a:solidFill>
            <a:schemeClr val="tx2"/>
          </a:solidFill>
          <a:latin typeface="Helvetica 65 Medium" pitchFamily="2" charset="0"/>
        </a:defRPr>
      </a:lvl7pPr>
      <a:lvl8pPr marL="1371600" algn="l" rtl="0" fontAlgn="base">
        <a:spcBef>
          <a:spcPct val="0"/>
        </a:spcBef>
        <a:spcAft>
          <a:spcPct val="0"/>
        </a:spcAft>
        <a:defRPr sz="2400">
          <a:solidFill>
            <a:schemeClr val="tx2"/>
          </a:solidFill>
          <a:latin typeface="Helvetica 65 Medium" pitchFamily="2" charset="0"/>
        </a:defRPr>
      </a:lvl8pPr>
      <a:lvl9pPr marL="1828800" algn="l" rtl="0" fontAlgn="base">
        <a:spcBef>
          <a:spcPct val="0"/>
        </a:spcBef>
        <a:spcAft>
          <a:spcPct val="0"/>
        </a:spcAft>
        <a:defRPr sz="2400">
          <a:solidFill>
            <a:schemeClr val="tx2"/>
          </a:solidFill>
          <a:latin typeface="Helvetica 65 Medium" pitchFamily="2" charset="0"/>
        </a:defRPr>
      </a:lvl9pPr>
    </p:titleStyle>
    <p:bodyStyle>
      <a:lvl1pPr marL="193675" indent="-193675" algn="l" rtl="0" eaLnBrk="0" fontAlgn="base" hangingPunct="0">
        <a:spcBef>
          <a:spcPct val="0"/>
        </a:spcBef>
        <a:spcAft>
          <a:spcPct val="50000"/>
        </a:spcAft>
        <a:buClr>
          <a:schemeClr val="tx2"/>
        </a:buClr>
        <a:buSzPct val="70000"/>
        <a:buFont typeface="Wingdings" pitchFamily="2" charset="2"/>
        <a:buChar char="§"/>
        <a:defRPr sz="2000">
          <a:solidFill>
            <a:schemeClr val="tx1"/>
          </a:solidFill>
          <a:latin typeface="+mn-lt"/>
          <a:ea typeface="+mn-ea"/>
          <a:cs typeface="+mn-cs"/>
        </a:defRPr>
      </a:lvl1pPr>
      <a:lvl2pPr marL="768350" indent="-285750" algn="l" rtl="0" eaLnBrk="0" fontAlgn="base" hangingPunct="0">
        <a:spcBef>
          <a:spcPct val="0"/>
        </a:spcBef>
        <a:spcAft>
          <a:spcPct val="25000"/>
        </a:spcAft>
        <a:buChar char="–"/>
        <a:defRPr>
          <a:solidFill>
            <a:schemeClr val="tx1"/>
          </a:solidFill>
          <a:latin typeface="+mn-lt"/>
        </a:defRPr>
      </a:lvl2pPr>
      <a:lvl3pPr marL="1187450" indent="-228600" algn="l" rtl="0" eaLnBrk="0" fontAlgn="base" hangingPunct="0">
        <a:spcBef>
          <a:spcPct val="0"/>
        </a:spcBef>
        <a:spcAft>
          <a:spcPct val="25000"/>
        </a:spcAft>
        <a:buClr>
          <a:schemeClr val="tx1"/>
        </a:buClr>
        <a:buFont typeface="Times New Roman" pitchFamily="18" charset="0"/>
        <a:buChar char="–"/>
        <a:defRPr>
          <a:solidFill>
            <a:schemeClr val="tx1"/>
          </a:solidFill>
          <a:latin typeface="+mn-lt"/>
        </a:defRPr>
      </a:lvl3pPr>
      <a:lvl4pPr marL="1606550" indent="-228600" algn="l" rtl="0" eaLnBrk="0" fontAlgn="base" hangingPunct="0">
        <a:spcBef>
          <a:spcPct val="0"/>
        </a:spcBef>
        <a:spcAft>
          <a:spcPct val="25000"/>
        </a:spcAft>
        <a:buChar char="–"/>
        <a:defRPr>
          <a:solidFill>
            <a:schemeClr val="tx1"/>
          </a:solidFill>
          <a:latin typeface="+mn-lt"/>
        </a:defRPr>
      </a:lvl4pPr>
      <a:lvl5pPr marL="2057400" indent="-228600" algn="l" rtl="0" eaLnBrk="0" fontAlgn="base" hangingPunct="0">
        <a:spcBef>
          <a:spcPct val="0"/>
        </a:spcBef>
        <a:spcAft>
          <a:spcPct val="25000"/>
        </a:spcAft>
        <a:buChar char="–"/>
        <a:defRPr sz="1600">
          <a:solidFill>
            <a:schemeClr val="tx1"/>
          </a:solidFill>
          <a:latin typeface="+mn-lt"/>
        </a:defRPr>
      </a:lvl5pPr>
      <a:lvl6pPr marL="2514600" indent="-228600" algn="l" rtl="0" fontAlgn="base">
        <a:spcBef>
          <a:spcPct val="0"/>
        </a:spcBef>
        <a:spcAft>
          <a:spcPct val="25000"/>
        </a:spcAft>
        <a:buChar char="–"/>
        <a:defRPr sz="1600">
          <a:solidFill>
            <a:schemeClr val="tx1"/>
          </a:solidFill>
          <a:latin typeface="+mn-lt"/>
        </a:defRPr>
      </a:lvl6pPr>
      <a:lvl7pPr marL="2971800" indent="-228600" algn="l" rtl="0" fontAlgn="base">
        <a:spcBef>
          <a:spcPct val="0"/>
        </a:spcBef>
        <a:spcAft>
          <a:spcPct val="25000"/>
        </a:spcAft>
        <a:buChar char="–"/>
        <a:defRPr sz="1600">
          <a:solidFill>
            <a:schemeClr val="tx1"/>
          </a:solidFill>
          <a:latin typeface="+mn-lt"/>
        </a:defRPr>
      </a:lvl7pPr>
      <a:lvl8pPr marL="3429000" indent="-228600" algn="l" rtl="0" fontAlgn="base">
        <a:spcBef>
          <a:spcPct val="0"/>
        </a:spcBef>
        <a:spcAft>
          <a:spcPct val="25000"/>
        </a:spcAft>
        <a:buChar char="–"/>
        <a:defRPr sz="1600">
          <a:solidFill>
            <a:schemeClr val="tx1"/>
          </a:solidFill>
          <a:latin typeface="+mn-lt"/>
        </a:defRPr>
      </a:lvl8pPr>
      <a:lvl9pPr marL="3886200" indent="-228600" algn="l" rtl="0" fontAlgn="base">
        <a:spcBef>
          <a:spcPct val="0"/>
        </a:spcBef>
        <a:spcAft>
          <a:spcPct val="25000"/>
        </a:spcAft>
        <a:buChar char="–"/>
        <a:defRPr sz="16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ous-titre 1"/>
          <p:cNvSpPr>
            <a:spLocks noGrp="1"/>
          </p:cNvSpPr>
          <p:nvPr>
            <p:ph type="subTitle" idx="1"/>
          </p:nvPr>
        </p:nvSpPr>
        <p:spPr>
          <a:xfrm>
            <a:off x="1011238" y="4009318"/>
            <a:ext cx="6400800" cy="546100"/>
          </a:xfrm>
        </p:spPr>
        <p:txBody>
          <a:bodyPr/>
          <a:lstStyle/>
          <a:p>
            <a:r>
              <a:rPr lang="fr-FR" sz="1600" i="1" dirty="0" smtClean="0"/>
              <a:t>JCT3V-B0068, Shanghai, </a:t>
            </a:r>
            <a:r>
              <a:rPr lang="fr-FR" sz="1600" i="1" dirty="0" err="1" smtClean="0"/>
              <a:t>October</a:t>
            </a:r>
            <a:r>
              <a:rPr lang="fr-FR" sz="1600" i="1" dirty="0" smtClean="0"/>
              <a:t> 2012</a:t>
            </a:r>
          </a:p>
          <a:p>
            <a:endParaRPr lang="fr-FR" sz="1600" i="1" dirty="0" smtClean="0"/>
          </a:p>
          <a:p>
            <a:endParaRPr lang="fr-FR" sz="1600" i="1" dirty="0" smtClean="0"/>
          </a:p>
          <a:p>
            <a:r>
              <a:rPr lang="fr-FR" sz="1600" dirty="0" smtClean="0"/>
              <a:t>Joel Jung, Elie Mora – Orange </a:t>
            </a:r>
            <a:r>
              <a:rPr lang="fr-FR" sz="1600" dirty="0" err="1" smtClean="0"/>
              <a:t>Labs</a:t>
            </a:r>
            <a:endParaRPr lang="fr-FR" sz="1600" dirty="0"/>
          </a:p>
        </p:txBody>
      </p:sp>
      <p:sp>
        <p:nvSpPr>
          <p:cNvPr id="3" name="Titre 2"/>
          <p:cNvSpPr>
            <a:spLocks noGrp="1"/>
          </p:cNvSpPr>
          <p:nvPr>
            <p:ph type="ctrTitle"/>
          </p:nvPr>
        </p:nvSpPr>
        <p:spPr>
          <a:xfrm>
            <a:off x="639763" y="1421947"/>
            <a:ext cx="8208962" cy="1665288"/>
          </a:xfrm>
        </p:spPr>
        <p:txBody>
          <a:bodyPr/>
          <a:lstStyle/>
          <a:p>
            <a:r>
              <a:rPr lang="en-CA" b="1" dirty="0" smtClean="0"/>
              <a:t>Depth </a:t>
            </a:r>
            <a:r>
              <a:rPr lang="en-CA" b="1" dirty="0" err="1"/>
              <a:t>Quadtree</a:t>
            </a:r>
            <a:r>
              <a:rPr lang="en-CA" b="1" dirty="0"/>
              <a:t> Prediction for </a:t>
            </a:r>
            <a:r>
              <a:rPr lang="en-CA" b="1" dirty="0" smtClean="0"/>
              <a:t>HTM</a:t>
            </a:r>
            <a:endParaRPr lang="fr-F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xfrm>
            <a:off x="462598" y="241300"/>
            <a:ext cx="7096125" cy="984250"/>
          </a:xfrm>
        </p:spPr>
        <p:txBody>
          <a:bodyPr/>
          <a:lstStyle/>
          <a:p>
            <a:pPr eaLnBrk="1" hangingPunct="1"/>
            <a:r>
              <a:rPr lang="fr-FR" b="1" dirty="0" smtClean="0"/>
              <a:t>Conclusion</a:t>
            </a:r>
          </a:p>
        </p:txBody>
      </p:sp>
      <p:sp>
        <p:nvSpPr>
          <p:cNvPr id="3" name="Rectangle 2"/>
          <p:cNvSpPr/>
          <p:nvPr/>
        </p:nvSpPr>
        <p:spPr>
          <a:xfrm>
            <a:off x="5028990" y="6262513"/>
            <a:ext cx="777600" cy="5747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Rectangle 38"/>
          <p:cNvSpPr/>
          <p:nvPr/>
        </p:nvSpPr>
        <p:spPr>
          <a:xfrm>
            <a:off x="8826650" y="4271971"/>
            <a:ext cx="317350" cy="5747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Rectangle 4"/>
          <p:cNvSpPr/>
          <p:nvPr/>
        </p:nvSpPr>
        <p:spPr>
          <a:xfrm>
            <a:off x="592455" y="1307927"/>
            <a:ext cx="7696200" cy="3539430"/>
          </a:xfrm>
          <a:prstGeom prst="rect">
            <a:avLst/>
          </a:prstGeom>
        </p:spPr>
        <p:txBody>
          <a:bodyPr wrap="square">
            <a:spAutoFit/>
          </a:bodyPr>
          <a:lstStyle/>
          <a:p>
            <a:pPr marL="342900" indent="-342900" hangingPunct="0">
              <a:buFont typeface="Arial" pitchFamily="34" charset="0"/>
              <a:buChar char="•"/>
            </a:pPr>
            <a:r>
              <a:rPr lang="en-US" sz="1600" dirty="0">
                <a:latin typeface="Arial" pitchFamily="34" charset="0"/>
                <a:cs typeface="Arial" pitchFamily="34" charset="0"/>
              </a:rPr>
              <a:t>A modification of the depth </a:t>
            </a:r>
            <a:r>
              <a:rPr lang="en-US" sz="1600" dirty="0" err="1">
                <a:latin typeface="Arial" pitchFamily="34" charset="0"/>
                <a:cs typeface="Arial" pitchFamily="34" charset="0"/>
              </a:rPr>
              <a:t>quadtree</a:t>
            </a:r>
            <a:r>
              <a:rPr lang="en-US" sz="1600" dirty="0">
                <a:latin typeface="Arial" pitchFamily="34" charset="0"/>
                <a:cs typeface="Arial" pitchFamily="34" charset="0"/>
              </a:rPr>
              <a:t> decoding process is proposed. </a:t>
            </a:r>
            <a:endParaRPr lang="en-US" sz="1600" dirty="0" smtClean="0">
              <a:latin typeface="Arial" pitchFamily="34" charset="0"/>
              <a:cs typeface="Arial" pitchFamily="34" charset="0"/>
            </a:endParaRPr>
          </a:p>
          <a:p>
            <a:pPr marL="342900" indent="-342900" hangingPunct="0">
              <a:buFont typeface="Arial" pitchFamily="34" charset="0"/>
              <a:buChar char="•"/>
            </a:pPr>
            <a:endParaRPr lang="en-US" sz="1600" dirty="0">
              <a:latin typeface="Arial" pitchFamily="34" charset="0"/>
              <a:cs typeface="Arial" pitchFamily="34" charset="0"/>
            </a:endParaRPr>
          </a:p>
          <a:p>
            <a:pPr marL="342900" indent="-342900" hangingPunct="0">
              <a:buFont typeface="Arial" pitchFamily="34" charset="0"/>
              <a:buChar char="•"/>
            </a:pPr>
            <a:r>
              <a:rPr lang="en-US" sz="1600" dirty="0" smtClean="0">
                <a:latin typeface="Arial" pitchFamily="34" charset="0"/>
                <a:cs typeface="Arial" pitchFamily="34" charset="0"/>
              </a:rPr>
              <a:t>For </a:t>
            </a:r>
            <a:r>
              <a:rPr lang="en-US" sz="1600" dirty="0">
                <a:latin typeface="Arial" pitchFamily="34" charset="0"/>
                <a:cs typeface="Arial" pitchFamily="34" charset="0"/>
              </a:rPr>
              <a:t>a given CTU, the </a:t>
            </a:r>
            <a:r>
              <a:rPr lang="en-US" sz="1600" dirty="0" err="1">
                <a:latin typeface="Arial" pitchFamily="34" charset="0"/>
                <a:cs typeface="Arial" pitchFamily="34" charset="0"/>
              </a:rPr>
              <a:t>quadtree</a:t>
            </a:r>
            <a:r>
              <a:rPr lang="en-US" sz="1600" dirty="0">
                <a:latin typeface="Arial" pitchFamily="34" charset="0"/>
                <a:cs typeface="Arial" pitchFamily="34" charset="0"/>
              </a:rPr>
              <a:t> of the depth is linked to the collocated </a:t>
            </a:r>
            <a:r>
              <a:rPr lang="en-US" sz="1600" dirty="0" smtClean="0">
                <a:latin typeface="Arial" pitchFamily="34" charset="0"/>
                <a:cs typeface="Arial" pitchFamily="34" charset="0"/>
              </a:rPr>
              <a:t>CTU </a:t>
            </a:r>
            <a:r>
              <a:rPr lang="en-US" sz="1600" dirty="0" err="1">
                <a:latin typeface="Arial" pitchFamily="34" charset="0"/>
                <a:cs typeface="Arial" pitchFamily="34" charset="0"/>
              </a:rPr>
              <a:t>quadtree</a:t>
            </a:r>
            <a:r>
              <a:rPr lang="en-US" sz="1600" dirty="0">
                <a:latin typeface="Arial" pitchFamily="34" charset="0"/>
                <a:cs typeface="Arial" pitchFamily="34" charset="0"/>
              </a:rPr>
              <a:t> in the texture, so that a given CU of the depth cannot be split more than its collocated CU in the texture</a:t>
            </a:r>
            <a:r>
              <a:rPr lang="en-US" sz="1600" dirty="0" smtClean="0">
                <a:latin typeface="Arial" pitchFamily="34" charset="0"/>
                <a:cs typeface="Arial" pitchFamily="34" charset="0"/>
              </a:rPr>
              <a:t>.</a:t>
            </a:r>
          </a:p>
          <a:p>
            <a:pPr marL="342900" indent="-342900" hangingPunct="0">
              <a:buFont typeface="Arial" pitchFamily="34" charset="0"/>
              <a:buChar char="•"/>
            </a:pPr>
            <a:endParaRPr lang="en-US" sz="1600" dirty="0">
              <a:latin typeface="Arial" pitchFamily="34" charset="0"/>
              <a:cs typeface="Arial" pitchFamily="34" charset="0"/>
            </a:endParaRPr>
          </a:p>
          <a:p>
            <a:pPr marL="342900" indent="-342900" hangingPunct="0">
              <a:buFont typeface="Arial" pitchFamily="34" charset="0"/>
              <a:buChar char="•"/>
            </a:pPr>
            <a:r>
              <a:rPr lang="en-US" sz="1600" dirty="0" smtClean="0">
                <a:latin typeface="Arial" pitchFamily="34" charset="0"/>
                <a:cs typeface="Arial" pitchFamily="34" charset="0"/>
              </a:rPr>
              <a:t>The </a:t>
            </a:r>
            <a:r>
              <a:rPr lang="en-US" sz="1600" dirty="0" err="1">
                <a:latin typeface="Arial" pitchFamily="34" charset="0"/>
                <a:cs typeface="Arial" pitchFamily="34" charset="0"/>
              </a:rPr>
              <a:t>quadtree</a:t>
            </a:r>
            <a:r>
              <a:rPr lang="en-US" sz="1600" dirty="0">
                <a:latin typeface="Arial" pitchFamily="34" charset="0"/>
                <a:cs typeface="Arial" pitchFamily="34" charset="0"/>
              </a:rPr>
              <a:t> of the depth is predictively encoded. </a:t>
            </a:r>
            <a:endParaRPr lang="en-US" sz="1600" dirty="0" smtClean="0">
              <a:latin typeface="Arial" pitchFamily="34" charset="0"/>
              <a:cs typeface="Arial" pitchFamily="34" charset="0"/>
            </a:endParaRPr>
          </a:p>
          <a:p>
            <a:pPr marL="342900" indent="-342900" hangingPunct="0">
              <a:buFont typeface="Arial" pitchFamily="34" charset="0"/>
              <a:buChar char="•"/>
            </a:pPr>
            <a:endParaRPr lang="en-US" sz="1600" dirty="0">
              <a:latin typeface="Arial" pitchFamily="34" charset="0"/>
              <a:cs typeface="Arial" pitchFamily="34" charset="0"/>
            </a:endParaRPr>
          </a:p>
          <a:p>
            <a:pPr marL="342900" indent="-342900" hangingPunct="0">
              <a:buFont typeface="Arial" pitchFamily="34" charset="0"/>
              <a:buChar char="•"/>
            </a:pPr>
            <a:r>
              <a:rPr lang="en-US" sz="1600" dirty="0" smtClean="0">
                <a:latin typeface="Arial" pitchFamily="34" charset="0"/>
                <a:cs typeface="Arial" pitchFamily="34" charset="0"/>
              </a:rPr>
              <a:t>68% encoder runtime </a:t>
            </a:r>
            <a:r>
              <a:rPr lang="en-US" sz="1600" dirty="0">
                <a:latin typeface="Arial" pitchFamily="34" charset="0"/>
                <a:cs typeface="Arial" pitchFamily="34" charset="0"/>
              </a:rPr>
              <a:t>is achieved compared to the </a:t>
            </a:r>
            <a:r>
              <a:rPr lang="en-US" sz="1600" dirty="0" smtClean="0">
                <a:latin typeface="Arial" pitchFamily="34" charset="0"/>
                <a:cs typeface="Arial" pitchFamily="34" charset="0"/>
              </a:rPr>
              <a:t>reference with BDR </a:t>
            </a:r>
            <a:r>
              <a:rPr lang="en-US" sz="1600" dirty="0">
                <a:latin typeface="Arial" pitchFamily="34" charset="0"/>
                <a:cs typeface="Arial" pitchFamily="34" charset="0"/>
              </a:rPr>
              <a:t>gains of </a:t>
            </a:r>
            <a:r>
              <a:rPr lang="en-US" sz="1600" dirty="0" smtClean="0">
                <a:latin typeface="Arial" pitchFamily="34" charset="0"/>
                <a:cs typeface="Arial" pitchFamily="34" charset="0"/>
              </a:rPr>
              <a:t>	</a:t>
            </a:r>
            <a:r>
              <a:rPr lang="en-US" sz="1600" dirty="0">
                <a:latin typeface="Arial" pitchFamily="34" charset="0"/>
                <a:cs typeface="Arial" pitchFamily="34" charset="0"/>
              </a:rPr>
              <a:t>0.3% for coded + </a:t>
            </a:r>
            <a:r>
              <a:rPr lang="en-US" sz="1600" dirty="0" smtClean="0">
                <a:latin typeface="Arial" pitchFamily="34" charset="0"/>
                <a:cs typeface="Arial" pitchFamily="34" charset="0"/>
              </a:rPr>
              <a:t>synthesized.</a:t>
            </a:r>
          </a:p>
          <a:p>
            <a:pPr marL="342900" indent="-342900" hangingPunct="0">
              <a:buFont typeface="Arial" pitchFamily="34" charset="0"/>
              <a:buChar char="•"/>
            </a:pPr>
            <a:endParaRPr lang="en-US" sz="1600" dirty="0">
              <a:solidFill>
                <a:srgbClr val="00B050"/>
              </a:solidFill>
              <a:latin typeface="Arial" pitchFamily="34" charset="0"/>
              <a:cs typeface="Arial" pitchFamily="34" charset="0"/>
            </a:endParaRPr>
          </a:p>
          <a:p>
            <a:pPr marL="342900" indent="-342900" hangingPunct="0">
              <a:buFont typeface="Arial" pitchFamily="34" charset="0"/>
              <a:buChar char="•"/>
            </a:pPr>
            <a:r>
              <a:rPr lang="en-US" sz="1600" dirty="0">
                <a:latin typeface="Arial" pitchFamily="34" charset="0"/>
                <a:cs typeface="Arial" pitchFamily="34" charset="0"/>
              </a:rPr>
              <a:t>36.5% encoder runtime is achieved for just the depth component</a:t>
            </a:r>
          </a:p>
          <a:p>
            <a:pPr marL="342900" indent="-342900" hangingPunct="0">
              <a:buFont typeface="Arial" pitchFamily="34" charset="0"/>
              <a:buChar char="•"/>
            </a:pPr>
            <a:endParaRPr lang="fr-FR" sz="1600" b="1" dirty="0">
              <a:latin typeface="Arial" pitchFamily="34" charset="0"/>
              <a:cs typeface="Arial" pitchFamily="34" charset="0"/>
            </a:endParaRPr>
          </a:p>
          <a:p>
            <a:pPr marL="342900" indent="-342900" hangingPunct="0">
              <a:buFont typeface="Arial" pitchFamily="34" charset="0"/>
              <a:buChar char="•"/>
            </a:pPr>
            <a:r>
              <a:rPr lang="en-US" sz="1600" dirty="0" smtClean="0">
                <a:latin typeface="Arial" pitchFamily="34" charset="0"/>
                <a:cs typeface="Arial" pitchFamily="34" charset="0"/>
              </a:rPr>
              <a:t>Propose </a:t>
            </a:r>
            <a:r>
              <a:rPr lang="en-US" sz="1600" dirty="0">
                <a:latin typeface="Arial" pitchFamily="34" charset="0"/>
                <a:cs typeface="Arial" pitchFamily="34" charset="0"/>
              </a:rPr>
              <a:t>this method for adoption in the HTM and in the </a:t>
            </a:r>
            <a:r>
              <a:rPr lang="en-US" sz="1600" dirty="0" smtClean="0">
                <a:latin typeface="Arial" pitchFamily="34" charset="0"/>
                <a:cs typeface="Arial" pitchFamily="34" charset="0"/>
              </a:rPr>
              <a:t>WD. </a:t>
            </a:r>
            <a:endParaRPr lang="fr-FR" sz="1600" dirty="0">
              <a:latin typeface="Arial" pitchFamily="34" charset="0"/>
              <a:cs typeface="Arial" pitchFamily="34" charset="0"/>
            </a:endParaRPr>
          </a:p>
        </p:txBody>
      </p:sp>
      <p:pic>
        <p:nvPicPr>
          <p:cNvPr id="6" name="Picture 9" descr="PP_orange"/>
          <p:cNvPicPr>
            <a:picLocks noChangeAspect="1" noChangeArrowheads="1"/>
          </p:cNvPicPr>
          <p:nvPr/>
        </p:nvPicPr>
        <p:blipFill>
          <a:blip r:embed="rId3" cstate="print"/>
          <a:srcRect l="74669"/>
          <a:stretch>
            <a:fillRect/>
          </a:stretch>
        </p:blipFill>
        <p:spPr bwMode="auto">
          <a:xfrm>
            <a:off x="8050213" y="0"/>
            <a:ext cx="1093787" cy="1082675"/>
          </a:xfrm>
          <a:prstGeom prst="rect">
            <a:avLst/>
          </a:prstGeom>
          <a:noFill/>
          <a:ln w="9525">
            <a:noFill/>
            <a:miter lim="800000"/>
            <a:headEnd/>
            <a:tailEnd/>
          </a:ln>
        </p:spPr>
      </p:pic>
      <p:sp>
        <p:nvSpPr>
          <p:cNvPr id="2" name="Rectangle 1"/>
          <p:cNvSpPr/>
          <p:nvPr/>
        </p:nvSpPr>
        <p:spPr>
          <a:xfrm>
            <a:off x="1040129" y="5554627"/>
            <a:ext cx="7248525" cy="707886"/>
          </a:xfrm>
          <a:prstGeom prst="rect">
            <a:avLst/>
          </a:prstGeom>
        </p:spPr>
        <p:txBody>
          <a:bodyPr wrap="square">
            <a:spAutoFit/>
          </a:bodyPr>
          <a:lstStyle/>
          <a:p>
            <a:pPr algn="ctr" hangingPunct="0"/>
            <a:r>
              <a:rPr lang="en-US" b="1" dirty="0" smtClean="0">
                <a:latin typeface="Arial" pitchFamily="34" charset="0"/>
                <a:cs typeface="Arial" pitchFamily="34" charset="0"/>
              </a:rPr>
              <a:t>Thanks to Intel, Panasonic and Samsung </a:t>
            </a:r>
          </a:p>
          <a:p>
            <a:pPr algn="ctr" hangingPunct="0"/>
            <a:r>
              <a:rPr lang="en-US" b="1" dirty="0" smtClean="0">
                <a:latin typeface="Arial" pitchFamily="34" charset="0"/>
                <a:cs typeface="Arial" pitchFamily="34" charset="0"/>
              </a:rPr>
              <a:t>for the cross-check</a:t>
            </a:r>
          </a:p>
        </p:txBody>
      </p:sp>
    </p:spTree>
    <p:extLst>
      <p:ext uri="{BB962C8B-B14F-4D97-AF65-F5344CB8AC3E}">
        <p14:creationId xmlns:p14="http://schemas.microsoft.com/office/powerpoint/2010/main" val="26150583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67766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xfrm>
            <a:off x="222568" y="184150"/>
            <a:ext cx="8349932" cy="984250"/>
          </a:xfrm>
        </p:spPr>
        <p:txBody>
          <a:bodyPr/>
          <a:lstStyle/>
          <a:p>
            <a:pPr eaLnBrk="1" hangingPunct="1"/>
            <a:r>
              <a:rPr lang="fr-FR" b="1" dirty="0" err="1" smtClean="0"/>
              <a:t>Analysis</a:t>
            </a:r>
            <a:r>
              <a:rPr lang="fr-FR" b="1" dirty="0" smtClean="0"/>
              <a:t>: </a:t>
            </a:r>
            <a:r>
              <a:rPr lang="fr-FR" sz="2000" b="1" dirty="0" err="1" smtClean="0"/>
              <a:t>Where</a:t>
            </a:r>
            <a:r>
              <a:rPr lang="fr-FR" sz="2000" b="1" dirty="0" smtClean="0"/>
              <a:t> do the gains come </a:t>
            </a:r>
            <a:r>
              <a:rPr lang="fr-FR" sz="2000" b="1" dirty="0" err="1" smtClean="0"/>
              <a:t>from</a:t>
            </a:r>
            <a:r>
              <a:rPr lang="fr-FR" sz="2000" b="1" dirty="0" smtClean="0"/>
              <a:t>?</a:t>
            </a:r>
          </a:p>
        </p:txBody>
      </p:sp>
      <p:sp>
        <p:nvSpPr>
          <p:cNvPr id="3" name="Rectangle 2"/>
          <p:cNvSpPr/>
          <p:nvPr/>
        </p:nvSpPr>
        <p:spPr>
          <a:xfrm>
            <a:off x="5028990" y="6262513"/>
            <a:ext cx="777600" cy="5747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Rectangle 38"/>
          <p:cNvSpPr/>
          <p:nvPr/>
        </p:nvSpPr>
        <p:spPr>
          <a:xfrm>
            <a:off x="8826650" y="4271971"/>
            <a:ext cx="317350" cy="5747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3" name="Picture 9" descr="PP_orange"/>
          <p:cNvPicPr>
            <a:picLocks noChangeAspect="1" noChangeArrowheads="1"/>
          </p:cNvPicPr>
          <p:nvPr/>
        </p:nvPicPr>
        <p:blipFill>
          <a:blip r:embed="rId3" cstate="print"/>
          <a:srcRect l="74669"/>
          <a:stretch>
            <a:fillRect/>
          </a:stretch>
        </p:blipFill>
        <p:spPr bwMode="auto">
          <a:xfrm>
            <a:off x="8050213" y="0"/>
            <a:ext cx="1093787" cy="1082675"/>
          </a:xfrm>
          <a:prstGeom prst="rect">
            <a:avLst/>
          </a:prstGeom>
          <a:noFill/>
          <a:ln w="9525">
            <a:noFill/>
            <a:miter lim="800000"/>
            <a:headEnd/>
            <a:tailEnd/>
          </a:ln>
        </p:spPr>
      </p:pic>
      <p:graphicFrame>
        <p:nvGraphicFramePr>
          <p:cNvPr id="2" name="Table 1"/>
          <p:cNvGraphicFramePr>
            <a:graphicFrameLocks noGrp="1"/>
          </p:cNvGraphicFramePr>
          <p:nvPr>
            <p:extLst>
              <p:ext uri="{D42A27DB-BD31-4B8C-83A1-F6EECF244321}">
                <p14:modId xmlns:p14="http://schemas.microsoft.com/office/powerpoint/2010/main" val="2196068796"/>
              </p:ext>
            </p:extLst>
          </p:nvPr>
        </p:nvGraphicFramePr>
        <p:xfrm>
          <a:off x="1684020" y="1824238"/>
          <a:ext cx="6168390" cy="2303497"/>
        </p:xfrm>
        <a:graphic>
          <a:graphicData uri="http://schemas.openxmlformats.org/drawingml/2006/table">
            <a:tbl>
              <a:tblPr firstRow="1" bandRow="1">
                <a:tableStyleId>{22838BEF-8BB2-4498-84A7-C5851F593DF1}</a:tableStyleId>
              </a:tblPr>
              <a:tblGrid>
                <a:gridCol w="1007182"/>
                <a:gridCol w="1467028"/>
                <a:gridCol w="1792107"/>
                <a:gridCol w="1902073"/>
              </a:tblGrid>
              <a:tr h="458304">
                <a:tc rowSpan="2" gridSpan="2">
                  <a:txBody>
                    <a:bodyPr/>
                    <a:lstStyle/>
                    <a:p>
                      <a:pPr algn="ctr"/>
                      <a:r>
                        <a:rPr lang="fr-FR" sz="1400" dirty="0" smtClean="0"/>
                        <a:t>CTB</a:t>
                      </a:r>
                      <a:endParaRPr lang="fr-FR" sz="1400" dirty="0"/>
                    </a:p>
                  </a:txBody>
                  <a:tcPr anchor="ctr">
                    <a:lnL w="38100" cap="flat" cmpd="sng" algn="ctr">
                      <a:no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2" hMerge="1">
                  <a:txBody>
                    <a:bodyPr/>
                    <a:lstStyle/>
                    <a:p>
                      <a:pPr algn="ctr"/>
                      <a:endParaRPr lang="fr-FR" sz="1400" dirty="0"/>
                    </a:p>
                  </a:txBody>
                  <a:tcP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fr-FR" sz="1400" dirty="0" smtClean="0"/>
                        <a:t>Texture</a:t>
                      </a:r>
                      <a:endParaRPr lang="fr-FR" sz="14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fr-FR" sz="1400" dirty="0"/>
                    </a:p>
                  </a:txBody>
                  <a:tcPr/>
                </a:tc>
              </a:tr>
              <a:tr h="565033">
                <a:tc gridSpan="2" vMerge="1">
                  <a:txBody>
                    <a:bodyPr/>
                    <a:lstStyle/>
                    <a:p>
                      <a:pPr algn="ctr"/>
                      <a:endParaRPr lang="fr-FR" sz="1400" dirty="0"/>
                    </a:p>
                  </a:txBody>
                  <a:tcP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vMerge="1">
                  <a:txBody>
                    <a:bodyPr/>
                    <a:lstStyle/>
                    <a:p>
                      <a:pPr algn="ctr"/>
                      <a:endParaRPr lang="fr-FR" sz="1200" dirty="0"/>
                    </a:p>
                  </a:txBody>
                  <a:tcP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fr-FR" sz="1200" dirty="0" err="1" smtClean="0"/>
                        <a:t>Homogeneous</a:t>
                      </a:r>
                      <a:endParaRPr lang="fr-FR" sz="1200" dirty="0" smtClean="0"/>
                    </a:p>
                    <a:p>
                      <a:pPr algn="ctr"/>
                      <a:r>
                        <a:rPr lang="fr-FR" sz="1200" dirty="0" smtClean="0"/>
                        <a:t>64x64</a:t>
                      </a:r>
                      <a:endParaRPr lang="fr-FR" sz="1200" dirty="0"/>
                    </a:p>
                  </a:txBody>
                  <a:tcPr anchor="ctr">
                    <a:lnL w="38100" cap="flat" cmpd="sng" algn="ctr">
                      <a:solidFill>
                        <a:schemeClr val="tx1"/>
                      </a:solidFill>
                      <a:prstDash val="solid"/>
                      <a:round/>
                      <a:headEnd type="none" w="med" len="med"/>
                      <a:tailEnd type="none" w="med" len="med"/>
                    </a:lnL>
                    <a:lnR w="381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fr-FR" sz="1200" dirty="0" err="1" smtClean="0"/>
                        <a:t>Textured</a:t>
                      </a:r>
                      <a:r>
                        <a:rPr lang="fr-FR" sz="1200" dirty="0" smtClean="0"/>
                        <a:t>/</a:t>
                      </a:r>
                      <a:r>
                        <a:rPr lang="fr-FR" sz="1200" dirty="0" err="1" smtClean="0"/>
                        <a:t>Edge</a:t>
                      </a:r>
                      <a:endParaRPr lang="fr-FR" sz="1200" dirty="0" smtClean="0"/>
                    </a:p>
                    <a:p>
                      <a:pPr algn="ctr"/>
                      <a:r>
                        <a:rPr lang="fr-FR" sz="1200" dirty="0" smtClean="0"/>
                        <a:t>8x8</a:t>
                      </a:r>
                      <a:endParaRPr lang="fr-FR" sz="1200" dirty="0"/>
                    </a:p>
                  </a:txBody>
                  <a:tcPr anchor="ctr">
                    <a:lnL w="38100" cap="flat" cmpd="sng" algn="ctr">
                      <a:no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565033">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sz="1400" b="1" dirty="0" smtClean="0"/>
                    </a:p>
                    <a:p>
                      <a:pPr marL="0" marR="0" indent="0" algn="ctr" defTabSz="914400" rtl="0" eaLnBrk="1" fontAlgn="auto" latinLnBrk="0" hangingPunct="1">
                        <a:lnSpc>
                          <a:spcPct val="100000"/>
                        </a:lnSpc>
                        <a:spcBef>
                          <a:spcPts val="0"/>
                        </a:spcBef>
                        <a:spcAft>
                          <a:spcPts val="0"/>
                        </a:spcAft>
                        <a:buClrTx/>
                        <a:buSzTx/>
                        <a:buFontTx/>
                        <a:buNone/>
                        <a:tabLst/>
                        <a:defRPr/>
                      </a:pPr>
                      <a:endParaRPr lang="fr-FR" sz="1400" b="1" dirty="0" smtClean="0"/>
                    </a:p>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err="1" smtClean="0"/>
                        <a:t>Depth</a:t>
                      </a:r>
                      <a:endParaRPr lang="fr-FR" sz="1400" b="1" dirty="0" smtClean="0"/>
                    </a:p>
                  </a:txBody>
                  <a:tcP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fr-FR" sz="1200" dirty="0" err="1" smtClean="0"/>
                        <a:t>Homogeneous</a:t>
                      </a:r>
                      <a:endParaRPr lang="fr-FR" sz="1200" dirty="0" smtClean="0"/>
                    </a:p>
                    <a:p>
                      <a:pPr algn="ctr"/>
                      <a:r>
                        <a:rPr lang="fr-FR" sz="1200" dirty="0" smtClean="0"/>
                        <a:t>64x64</a:t>
                      </a:r>
                    </a:p>
                    <a:p>
                      <a:pPr algn="ctr"/>
                      <a:endParaRPr lang="fr-FR" sz="1200" dirty="0" smtClean="0"/>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noFill/>
                      <a:prstDash val="solid"/>
                      <a:round/>
                      <a:headEnd type="none" w="med" len="med"/>
                      <a:tailEnd type="none" w="med" len="med"/>
                    </a:lnB>
                  </a:tcPr>
                </a:tc>
                <a:tc>
                  <a:txBody>
                    <a:bodyPr/>
                    <a:lstStyle/>
                    <a:p>
                      <a:pPr algn="ctr"/>
                      <a:r>
                        <a:rPr lang="fr-FR" sz="1200" dirty="0" err="1" smtClean="0"/>
                        <a:t>Runtime</a:t>
                      </a:r>
                      <a:r>
                        <a:rPr lang="fr-FR" sz="1200" baseline="0" dirty="0" smtClean="0"/>
                        <a:t> </a:t>
                      </a:r>
                      <a:r>
                        <a:rPr lang="fr-FR" sz="1200" baseline="0" dirty="0" err="1" smtClean="0"/>
                        <a:t>savings</a:t>
                      </a:r>
                      <a:endParaRPr lang="fr-FR" sz="1200" baseline="0" dirty="0" smtClean="0"/>
                    </a:p>
                    <a:p>
                      <a:pPr algn="ctr"/>
                      <a:r>
                        <a:rPr lang="fr-FR" sz="1200" baseline="0" dirty="0" smtClean="0"/>
                        <a:t>(</a:t>
                      </a:r>
                      <a:r>
                        <a:rPr lang="fr-FR" sz="1200" baseline="0" dirty="0" err="1" smtClean="0"/>
                        <a:t>frequent</a:t>
                      </a:r>
                      <a:r>
                        <a:rPr lang="fr-FR" sz="1200" baseline="0" dirty="0" smtClean="0"/>
                        <a:t>)</a:t>
                      </a:r>
                      <a:endParaRPr lang="fr-FR" sz="1200" dirty="0"/>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r-FR" sz="1200" dirty="0" smtClean="0"/>
                        <a:t>No impact</a:t>
                      </a:r>
                    </a:p>
                    <a:p>
                      <a:pPr algn="ctr"/>
                      <a:r>
                        <a:rPr lang="fr-FR" sz="1200" dirty="0" smtClean="0"/>
                        <a:t>(</a:t>
                      </a:r>
                      <a:r>
                        <a:rPr lang="fr-FR" sz="1200" dirty="0" err="1" smtClean="0"/>
                        <a:t>frequent</a:t>
                      </a:r>
                      <a:r>
                        <a:rPr lang="fr-FR" sz="1200" dirty="0" smtClean="0"/>
                        <a:t>)</a:t>
                      </a:r>
                      <a:endParaRPr lang="fr-FR" sz="1200" dirty="0"/>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5033">
                <a:tc vMerge="1">
                  <a:txBody>
                    <a:bodyPr/>
                    <a:lstStyle/>
                    <a:p>
                      <a:endParaRPr lang="fr-FR" dirty="0"/>
                    </a:p>
                  </a:txBody>
                  <a:tcPr/>
                </a:tc>
                <a:tc>
                  <a:txBody>
                    <a:bodyPr/>
                    <a:lstStyle/>
                    <a:p>
                      <a:pPr algn="ctr"/>
                      <a:endParaRPr lang="fr-FR" sz="1200" dirty="0" smtClean="0"/>
                    </a:p>
                    <a:p>
                      <a:pPr algn="ctr"/>
                      <a:r>
                        <a:rPr lang="fr-FR" sz="1200" dirty="0" err="1" smtClean="0"/>
                        <a:t>Textured</a:t>
                      </a:r>
                      <a:r>
                        <a:rPr lang="fr-FR" sz="1200" dirty="0" smtClean="0"/>
                        <a:t>/</a:t>
                      </a:r>
                      <a:r>
                        <a:rPr lang="fr-FR" sz="1200" dirty="0" err="1" smtClean="0"/>
                        <a:t>Edge</a:t>
                      </a:r>
                      <a:endParaRPr lang="fr-FR" sz="1200" dirty="0" smtClean="0"/>
                    </a:p>
                    <a:p>
                      <a:pPr algn="ctr"/>
                      <a:r>
                        <a:rPr lang="fr-FR" sz="1200" dirty="0" smtClean="0"/>
                        <a:t>8x8</a:t>
                      </a: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fr-FR" sz="1200" dirty="0" err="1" smtClean="0"/>
                        <a:t>Quality</a:t>
                      </a:r>
                      <a:r>
                        <a:rPr lang="fr-FR" sz="1200" dirty="0" smtClean="0"/>
                        <a:t> </a:t>
                      </a:r>
                      <a:r>
                        <a:rPr lang="fr-FR" sz="1200" dirty="0" err="1" smtClean="0"/>
                        <a:t>Loss</a:t>
                      </a:r>
                      <a:r>
                        <a:rPr lang="fr-FR" sz="1200" dirty="0" smtClean="0"/>
                        <a:t> + Bits </a:t>
                      </a:r>
                      <a:r>
                        <a:rPr lang="fr-FR" sz="1200" dirty="0" err="1" smtClean="0"/>
                        <a:t>savings</a:t>
                      </a:r>
                      <a:endParaRPr lang="fr-FR" sz="1200" dirty="0" smtClean="0"/>
                    </a:p>
                    <a:p>
                      <a:pPr algn="ctr"/>
                      <a:r>
                        <a:rPr lang="fr-FR" sz="1200" dirty="0" smtClean="0"/>
                        <a:t>(not a </a:t>
                      </a:r>
                      <a:r>
                        <a:rPr lang="fr-FR" sz="1200" dirty="0" err="1" smtClean="0"/>
                        <a:t>frequent</a:t>
                      </a:r>
                      <a:r>
                        <a:rPr lang="fr-FR" sz="1200" dirty="0" smtClean="0"/>
                        <a:t> case)</a:t>
                      </a:r>
                      <a:endParaRPr lang="fr-FR" sz="1200" dirty="0"/>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fr-FR" sz="1200" dirty="0" smtClean="0"/>
                        <a:t>Bits </a:t>
                      </a:r>
                      <a:r>
                        <a:rPr lang="fr-FR" sz="1200" dirty="0" err="1" smtClean="0"/>
                        <a:t>savings</a:t>
                      </a:r>
                      <a:r>
                        <a:rPr lang="fr-FR" sz="1200" dirty="0" smtClean="0"/>
                        <a:t> for </a:t>
                      </a:r>
                      <a:r>
                        <a:rPr lang="fr-FR" sz="1200" dirty="0" err="1" smtClean="0"/>
                        <a:t>Depth</a:t>
                      </a:r>
                      <a:r>
                        <a:rPr lang="fr-FR" sz="1200" baseline="0" dirty="0" smtClean="0"/>
                        <a:t> QT</a:t>
                      </a:r>
                      <a:endParaRPr lang="fr-FR" sz="1200" dirty="0"/>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23" name="Rectangle 22"/>
          <p:cNvSpPr/>
          <p:nvPr/>
        </p:nvSpPr>
        <p:spPr>
          <a:xfrm>
            <a:off x="541763" y="1266698"/>
            <a:ext cx="6546151" cy="313932"/>
          </a:xfrm>
          <a:prstGeom prst="rect">
            <a:avLst/>
          </a:prstGeom>
        </p:spPr>
        <p:txBody>
          <a:bodyPr wrap="none">
            <a:spAutoFit/>
          </a:bodyPr>
          <a:lstStyle/>
          <a:p>
            <a:pPr marL="0" lvl="1" eaLnBrk="1" hangingPunct="1">
              <a:lnSpc>
                <a:spcPct val="90000"/>
              </a:lnSpc>
              <a:spcAft>
                <a:spcPct val="50000"/>
              </a:spcAft>
              <a:buClr>
                <a:schemeClr val="tx2"/>
              </a:buClr>
              <a:buSzPct val="70000"/>
              <a:defRPr/>
            </a:pPr>
            <a:r>
              <a:rPr lang="en-US" sz="1600" dirty="0" smtClean="0"/>
              <a:t>- Savings relatively to the respective partitioning of Texture and Depth: </a:t>
            </a:r>
            <a:endParaRPr lang="en-US" sz="1600" dirty="0"/>
          </a:p>
        </p:txBody>
      </p:sp>
      <p:sp>
        <p:nvSpPr>
          <p:cNvPr id="24" name="Rectangle 23"/>
          <p:cNvSpPr/>
          <p:nvPr/>
        </p:nvSpPr>
        <p:spPr>
          <a:xfrm>
            <a:off x="610343" y="4501388"/>
            <a:ext cx="5137945" cy="313932"/>
          </a:xfrm>
          <a:prstGeom prst="rect">
            <a:avLst/>
          </a:prstGeom>
        </p:spPr>
        <p:txBody>
          <a:bodyPr wrap="none">
            <a:spAutoFit/>
          </a:bodyPr>
          <a:lstStyle/>
          <a:p>
            <a:pPr marL="0" lvl="1" indent="0" eaLnBrk="1" hangingPunct="1">
              <a:lnSpc>
                <a:spcPct val="90000"/>
              </a:lnSpc>
              <a:spcAft>
                <a:spcPct val="50000"/>
              </a:spcAft>
              <a:buClr>
                <a:schemeClr val="tx2"/>
              </a:buClr>
              <a:buSzPct val="70000"/>
              <a:buNone/>
              <a:defRPr/>
            </a:pPr>
            <a:r>
              <a:rPr lang="en-US" sz="1600" dirty="0" smtClean="0"/>
              <a:t>- Method can smooth wrong depths edges (ex: Kendo)</a:t>
            </a:r>
            <a:endParaRPr lang="en-US" sz="1600" dirty="0"/>
          </a:p>
        </p:txBody>
      </p:sp>
      <p:cxnSp>
        <p:nvCxnSpPr>
          <p:cNvPr id="21" name="Straight Arrow Connector 20"/>
          <p:cNvCxnSpPr/>
          <p:nvPr/>
        </p:nvCxnSpPr>
        <p:spPr>
          <a:xfrm>
            <a:off x="5726580" y="2526030"/>
            <a:ext cx="651360" cy="1143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3435818" y="3272790"/>
            <a:ext cx="0" cy="41910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92194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xfrm>
            <a:off x="496888" y="161290"/>
            <a:ext cx="7096125" cy="984250"/>
          </a:xfrm>
        </p:spPr>
        <p:txBody>
          <a:bodyPr/>
          <a:lstStyle/>
          <a:p>
            <a:pPr eaLnBrk="1" hangingPunct="1"/>
            <a:r>
              <a:rPr lang="fr-FR" b="1" dirty="0" smtClean="0"/>
              <a:t>Introduction</a:t>
            </a:r>
          </a:p>
        </p:txBody>
      </p:sp>
      <p:sp>
        <p:nvSpPr>
          <p:cNvPr id="20484" name="Rectangle 3"/>
          <p:cNvSpPr>
            <a:spLocks noGrp="1" noChangeArrowheads="1"/>
          </p:cNvSpPr>
          <p:nvPr>
            <p:ph idx="1"/>
          </p:nvPr>
        </p:nvSpPr>
        <p:spPr>
          <a:xfrm>
            <a:off x="342899" y="908997"/>
            <a:ext cx="8258175" cy="5343213"/>
          </a:xfrm>
        </p:spPr>
        <p:txBody>
          <a:bodyPr>
            <a:noAutofit/>
          </a:bodyPr>
          <a:lstStyle/>
          <a:p>
            <a:pPr lvl="1" eaLnBrk="1" hangingPunct="1">
              <a:lnSpc>
                <a:spcPct val="90000"/>
              </a:lnSpc>
              <a:buFont typeface="Wingdings" pitchFamily="2" charset="2"/>
              <a:buChar char="§"/>
              <a:defRPr/>
            </a:pPr>
            <a:r>
              <a:rPr lang="en-US" sz="1600" dirty="0" err="1">
                <a:latin typeface="Arial" pitchFamily="34" charset="0"/>
                <a:cs typeface="Arial" pitchFamily="34" charset="0"/>
              </a:rPr>
              <a:t>QuadTree</a:t>
            </a:r>
            <a:r>
              <a:rPr lang="en-US" sz="1600" dirty="0">
                <a:latin typeface="Arial" pitchFamily="34" charset="0"/>
                <a:cs typeface="Arial" pitchFamily="34" charset="0"/>
              </a:rPr>
              <a:t> limitation and predictive coding </a:t>
            </a:r>
            <a:r>
              <a:rPr lang="en-US" sz="1600" dirty="0" smtClean="0">
                <a:latin typeface="Arial" pitchFamily="34" charset="0"/>
                <a:cs typeface="Arial" pitchFamily="34" charset="0"/>
              </a:rPr>
              <a:t>(QTL+PC) proposed </a:t>
            </a:r>
            <a:r>
              <a:rPr lang="en-US" sz="1600" dirty="0">
                <a:latin typeface="Arial" pitchFamily="34" charset="0"/>
                <a:cs typeface="Arial" pitchFamily="34" charset="0"/>
              </a:rPr>
              <a:t>in </a:t>
            </a:r>
            <a:r>
              <a:rPr lang="en-US" sz="1600" dirty="0" smtClean="0">
                <a:latin typeface="Arial" pitchFamily="34" charset="0"/>
                <a:cs typeface="Arial" pitchFamily="34" charset="0"/>
              </a:rPr>
              <a:t>JCT-3V </a:t>
            </a:r>
            <a:r>
              <a:rPr lang="en-US" sz="1600" dirty="0">
                <a:latin typeface="Arial" pitchFamily="34" charset="0"/>
                <a:cs typeface="Arial" pitchFamily="34" charset="0"/>
              </a:rPr>
              <a:t>#1 </a:t>
            </a:r>
            <a:r>
              <a:rPr lang="en-US" sz="1600" dirty="0" smtClean="0">
                <a:latin typeface="Arial" pitchFamily="34" charset="0"/>
                <a:cs typeface="Arial" pitchFamily="34" charset="0"/>
              </a:rPr>
              <a:t>meeting (JCT3V-A0044)</a:t>
            </a:r>
          </a:p>
          <a:p>
            <a:pPr lvl="1" eaLnBrk="1" hangingPunct="1">
              <a:lnSpc>
                <a:spcPct val="90000"/>
              </a:lnSpc>
              <a:buFont typeface="Wingdings" pitchFamily="2" charset="2"/>
              <a:buChar char="§"/>
              <a:defRPr/>
            </a:pPr>
            <a:endParaRPr lang="en-US" sz="1600" dirty="0" smtClean="0">
              <a:latin typeface="Arial" pitchFamily="34" charset="0"/>
              <a:cs typeface="Arial" pitchFamily="34" charset="0"/>
            </a:endParaRPr>
          </a:p>
          <a:p>
            <a:pPr marL="482600" lvl="1" indent="0" eaLnBrk="1" hangingPunct="1">
              <a:lnSpc>
                <a:spcPct val="90000"/>
              </a:lnSpc>
              <a:buNone/>
              <a:defRPr/>
            </a:pPr>
            <a:r>
              <a:rPr lang="en-US" sz="1600" dirty="0" smtClean="0">
                <a:latin typeface="Arial" pitchFamily="34" charset="0"/>
                <a:cs typeface="Arial" pitchFamily="34" charset="0"/>
              </a:rPr>
              <a:t>	Output</a:t>
            </a:r>
            <a:r>
              <a:rPr lang="en-US" sz="1600" dirty="0" smtClean="0">
                <a:latin typeface="Arial" pitchFamily="34" charset="0"/>
                <a:cs typeface="Arial" pitchFamily="34" charset="0"/>
              </a:rPr>
              <a:t>: </a:t>
            </a:r>
            <a:endParaRPr lang="en-US" sz="1600" dirty="0" smtClean="0">
              <a:latin typeface="Arial" pitchFamily="34" charset="0"/>
              <a:cs typeface="Arial" pitchFamily="34" charset="0"/>
            </a:endParaRPr>
          </a:p>
          <a:p>
            <a:pPr lvl="2" eaLnBrk="1" hangingPunct="1">
              <a:lnSpc>
                <a:spcPct val="90000"/>
              </a:lnSpc>
              <a:defRPr/>
            </a:pPr>
            <a:r>
              <a:rPr lang="en-US" sz="1600" dirty="0" smtClean="0">
                <a:latin typeface="Arial" pitchFamily="34" charset="0"/>
                <a:cs typeface="Arial" pitchFamily="34" charset="0"/>
              </a:rPr>
              <a:t>non-normative </a:t>
            </a:r>
            <a:r>
              <a:rPr lang="en-US" sz="1600" dirty="0" smtClean="0">
                <a:latin typeface="Arial" pitchFamily="34" charset="0"/>
                <a:cs typeface="Arial" pitchFamily="34" charset="0"/>
              </a:rPr>
              <a:t>part (QTL) adopted (included in HTM4.1 software but disabled in CTC), </a:t>
            </a:r>
            <a:endParaRPr lang="en-US" sz="1600" dirty="0" smtClean="0">
              <a:latin typeface="Arial" pitchFamily="34" charset="0"/>
              <a:cs typeface="Arial" pitchFamily="34" charset="0"/>
            </a:endParaRPr>
          </a:p>
          <a:p>
            <a:pPr lvl="2" eaLnBrk="1" hangingPunct="1">
              <a:lnSpc>
                <a:spcPct val="90000"/>
              </a:lnSpc>
              <a:defRPr/>
            </a:pPr>
            <a:r>
              <a:rPr lang="en-US" sz="1600" dirty="0" smtClean="0">
                <a:latin typeface="Arial" pitchFamily="34" charset="0"/>
                <a:cs typeface="Arial" pitchFamily="34" charset="0"/>
              </a:rPr>
              <a:t>normative </a:t>
            </a:r>
            <a:r>
              <a:rPr lang="en-US" sz="1600" dirty="0" smtClean="0">
                <a:latin typeface="Arial" pitchFamily="34" charset="0"/>
                <a:cs typeface="Arial" pitchFamily="34" charset="0"/>
              </a:rPr>
              <a:t>part </a:t>
            </a:r>
            <a:r>
              <a:rPr lang="en-US" sz="1600" dirty="0" smtClean="0">
                <a:latin typeface="Arial" pitchFamily="34" charset="0"/>
                <a:cs typeface="Arial" pitchFamily="34" charset="0"/>
              </a:rPr>
              <a:t>(QTL+PC</a:t>
            </a:r>
            <a:r>
              <a:rPr lang="en-US" sz="1600" dirty="0" smtClean="0">
                <a:latin typeface="Arial" pitchFamily="34" charset="0"/>
                <a:cs typeface="Arial" pitchFamily="34" charset="0"/>
              </a:rPr>
              <a:t>) to be studied </a:t>
            </a:r>
            <a:r>
              <a:rPr lang="en-US" sz="1600" dirty="0" smtClean="0">
                <a:latin typeface="Arial" pitchFamily="34" charset="0"/>
                <a:cs typeface="Arial" pitchFamily="34" charset="0"/>
              </a:rPr>
              <a:t>in CE3 (3 experiments).</a:t>
            </a:r>
            <a:endParaRPr lang="en-US" sz="1600" dirty="0" smtClean="0">
              <a:latin typeface="Arial" pitchFamily="34" charset="0"/>
              <a:cs typeface="Arial" pitchFamily="34" charset="0"/>
            </a:endParaRPr>
          </a:p>
          <a:p>
            <a:pPr marL="482600" lvl="1" indent="0" eaLnBrk="1" hangingPunct="1">
              <a:lnSpc>
                <a:spcPct val="90000"/>
              </a:lnSpc>
              <a:buNone/>
              <a:defRPr/>
            </a:pPr>
            <a:endParaRPr lang="en-US" sz="1600" dirty="0">
              <a:latin typeface="Arial" pitchFamily="34" charset="0"/>
              <a:cs typeface="Arial" pitchFamily="34" charset="0"/>
            </a:endParaRPr>
          </a:p>
          <a:p>
            <a:pPr marL="482600" lvl="1" indent="0" eaLnBrk="1" hangingPunct="1">
              <a:lnSpc>
                <a:spcPct val="90000"/>
              </a:lnSpc>
              <a:buNone/>
              <a:defRPr/>
            </a:pPr>
            <a:endParaRPr lang="en-US" sz="1600" dirty="0">
              <a:latin typeface="Arial" pitchFamily="34" charset="0"/>
              <a:cs typeface="Arial" pitchFamily="34" charset="0"/>
            </a:endParaRPr>
          </a:p>
          <a:p>
            <a:pPr lvl="1" eaLnBrk="1" hangingPunct="1">
              <a:lnSpc>
                <a:spcPct val="90000"/>
              </a:lnSpc>
              <a:buFont typeface="Wingdings" pitchFamily="2" charset="2"/>
              <a:buChar char="§"/>
              <a:defRPr/>
            </a:pPr>
            <a:r>
              <a:rPr lang="en-US" sz="1600" dirty="0" smtClean="0">
                <a:latin typeface="Arial" pitchFamily="34" charset="0"/>
                <a:cs typeface="Arial" pitchFamily="34" charset="0"/>
              </a:rPr>
              <a:t>Basic principle of QTL+PC:</a:t>
            </a:r>
            <a:endParaRPr lang="en-US" sz="1600" dirty="0" smtClean="0">
              <a:latin typeface="Arial" pitchFamily="34" charset="0"/>
              <a:cs typeface="Arial" pitchFamily="34" charset="0"/>
            </a:endParaRPr>
          </a:p>
          <a:p>
            <a:pPr marL="1279525" lvl="2"/>
            <a:r>
              <a:rPr lang="en-US" sz="1600" dirty="0">
                <a:latin typeface="Arial" pitchFamily="34" charset="0"/>
                <a:cs typeface="Arial" pitchFamily="34" charset="0"/>
              </a:rPr>
              <a:t>Initial </a:t>
            </a:r>
            <a:r>
              <a:rPr lang="en-US" sz="1600" dirty="0">
                <a:latin typeface="Arial" pitchFamily="34" charset="0"/>
                <a:cs typeface="Arial" pitchFamily="34" charset="0"/>
              </a:rPr>
              <a:t>observation: it can be observed that “often” a given texture CU is more partitioned than its collocated depth CU: interesting assumption for efficient prediction</a:t>
            </a:r>
          </a:p>
          <a:p>
            <a:pPr marL="1279525" lvl="2"/>
            <a:r>
              <a:rPr lang="en-US" sz="1600" dirty="0">
                <a:latin typeface="Arial" pitchFamily="34" charset="0"/>
                <a:cs typeface="Arial" pitchFamily="34" charset="0"/>
              </a:rPr>
              <a:t>Modification </a:t>
            </a:r>
            <a:r>
              <a:rPr lang="en-US" sz="1600" dirty="0">
                <a:latin typeface="Arial" pitchFamily="34" charset="0"/>
                <a:cs typeface="Arial" pitchFamily="34" charset="0"/>
              </a:rPr>
              <a:t>of the depth </a:t>
            </a:r>
            <a:r>
              <a:rPr lang="en-US" sz="1600" dirty="0" err="1">
                <a:latin typeface="Arial" pitchFamily="34" charset="0"/>
                <a:cs typeface="Arial" pitchFamily="34" charset="0"/>
              </a:rPr>
              <a:t>quadtree</a:t>
            </a:r>
            <a:r>
              <a:rPr lang="en-US" sz="1600" dirty="0">
                <a:latin typeface="Arial" pitchFamily="34" charset="0"/>
                <a:cs typeface="Arial" pitchFamily="34" charset="0"/>
              </a:rPr>
              <a:t> decoding process. For a given CTU, the </a:t>
            </a:r>
            <a:r>
              <a:rPr lang="en-US" sz="1600" dirty="0" err="1">
                <a:latin typeface="Arial" pitchFamily="34" charset="0"/>
                <a:cs typeface="Arial" pitchFamily="34" charset="0"/>
              </a:rPr>
              <a:t>quadtree</a:t>
            </a:r>
            <a:r>
              <a:rPr lang="en-US" sz="1600" dirty="0">
                <a:latin typeface="Arial" pitchFamily="34" charset="0"/>
                <a:cs typeface="Arial" pitchFamily="34" charset="0"/>
              </a:rPr>
              <a:t> of the depth is linked to the collocated CTU </a:t>
            </a:r>
            <a:r>
              <a:rPr lang="en-US" sz="1600" dirty="0" err="1">
                <a:latin typeface="Arial" pitchFamily="34" charset="0"/>
                <a:cs typeface="Arial" pitchFamily="34" charset="0"/>
              </a:rPr>
              <a:t>quadtree</a:t>
            </a:r>
            <a:r>
              <a:rPr lang="en-US" sz="1600" dirty="0">
                <a:latin typeface="Arial" pitchFamily="34" charset="0"/>
                <a:cs typeface="Arial" pitchFamily="34" charset="0"/>
              </a:rPr>
              <a:t> in the </a:t>
            </a:r>
            <a:r>
              <a:rPr lang="en-US" sz="1600" dirty="0">
                <a:latin typeface="Arial" pitchFamily="34" charset="0"/>
                <a:cs typeface="Arial" pitchFamily="34" charset="0"/>
              </a:rPr>
              <a:t>texture</a:t>
            </a:r>
          </a:p>
          <a:p>
            <a:pPr marL="1279525" lvl="2"/>
            <a:r>
              <a:rPr lang="en-US" sz="1600" dirty="0">
                <a:latin typeface="Arial" pitchFamily="34" charset="0"/>
                <a:cs typeface="Arial" pitchFamily="34" charset="0"/>
              </a:rPr>
              <a:t>A </a:t>
            </a:r>
            <a:r>
              <a:rPr lang="en-US" sz="1600" dirty="0">
                <a:latin typeface="Arial" pitchFamily="34" charset="0"/>
                <a:cs typeface="Arial" pitchFamily="34" charset="0"/>
              </a:rPr>
              <a:t>given CU of the depth cannot be split more than its collocated CU in the texture. </a:t>
            </a:r>
            <a:endParaRPr lang="en-US" sz="1600" dirty="0">
              <a:latin typeface="Arial" pitchFamily="34" charset="0"/>
              <a:cs typeface="Arial" pitchFamily="34" charset="0"/>
            </a:endParaRPr>
          </a:p>
          <a:p>
            <a:pPr marL="1279525" lvl="2"/>
            <a:r>
              <a:rPr lang="en-US" sz="1600" dirty="0">
                <a:latin typeface="Arial" pitchFamily="34" charset="0"/>
                <a:cs typeface="Arial" pitchFamily="34" charset="0"/>
              </a:rPr>
              <a:t>The </a:t>
            </a:r>
            <a:r>
              <a:rPr lang="en-US" sz="1600" dirty="0" err="1">
                <a:latin typeface="Arial" pitchFamily="34" charset="0"/>
                <a:cs typeface="Arial" pitchFamily="34" charset="0"/>
              </a:rPr>
              <a:t>quadtree</a:t>
            </a:r>
            <a:r>
              <a:rPr lang="en-US" sz="1600" dirty="0">
                <a:latin typeface="Arial" pitchFamily="34" charset="0"/>
                <a:cs typeface="Arial" pitchFamily="34" charset="0"/>
              </a:rPr>
              <a:t> of the depth is predictively encoded relatively to the </a:t>
            </a:r>
            <a:r>
              <a:rPr lang="en-US" sz="1600" dirty="0" err="1">
                <a:latin typeface="Arial" pitchFamily="34" charset="0"/>
                <a:cs typeface="Arial" pitchFamily="34" charset="0"/>
              </a:rPr>
              <a:t>quadtree</a:t>
            </a:r>
            <a:r>
              <a:rPr lang="en-US" sz="1600" dirty="0">
                <a:latin typeface="Arial" pitchFamily="34" charset="0"/>
                <a:cs typeface="Arial" pitchFamily="34" charset="0"/>
              </a:rPr>
              <a:t> of the texture. </a:t>
            </a:r>
          </a:p>
          <a:p>
            <a:pPr lvl="2" eaLnBrk="1" hangingPunct="1">
              <a:lnSpc>
                <a:spcPct val="90000"/>
              </a:lnSpc>
              <a:buNone/>
              <a:defRPr/>
            </a:pPr>
            <a:endParaRPr lang="en-US" sz="1600" dirty="0" smtClean="0">
              <a:latin typeface="Arial" pitchFamily="34" charset="0"/>
              <a:cs typeface="Arial" pitchFamily="34" charset="0"/>
            </a:endParaRPr>
          </a:p>
        </p:txBody>
      </p:sp>
      <p:pic>
        <p:nvPicPr>
          <p:cNvPr id="6" name="Picture 9" descr="PP_orange"/>
          <p:cNvPicPr>
            <a:picLocks noChangeAspect="1" noChangeArrowheads="1"/>
          </p:cNvPicPr>
          <p:nvPr/>
        </p:nvPicPr>
        <p:blipFill>
          <a:blip r:embed="rId3" cstate="print"/>
          <a:srcRect l="74669"/>
          <a:stretch>
            <a:fillRect/>
          </a:stretch>
        </p:blipFill>
        <p:spPr bwMode="auto">
          <a:xfrm>
            <a:off x="8050213" y="0"/>
            <a:ext cx="1093787" cy="1082675"/>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xfrm>
            <a:off x="496888" y="127000"/>
            <a:ext cx="7096125" cy="984250"/>
          </a:xfrm>
        </p:spPr>
        <p:txBody>
          <a:bodyPr/>
          <a:lstStyle/>
          <a:p>
            <a:pPr lvl="1" eaLnBrk="1" hangingPunct="1"/>
            <a:r>
              <a:rPr lang="en-US" b="1" dirty="0">
                <a:latin typeface="Arial" pitchFamily="34" charset="0"/>
                <a:cs typeface="Arial" pitchFamily="34" charset="0"/>
              </a:rPr>
              <a:t>Predictive depth QT </a:t>
            </a:r>
            <a:r>
              <a:rPr lang="en-US" b="1" dirty="0" smtClean="0">
                <a:latin typeface="Arial" pitchFamily="34" charset="0"/>
                <a:cs typeface="Arial" pitchFamily="34" charset="0"/>
              </a:rPr>
              <a:t>coding (1/2)</a:t>
            </a:r>
            <a:endParaRPr lang="fr-FR" b="1" dirty="0" smtClean="0"/>
          </a:p>
        </p:txBody>
      </p:sp>
      <p:sp>
        <p:nvSpPr>
          <p:cNvPr id="3" name="Rectangle 2"/>
          <p:cNvSpPr/>
          <p:nvPr/>
        </p:nvSpPr>
        <p:spPr>
          <a:xfrm>
            <a:off x="5028990" y="6262513"/>
            <a:ext cx="777600" cy="5747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Rectangle 38"/>
          <p:cNvSpPr/>
          <p:nvPr/>
        </p:nvSpPr>
        <p:spPr>
          <a:xfrm>
            <a:off x="8826650" y="4271971"/>
            <a:ext cx="317350" cy="5747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Picture 9" descr="PP_orange"/>
          <p:cNvPicPr>
            <a:picLocks noChangeAspect="1" noChangeArrowheads="1"/>
          </p:cNvPicPr>
          <p:nvPr/>
        </p:nvPicPr>
        <p:blipFill>
          <a:blip r:embed="rId3" cstate="print"/>
          <a:srcRect l="74669"/>
          <a:stretch>
            <a:fillRect/>
          </a:stretch>
        </p:blipFill>
        <p:spPr bwMode="auto">
          <a:xfrm>
            <a:off x="8050213" y="0"/>
            <a:ext cx="1093787" cy="1082675"/>
          </a:xfrm>
          <a:prstGeom prst="rect">
            <a:avLst/>
          </a:prstGeom>
          <a:noFill/>
          <a:ln w="9525">
            <a:noFill/>
            <a:miter lim="800000"/>
            <a:headEnd/>
            <a:tailEnd/>
          </a:ln>
        </p:spPr>
      </p:pic>
      <p:sp>
        <p:nvSpPr>
          <p:cNvPr id="4" name="Rectangle 3"/>
          <p:cNvSpPr/>
          <p:nvPr/>
        </p:nvSpPr>
        <p:spPr>
          <a:xfrm>
            <a:off x="354330" y="1208038"/>
            <a:ext cx="4306704" cy="2554545"/>
          </a:xfrm>
          <a:prstGeom prst="rect">
            <a:avLst/>
          </a:prstGeom>
        </p:spPr>
        <p:txBody>
          <a:bodyPr wrap="square">
            <a:spAutoFit/>
          </a:bodyPr>
          <a:lstStyle/>
          <a:p>
            <a:r>
              <a:rPr lang="en-US" b="1" dirty="0" smtClean="0"/>
              <a:t>Experiment </a:t>
            </a:r>
            <a:r>
              <a:rPr lang="en-US" b="1" dirty="0"/>
              <a:t>H1 </a:t>
            </a:r>
          </a:p>
          <a:p>
            <a:pPr marL="285750" indent="-285750">
              <a:buFont typeface="Arial" pitchFamily="34" charset="0"/>
              <a:buChar char="•"/>
            </a:pPr>
            <a:r>
              <a:rPr lang="en-US" dirty="0"/>
              <a:t>Applies the proposed method on both Intra and Inter slices</a:t>
            </a:r>
            <a:endParaRPr lang="fr-FR" dirty="0"/>
          </a:p>
          <a:p>
            <a:endParaRPr lang="en-US" dirty="0"/>
          </a:p>
          <a:p>
            <a:r>
              <a:rPr lang="en-US" b="1" dirty="0"/>
              <a:t>Experiment H2</a:t>
            </a:r>
          </a:p>
          <a:p>
            <a:pPr marL="285750" indent="-285750">
              <a:buFont typeface="Arial" pitchFamily="34" charset="0"/>
              <a:buChar char="•"/>
            </a:pPr>
            <a:r>
              <a:rPr lang="en-US" dirty="0"/>
              <a:t>Applies the proposed method on Inter slices only.</a:t>
            </a:r>
          </a:p>
          <a:p>
            <a:endParaRPr lang="en-US" dirty="0"/>
          </a:p>
        </p:txBody>
      </p:sp>
      <p:sp>
        <p:nvSpPr>
          <p:cNvPr id="1741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pic>
        <p:nvPicPr>
          <p:cNvPr id="17411" name="Picture 3"/>
          <p:cNvPicPr>
            <a:picLocks noChangeAspect="1" noChangeArrowheads="1"/>
          </p:cNvPicPr>
          <p:nvPr/>
        </p:nvPicPr>
        <p:blipFill>
          <a:blip r:embed="rId4" cstate="print"/>
          <a:srcRect/>
          <a:stretch>
            <a:fillRect/>
          </a:stretch>
        </p:blipFill>
        <p:spPr bwMode="auto">
          <a:xfrm>
            <a:off x="5057017" y="1156535"/>
            <a:ext cx="3770403" cy="2874043"/>
          </a:xfrm>
          <a:prstGeom prst="rect">
            <a:avLst/>
          </a:prstGeom>
          <a:noFill/>
          <a:ln w="9525">
            <a:noFill/>
            <a:miter lim="800000"/>
            <a:headEnd/>
            <a:tailEnd/>
          </a:ln>
        </p:spPr>
      </p:pic>
      <p:sp>
        <p:nvSpPr>
          <p:cNvPr id="10" name="Rectangle 9"/>
          <p:cNvSpPr/>
          <p:nvPr/>
        </p:nvSpPr>
        <p:spPr>
          <a:xfrm>
            <a:off x="1317458" y="4686433"/>
            <a:ext cx="7086600" cy="923330"/>
          </a:xfrm>
          <a:prstGeom prst="rect">
            <a:avLst/>
          </a:prstGeom>
        </p:spPr>
        <p:txBody>
          <a:bodyPr wrap="square">
            <a:spAutoFit/>
          </a:bodyPr>
          <a:lstStyle/>
          <a:p>
            <a:r>
              <a:rPr lang="en-US" sz="1800" dirty="0" smtClean="0"/>
              <a:t>Sending split flag for depth is useless when texture is not split.</a:t>
            </a:r>
          </a:p>
          <a:p>
            <a:r>
              <a:rPr lang="en-US" sz="1800" dirty="0" smtClean="0"/>
              <a:t>Sending partition </a:t>
            </a:r>
            <a:r>
              <a:rPr lang="en-US" sz="1800" dirty="0"/>
              <a:t>size for depth </a:t>
            </a:r>
            <a:r>
              <a:rPr lang="en-US" sz="1800" dirty="0" smtClean="0"/>
              <a:t>is useless when the </a:t>
            </a:r>
            <a:r>
              <a:rPr lang="en-US" sz="1800" dirty="0"/>
              <a:t>texture </a:t>
            </a:r>
            <a:r>
              <a:rPr lang="en-US" sz="1800" dirty="0" smtClean="0"/>
              <a:t>is </a:t>
            </a:r>
            <a:r>
              <a:rPr lang="en-US" sz="1800" dirty="0"/>
              <a:t>not split and its partition size is equal to </a:t>
            </a:r>
            <a:r>
              <a:rPr lang="en-US" sz="1800" dirty="0" smtClean="0"/>
              <a:t>2Nx2N.</a:t>
            </a:r>
            <a:endParaRPr lang="fr-FR" sz="1800" dirty="0"/>
          </a:p>
        </p:txBody>
      </p:sp>
      <p:sp>
        <p:nvSpPr>
          <p:cNvPr id="11" name="Right Arrow 24"/>
          <p:cNvSpPr/>
          <p:nvPr/>
        </p:nvSpPr>
        <p:spPr>
          <a:xfrm>
            <a:off x="407452" y="4767282"/>
            <a:ext cx="906698" cy="484632"/>
          </a:xfrm>
          <a:prstGeom prst="rightArrow">
            <a:avLst/>
          </a:prstGeom>
          <a:solidFill>
            <a:schemeClr val="tx2"/>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206484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xfrm>
            <a:off x="319581" y="213459"/>
            <a:ext cx="7096125" cy="984250"/>
          </a:xfrm>
        </p:spPr>
        <p:txBody>
          <a:bodyPr/>
          <a:lstStyle/>
          <a:p>
            <a:pPr eaLnBrk="1" hangingPunct="1"/>
            <a:r>
              <a:rPr lang="fr-FR" b="1" dirty="0" err="1"/>
              <a:t>Predictive</a:t>
            </a:r>
            <a:r>
              <a:rPr lang="fr-FR" b="1" dirty="0"/>
              <a:t> </a:t>
            </a:r>
            <a:r>
              <a:rPr lang="fr-FR" b="1" dirty="0" err="1"/>
              <a:t>Depth</a:t>
            </a:r>
            <a:r>
              <a:rPr lang="fr-FR" b="1" dirty="0"/>
              <a:t> </a:t>
            </a:r>
            <a:r>
              <a:rPr lang="fr-FR" b="1" dirty="0" smtClean="0"/>
              <a:t>QT </a:t>
            </a:r>
            <a:r>
              <a:rPr lang="fr-FR" b="1" dirty="0" err="1"/>
              <a:t>C</a:t>
            </a:r>
            <a:r>
              <a:rPr lang="fr-FR" b="1" dirty="0" err="1" smtClean="0"/>
              <a:t>oding</a:t>
            </a:r>
            <a:r>
              <a:rPr lang="fr-FR" b="1" dirty="0" smtClean="0"/>
              <a:t> (2/2)</a:t>
            </a:r>
            <a:endParaRPr lang="fr-FR" b="1" dirty="0"/>
          </a:p>
        </p:txBody>
      </p:sp>
      <p:pic>
        <p:nvPicPr>
          <p:cNvPr id="18" name="Picture 9" descr="PP_orange"/>
          <p:cNvPicPr>
            <a:picLocks noChangeAspect="1" noChangeArrowheads="1"/>
          </p:cNvPicPr>
          <p:nvPr/>
        </p:nvPicPr>
        <p:blipFill>
          <a:blip r:embed="rId3" cstate="print"/>
          <a:srcRect l="74669"/>
          <a:stretch>
            <a:fillRect/>
          </a:stretch>
        </p:blipFill>
        <p:spPr bwMode="auto">
          <a:xfrm>
            <a:off x="8050213" y="0"/>
            <a:ext cx="1093787" cy="1082675"/>
          </a:xfrm>
          <a:prstGeom prst="rect">
            <a:avLst/>
          </a:prstGeom>
          <a:noFill/>
          <a:ln w="9525">
            <a:noFill/>
            <a:miter lim="800000"/>
            <a:headEnd/>
            <a:tailEnd/>
          </a:ln>
        </p:spPr>
      </p:pic>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02205" y="713855"/>
            <a:ext cx="3792855" cy="2832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617220" y="3585411"/>
            <a:ext cx="8423910" cy="1815882"/>
          </a:xfrm>
          <a:prstGeom prst="rect">
            <a:avLst/>
          </a:prstGeom>
        </p:spPr>
        <p:txBody>
          <a:bodyPr wrap="square">
            <a:spAutoFit/>
          </a:bodyPr>
          <a:lstStyle/>
          <a:p>
            <a:r>
              <a:rPr lang="en-US" sz="1600" b="1" dirty="0" smtClean="0"/>
              <a:t>Experiment H3 </a:t>
            </a:r>
          </a:p>
          <a:p>
            <a:pPr marL="285750" indent="-285750"/>
            <a:r>
              <a:rPr lang="en-US" sz="1600" dirty="0" smtClean="0"/>
              <a:t>Is a simplification of experiment H2, with the following 2NxN and Nx2N partitions difference</a:t>
            </a:r>
          </a:p>
          <a:p>
            <a:pPr hangingPunct="0"/>
            <a:r>
              <a:rPr lang="en-US" sz="1600" dirty="0" smtClean="0"/>
              <a:t>2NxN </a:t>
            </a:r>
            <a:r>
              <a:rPr lang="en-US" sz="1600" dirty="0"/>
              <a:t>and Nx2N </a:t>
            </a:r>
            <a:r>
              <a:rPr lang="en-US" sz="1600" dirty="0" smtClean="0"/>
              <a:t>partitions handling is </a:t>
            </a:r>
            <a:r>
              <a:rPr lang="en-US" sz="1600" dirty="0"/>
              <a:t>the following:</a:t>
            </a:r>
            <a:endParaRPr lang="fr-FR" sz="1600" dirty="0"/>
          </a:p>
          <a:p>
            <a:pPr marL="285750" lvl="0" indent="-285750">
              <a:buFont typeface="Arial" pitchFamily="34" charset="0"/>
              <a:buChar char="•"/>
            </a:pPr>
            <a:r>
              <a:rPr lang="en-US" sz="1600" dirty="0" smtClean="0"/>
              <a:t>Experiment H1 and H2: when </a:t>
            </a:r>
            <a:r>
              <a:rPr lang="en-US" sz="1600" dirty="0"/>
              <a:t>the texture is split in 2NxN (</a:t>
            </a:r>
            <a:r>
              <a:rPr lang="en-US" sz="1600" dirty="0" err="1"/>
              <a:t>resp</a:t>
            </a:r>
            <a:r>
              <a:rPr lang="en-US" sz="1600" dirty="0"/>
              <a:t> Nx2N), depth allows 2NxN (</a:t>
            </a:r>
            <a:r>
              <a:rPr lang="en-US" sz="1600" dirty="0" err="1"/>
              <a:t>resp</a:t>
            </a:r>
            <a:r>
              <a:rPr lang="en-US" sz="1600" dirty="0"/>
              <a:t> Nx2N) partitioning and disallows Nx2N (</a:t>
            </a:r>
            <a:r>
              <a:rPr lang="en-US" sz="1600" dirty="0" err="1"/>
              <a:t>resp</a:t>
            </a:r>
            <a:r>
              <a:rPr lang="en-US" sz="1600" dirty="0"/>
              <a:t> 2NxN) partitioning and </a:t>
            </a:r>
            <a:r>
              <a:rPr lang="en-US" sz="1600" dirty="0" err="1"/>
              <a:t>NxN</a:t>
            </a:r>
            <a:r>
              <a:rPr lang="en-US" sz="1600" dirty="0"/>
              <a:t> </a:t>
            </a:r>
            <a:r>
              <a:rPr lang="en-US" sz="1600" dirty="0" smtClean="0"/>
              <a:t>partitioning.</a:t>
            </a:r>
            <a:endParaRPr lang="fr-FR" sz="1600" dirty="0"/>
          </a:p>
          <a:p>
            <a:pPr marL="285750" lvl="0" indent="-285750">
              <a:buFont typeface="Arial" pitchFamily="34" charset="0"/>
              <a:buChar char="•"/>
            </a:pPr>
            <a:r>
              <a:rPr lang="fr-FR" sz="1600" dirty="0" err="1" smtClean="0"/>
              <a:t>Experiment</a:t>
            </a:r>
            <a:r>
              <a:rPr lang="fr-FR" sz="1600" dirty="0" smtClean="0"/>
              <a:t> H3: </a:t>
            </a:r>
            <a:r>
              <a:rPr lang="en-US" sz="1600" dirty="0" smtClean="0"/>
              <a:t>when </a:t>
            </a:r>
            <a:r>
              <a:rPr lang="en-US" sz="1600" dirty="0"/>
              <a:t>the texture is split in 2NxN (or Nx2N), depth disallows 2NxN, Nx2N, and </a:t>
            </a:r>
            <a:r>
              <a:rPr lang="en-US" sz="1600" dirty="0" err="1"/>
              <a:t>NxN</a:t>
            </a:r>
            <a:r>
              <a:rPr lang="en-US" sz="1600" dirty="0"/>
              <a:t> partitioning.</a:t>
            </a:r>
            <a:endParaRPr lang="fr-FR" sz="1600" dirty="0"/>
          </a:p>
        </p:txBody>
      </p:sp>
      <p:sp>
        <p:nvSpPr>
          <p:cNvPr id="8" name="Rectangle 7"/>
          <p:cNvSpPr/>
          <p:nvPr/>
        </p:nvSpPr>
        <p:spPr>
          <a:xfrm>
            <a:off x="1943100" y="5745212"/>
            <a:ext cx="7086600" cy="923330"/>
          </a:xfrm>
          <a:prstGeom prst="rect">
            <a:avLst/>
          </a:prstGeom>
        </p:spPr>
        <p:txBody>
          <a:bodyPr wrap="square">
            <a:spAutoFit/>
          </a:bodyPr>
          <a:lstStyle/>
          <a:p>
            <a:r>
              <a:rPr lang="en-US" sz="1800" dirty="0" smtClean="0"/>
              <a:t>Sending split flag for depth is useless when texture is not split.</a:t>
            </a:r>
          </a:p>
          <a:p>
            <a:r>
              <a:rPr lang="en-US" sz="1800" dirty="0" smtClean="0"/>
              <a:t>Sending partition </a:t>
            </a:r>
            <a:r>
              <a:rPr lang="en-US" sz="1800" dirty="0"/>
              <a:t>size for depth </a:t>
            </a:r>
            <a:r>
              <a:rPr lang="en-US" sz="1800" dirty="0" smtClean="0"/>
              <a:t>is useless when the </a:t>
            </a:r>
            <a:r>
              <a:rPr lang="en-US" sz="1800" dirty="0"/>
              <a:t>texture </a:t>
            </a:r>
            <a:r>
              <a:rPr lang="en-US" sz="1800" dirty="0" smtClean="0"/>
              <a:t>is </a:t>
            </a:r>
            <a:r>
              <a:rPr lang="en-US" sz="1800" dirty="0"/>
              <a:t>not split and its partition size is equal to 2Nx2N, Nx2N or 2NxN. </a:t>
            </a:r>
            <a:endParaRPr lang="fr-FR" sz="1800" dirty="0"/>
          </a:p>
        </p:txBody>
      </p:sp>
      <p:sp>
        <p:nvSpPr>
          <p:cNvPr id="25" name="Right Arrow 24"/>
          <p:cNvSpPr/>
          <p:nvPr/>
        </p:nvSpPr>
        <p:spPr>
          <a:xfrm>
            <a:off x="1033094" y="5826061"/>
            <a:ext cx="906698" cy="484632"/>
          </a:xfrm>
          <a:prstGeom prst="rightArrow">
            <a:avLst/>
          </a:prstGeom>
          <a:solidFill>
            <a:schemeClr val="tx2"/>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388983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xfrm>
            <a:off x="319581" y="213459"/>
            <a:ext cx="7096125" cy="984250"/>
          </a:xfrm>
        </p:spPr>
        <p:txBody>
          <a:bodyPr/>
          <a:lstStyle/>
          <a:p>
            <a:pPr eaLnBrk="1" hangingPunct="1"/>
            <a:r>
              <a:rPr lang="fr-FR" b="1" dirty="0" err="1"/>
              <a:t>Predictive</a:t>
            </a:r>
            <a:r>
              <a:rPr lang="fr-FR" b="1" dirty="0"/>
              <a:t> </a:t>
            </a:r>
            <a:r>
              <a:rPr lang="fr-FR" b="1" dirty="0" err="1"/>
              <a:t>Depth</a:t>
            </a:r>
            <a:r>
              <a:rPr lang="fr-FR" b="1" dirty="0"/>
              <a:t> </a:t>
            </a:r>
            <a:r>
              <a:rPr lang="fr-FR" b="1" dirty="0" smtClean="0"/>
              <a:t>QT </a:t>
            </a:r>
            <a:r>
              <a:rPr lang="fr-FR" b="1" dirty="0" err="1" smtClean="0"/>
              <a:t>Encoding</a:t>
            </a:r>
            <a:endParaRPr lang="fr-FR" b="1" dirty="0"/>
          </a:p>
        </p:txBody>
      </p:sp>
      <p:sp>
        <p:nvSpPr>
          <p:cNvPr id="4" name="Rectangle 1"/>
          <p:cNvSpPr>
            <a:spLocks noChangeArrowheads="1"/>
          </p:cNvSpPr>
          <p:nvPr/>
        </p:nvSpPr>
        <p:spPr bwMode="auto">
          <a:xfrm>
            <a:off x="525781" y="1038035"/>
            <a:ext cx="4762911"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eaLnBrk="0" hangingPunct="0">
              <a:tabLst>
                <a:tab pos="228600" algn="l"/>
                <a:tab pos="457200" algn="l"/>
                <a:tab pos="685800" algn="l"/>
                <a:tab pos="914400"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Send nothing if the CU of the texture is not further split, and send one bit to indicate if depth is split or not when the current partition of the texture is further split. </a:t>
            </a:r>
          </a:p>
          <a:p>
            <a:pPr algn="just" eaLnBrk="0" hangingPunct="0">
              <a:tabLst>
                <a:tab pos="228600" algn="l"/>
                <a:tab pos="457200" algn="l"/>
                <a:tab pos="685800" algn="l"/>
                <a:tab pos="914400" algn="l"/>
              </a:tabLst>
            </a:pPr>
            <a:endParaRPr lang="en-US" sz="1400" dirty="0" smtClean="0">
              <a:latin typeface="Arial" pitchFamily="34" charset="0"/>
              <a:ea typeface="Times New Roman" pitchFamily="18" charset="0"/>
              <a:cs typeface="Arial" pitchFamily="34" charset="0"/>
            </a:endParaRPr>
          </a:p>
          <a:p>
            <a:pPr algn="just" eaLnBrk="0" hangingPunct="0">
              <a:tabLst>
                <a:tab pos="228600" algn="l"/>
                <a:tab pos="457200" algn="l"/>
                <a:tab pos="685800" algn="l"/>
                <a:tab pos="914400" algn="l"/>
              </a:tabLst>
            </a:pPr>
            <a:r>
              <a:rPr lang="en-US" sz="1400" b="1" dirty="0" smtClean="0">
                <a:latin typeface="Arial" pitchFamily="34" charset="0"/>
                <a:ea typeface="Times New Roman" pitchFamily="18" charset="0"/>
                <a:cs typeface="Arial" pitchFamily="34" charset="0"/>
              </a:rPr>
              <a:t>H3 : </a:t>
            </a:r>
            <a:r>
              <a:rPr lang="en-US" sz="1400" dirty="0" smtClean="0">
                <a:latin typeface="Arial" pitchFamily="34" charset="0"/>
                <a:ea typeface="Times New Roman" pitchFamily="18" charset="0"/>
                <a:cs typeface="Arial" pitchFamily="34" charset="0"/>
              </a:rPr>
              <a:t>The depth partition size </a:t>
            </a:r>
            <a:r>
              <a:rPr lang="en-US" sz="1400" dirty="0" smtClean="0">
                <a:latin typeface="Arial" pitchFamily="34" charset="0"/>
                <a:ea typeface="Times New Roman" pitchFamily="18" charset="0"/>
                <a:cs typeface="Arial" pitchFamily="34" charset="0"/>
              </a:rPr>
              <a:t>is also </a:t>
            </a:r>
            <a:r>
              <a:rPr lang="en-US" sz="1400" dirty="0" smtClean="0">
                <a:latin typeface="Arial" pitchFamily="34" charset="0"/>
                <a:ea typeface="Times New Roman" pitchFamily="18" charset="0"/>
                <a:cs typeface="Arial" pitchFamily="34" charset="0"/>
              </a:rPr>
              <a:t>not be sent if the texture is not split and its partition size is different than </a:t>
            </a:r>
            <a:r>
              <a:rPr lang="en-US" sz="1400" dirty="0" err="1" smtClean="0">
                <a:latin typeface="Arial" pitchFamily="34" charset="0"/>
                <a:ea typeface="Times New Roman" pitchFamily="18" charset="0"/>
                <a:cs typeface="Arial" pitchFamily="34" charset="0"/>
              </a:rPr>
              <a:t>NxN</a:t>
            </a:r>
            <a:r>
              <a:rPr lang="en-US" sz="1400" dirty="0" smtClean="0">
                <a:latin typeface="Arial" pitchFamily="34" charset="0"/>
                <a:ea typeface="Times New Roman" pitchFamily="18" charset="0"/>
                <a:cs typeface="Arial" pitchFamily="34" charset="0"/>
              </a:rPr>
              <a:t>. </a:t>
            </a:r>
            <a:endParaRPr lang="fr-FR" sz="1400" dirty="0">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Rectangle 3"/>
          <p:cNvSpPr>
            <a:spLocks noChangeArrowheads="1"/>
          </p:cNvSpPr>
          <p:nvPr/>
        </p:nvSpPr>
        <p:spPr bwMode="auto">
          <a:xfrm>
            <a:off x="5795644" y="918566"/>
            <a:ext cx="139065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r>
              <a:rPr kumimoji="0" lang="en-US" sz="1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Texture</a:t>
            </a:r>
            <a:endParaRPr kumimoji="0" lang="en-US" sz="1800" b="1" i="0" u="none" strike="noStrike" cap="none" normalizeH="0" baseline="0" dirty="0" smtClean="0">
              <a:ln>
                <a:noFill/>
              </a:ln>
              <a:solidFill>
                <a:schemeClr val="tx1"/>
              </a:solidFill>
              <a:effectLst/>
              <a:latin typeface="Arial" pitchFamily="34" charset="0"/>
              <a:cs typeface="Arial" pitchFamily="34" charset="0"/>
            </a:endParaRPr>
          </a:p>
        </p:txBody>
      </p:sp>
      <p:sp>
        <p:nvSpPr>
          <p:cNvPr id="10" name="Rectangle 3"/>
          <p:cNvSpPr>
            <a:spLocks noChangeArrowheads="1"/>
          </p:cNvSpPr>
          <p:nvPr/>
        </p:nvSpPr>
        <p:spPr bwMode="auto">
          <a:xfrm>
            <a:off x="7475896" y="929944"/>
            <a:ext cx="139065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r>
              <a:rPr lang="en-US" sz="1200" b="1" dirty="0">
                <a:latin typeface="Arial" pitchFamily="34" charset="0"/>
                <a:ea typeface="Times New Roman" pitchFamily="18" charset="0"/>
                <a:cs typeface="Arial" pitchFamily="34" charset="0"/>
              </a:rPr>
              <a:t>Depth</a:t>
            </a:r>
          </a:p>
        </p:txBody>
      </p:sp>
      <p:sp>
        <p:nvSpPr>
          <p:cNvPr id="16" name="Right Arrow 15"/>
          <p:cNvSpPr/>
          <p:nvPr/>
        </p:nvSpPr>
        <p:spPr>
          <a:xfrm>
            <a:off x="2290394" y="6260121"/>
            <a:ext cx="906698" cy="484632"/>
          </a:xfrm>
          <a:prstGeom prst="rightArrow">
            <a:avLst/>
          </a:prstGeom>
          <a:solidFill>
            <a:schemeClr val="tx2"/>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sp>
        <p:nvSpPr>
          <p:cNvPr id="17" name="Rectangle 16"/>
          <p:cNvSpPr/>
          <p:nvPr/>
        </p:nvSpPr>
        <p:spPr>
          <a:xfrm>
            <a:off x="3345463" y="6294994"/>
            <a:ext cx="3159839" cy="369332"/>
          </a:xfrm>
          <a:prstGeom prst="rect">
            <a:avLst/>
          </a:prstGeom>
        </p:spPr>
        <p:txBody>
          <a:bodyPr wrap="none">
            <a:spAutoFit/>
          </a:bodyPr>
          <a:lstStyle/>
          <a:p>
            <a:r>
              <a:rPr lang="en-US" sz="1800" b="1" dirty="0" smtClean="0">
                <a:latin typeface="Arial" pitchFamily="34" charset="0"/>
                <a:cs typeface="Arial" pitchFamily="34" charset="0"/>
              </a:rPr>
              <a:t>Saves bits for QT signaling</a:t>
            </a:r>
          </a:p>
        </p:txBody>
      </p:sp>
      <p:pic>
        <p:nvPicPr>
          <p:cNvPr id="18" name="Picture 9" descr="PP_orange"/>
          <p:cNvPicPr>
            <a:picLocks noChangeAspect="1" noChangeArrowheads="1"/>
          </p:cNvPicPr>
          <p:nvPr/>
        </p:nvPicPr>
        <p:blipFill>
          <a:blip r:embed="rId3" cstate="print"/>
          <a:srcRect l="74669"/>
          <a:stretch>
            <a:fillRect/>
          </a:stretch>
        </p:blipFill>
        <p:spPr bwMode="auto">
          <a:xfrm>
            <a:off x="8050213" y="0"/>
            <a:ext cx="1093787" cy="1082675"/>
          </a:xfrm>
          <a:prstGeom prst="rect">
            <a:avLst/>
          </a:prstGeom>
          <a:noFill/>
          <a:ln w="9525">
            <a:noFill/>
            <a:miter lim="800000"/>
            <a:headEnd/>
            <a:tailEnd/>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03352" y="1232575"/>
            <a:ext cx="3057418" cy="139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9" name="Table 8"/>
          <p:cNvGraphicFramePr>
            <a:graphicFrameLocks noGrp="1"/>
          </p:cNvGraphicFramePr>
          <p:nvPr>
            <p:extLst>
              <p:ext uri="{D42A27DB-BD31-4B8C-83A1-F6EECF244321}">
                <p14:modId xmlns:p14="http://schemas.microsoft.com/office/powerpoint/2010/main" val="943307140"/>
              </p:ext>
            </p:extLst>
          </p:nvPr>
        </p:nvGraphicFramePr>
        <p:xfrm>
          <a:off x="1025901" y="3559091"/>
          <a:ext cx="7707307" cy="1238535"/>
        </p:xfrm>
        <a:graphic>
          <a:graphicData uri="http://schemas.openxmlformats.org/drawingml/2006/table">
            <a:tbl>
              <a:tblPr firstRow="1" firstCol="1" lastRow="1" lastCol="1" bandRow="1" bandCol="1">
                <a:tableStyleId>{5C22544A-7EE6-4342-B048-85BDC9FD1C3A}</a:tableStyleId>
              </a:tblPr>
              <a:tblGrid>
                <a:gridCol w="1377110"/>
                <a:gridCol w="395990"/>
                <a:gridCol w="395184"/>
                <a:gridCol w="393575"/>
                <a:gridCol w="393575"/>
                <a:gridCol w="393575"/>
                <a:gridCol w="393575"/>
                <a:gridCol w="393575"/>
                <a:gridCol w="393575"/>
                <a:gridCol w="359771"/>
                <a:gridCol w="359771"/>
                <a:gridCol w="359771"/>
                <a:gridCol w="359771"/>
                <a:gridCol w="359771"/>
                <a:gridCol w="359771"/>
                <a:gridCol w="339649"/>
                <a:gridCol w="339649"/>
                <a:gridCol w="339649"/>
              </a:tblGrid>
              <a:tr h="247707">
                <a:tc>
                  <a:txBody>
                    <a:bodyPr/>
                    <a:lstStyle/>
                    <a:p>
                      <a:pPr hangingPunct="0">
                        <a:spcBef>
                          <a:spcPts val="680"/>
                        </a:spcBef>
                        <a:spcAft>
                          <a:spcPts val="0"/>
                        </a:spcAft>
                        <a:tabLst>
                          <a:tab pos="228600" algn="l"/>
                          <a:tab pos="457200" algn="l"/>
                          <a:tab pos="685800" algn="l"/>
                          <a:tab pos="914400" algn="l"/>
                        </a:tabLst>
                      </a:pPr>
                      <a:r>
                        <a:rPr lang="en-US" sz="1100" dirty="0" err="1">
                          <a:solidFill>
                            <a:schemeClr val="tx1"/>
                          </a:solidFill>
                          <a:effectLst/>
                        </a:rPr>
                        <a:t>DepthLevel</a:t>
                      </a:r>
                      <a:endParaRPr lang="fr-FR" sz="11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0</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1</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2</a:t>
                      </a:r>
                      <a:endParaRPr lang="fr-FR" sz="110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2</a:t>
                      </a:r>
                      <a:endParaRPr lang="fr-FR" sz="110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2</a:t>
                      </a:r>
                      <a:endParaRPr lang="fr-FR" sz="110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3</a:t>
                      </a:r>
                      <a:endParaRPr lang="fr-FR" sz="110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3</a:t>
                      </a:r>
                      <a:endParaRPr lang="fr-FR" sz="110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3</a:t>
                      </a:r>
                      <a:endParaRPr lang="fr-FR" sz="110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3</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2</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1</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1</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1</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2</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2</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2</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2</a:t>
                      </a:r>
                      <a:endParaRPr lang="fr-FR" sz="1100" dirty="0">
                        <a:solidFill>
                          <a:schemeClr val="tx1"/>
                        </a:solidFill>
                        <a:effectLst/>
                        <a:latin typeface="Times New Roman"/>
                        <a:ea typeface="Times New Roman"/>
                      </a:endParaRP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707">
                <a:tc>
                  <a:txBody>
                    <a:bodyPr/>
                    <a:lstStyle/>
                    <a:p>
                      <a:pPr hangingPunct="0">
                        <a:spcBef>
                          <a:spcPts val="680"/>
                        </a:spcBef>
                        <a:spcAft>
                          <a:spcPts val="0"/>
                        </a:spcAft>
                        <a:tabLst>
                          <a:tab pos="228600" algn="l"/>
                          <a:tab pos="457200" algn="l"/>
                          <a:tab pos="685800" algn="l"/>
                          <a:tab pos="914400" algn="l"/>
                        </a:tabLst>
                      </a:pPr>
                      <a:r>
                        <a:rPr lang="en-US" sz="1100" dirty="0" err="1">
                          <a:solidFill>
                            <a:schemeClr val="tx1"/>
                          </a:solidFill>
                          <a:effectLst/>
                        </a:rPr>
                        <a:t>TextureSplitFlag</a:t>
                      </a:r>
                      <a:endParaRPr lang="fr-FR" sz="11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1</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1</a:t>
                      </a:r>
                      <a:endParaRPr lang="fr-FR" sz="110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0</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0</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1</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a:t>
                      </a:r>
                      <a:endParaRPr lang="fr-FR" sz="110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0</a:t>
                      </a:r>
                      <a:endParaRPr lang="fr-FR" sz="110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0</a:t>
                      </a:r>
                      <a:endParaRPr lang="fr-FR" sz="110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0</a:t>
                      </a:r>
                      <a:endParaRPr lang="fr-FR" sz="110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1</a:t>
                      </a:r>
                      <a:endParaRPr lang="fr-FR" sz="110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0</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0</a:t>
                      </a:r>
                      <a:endParaRPr lang="fr-FR" sz="110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0</a:t>
                      </a:r>
                      <a:endParaRPr lang="fr-FR" sz="110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0</a:t>
                      </a:r>
                      <a:endParaRPr lang="fr-FR" sz="1100">
                        <a:solidFill>
                          <a:schemeClr val="tx1"/>
                        </a:solidFill>
                        <a:effectLst/>
                        <a:latin typeface="Times New Roman"/>
                        <a:ea typeface="Times New Roman"/>
                      </a:endParaRP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tr>
              <a:tr h="247707">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TexturePartSize</a:t>
                      </a:r>
                      <a:endParaRPr lang="fr-FR" sz="110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a:t>
                      </a:r>
                      <a:endParaRPr lang="fr-FR" sz="1100" dirty="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0</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0</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0</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0</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0</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0</a:t>
                      </a:r>
                      <a:endParaRPr lang="fr-FR" sz="1100" dirty="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1</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2</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0</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a:t>
                      </a:r>
                      <a:endParaRPr lang="fr-FR" sz="1100" dirty="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0</a:t>
                      </a:r>
                      <a:endParaRPr lang="fr-FR" sz="1100" dirty="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0</a:t>
                      </a:r>
                      <a:endParaRPr lang="fr-FR" sz="1100" dirty="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0</a:t>
                      </a:r>
                      <a:endParaRPr lang="fr-FR" sz="1100" dirty="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0</a:t>
                      </a:r>
                      <a:endParaRPr lang="fr-FR" sz="1100" dirty="0">
                        <a:solidFill>
                          <a:schemeClr val="tx1"/>
                        </a:solidFill>
                        <a:effectLst/>
                        <a:latin typeface="Times New Roman"/>
                        <a:ea typeface="Times New Roman"/>
                      </a:endParaRPr>
                    </a:p>
                  </a:txBody>
                  <a:tcPr marL="68580" marR="68580" marT="0" marB="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r>
              <a:tr h="247707">
                <a:tc>
                  <a:txBody>
                    <a:bodyPr/>
                    <a:lstStyle/>
                    <a:p>
                      <a:pPr hangingPunct="0">
                        <a:spcBef>
                          <a:spcPts val="680"/>
                        </a:spcBef>
                        <a:spcAft>
                          <a:spcPts val="0"/>
                        </a:spcAft>
                        <a:tabLst>
                          <a:tab pos="228600" algn="l"/>
                          <a:tab pos="457200" algn="l"/>
                          <a:tab pos="685800" algn="l"/>
                          <a:tab pos="914400" algn="l"/>
                        </a:tabLst>
                      </a:pPr>
                      <a:r>
                        <a:rPr lang="en-US" sz="1100" dirty="0" err="1">
                          <a:solidFill>
                            <a:schemeClr val="tx1"/>
                          </a:solidFill>
                          <a:effectLst/>
                        </a:rPr>
                        <a:t>DepthSplitFlag</a:t>
                      </a:r>
                      <a:endParaRPr lang="fr-FR" sz="11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1</a:t>
                      </a:r>
                      <a:endParaRPr lang="fr-FR" sz="110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1</a:t>
                      </a:r>
                      <a:endParaRPr lang="fr-FR" sz="110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0</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0</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0</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 </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 </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 </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 </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0</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0</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0</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1</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0</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0</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0</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0</a:t>
                      </a:r>
                      <a:endParaRPr lang="fr-FR" sz="1100">
                        <a:solidFill>
                          <a:schemeClr val="tx1"/>
                        </a:solidFill>
                        <a:effectLst/>
                        <a:latin typeface="Times New Roman"/>
                        <a:ea typeface="Times New Roman"/>
                      </a:endParaRP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tr>
              <a:tr h="247707">
                <a:tc>
                  <a:txBody>
                    <a:bodyPr/>
                    <a:lstStyle/>
                    <a:p>
                      <a:pPr hangingPunct="0">
                        <a:spcBef>
                          <a:spcPts val="680"/>
                        </a:spcBef>
                        <a:spcAft>
                          <a:spcPts val="0"/>
                        </a:spcAft>
                        <a:tabLst>
                          <a:tab pos="228600" algn="l"/>
                          <a:tab pos="457200" algn="l"/>
                          <a:tab pos="685800" algn="l"/>
                          <a:tab pos="914400" algn="l"/>
                        </a:tabLst>
                      </a:pPr>
                      <a:r>
                        <a:rPr lang="en-US" sz="1100" dirty="0" err="1">
                          <a:solidFill>
                            <a:schemeClr val="tx1"/>
                          </a:solidFill>
                          <a:effectLst/>
                        </a:rPr>
                        <a:t>DepthPartSize</a:t>
                      </a:r>
                      <a:endParaRPr lang="fr-FR" sz="11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0</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0</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0</a:t>
                      </a:r>
                      <a:endParaRPr lang="fr-FR" sz="1100" dirty="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 </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 </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 </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 </a:t>
                      </a:r>
                      <a:endParaRPr lang="fr-FR" sz="1100" dirty="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dirty="0" smtClean="0">
                          <a:solidFill>
                            <a:schemeClr val="tx1"/>
                          </a:solidFill>
                          <a:effectLst/>
                          <a:latin typeface="+mn-lt"/>
                          <a:ea typeface="+mn-ea"/>
                        </a:rPr>
                        <a:t>0</a:t>
                      </a:r>
                      <a:endParaRPr lang="fr-FR" sz="1100" dirty="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0</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0</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0</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0</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0</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0</a:t>
                      </a:r>
                      <a:endParaRPr lang="fr-FR" sz="1100" dirty="0">
                        <a:solidFill>
                          <a:schemeClr val="tx1"/>
                        </a:solidFill>
                        <a:effectLst/>
                        <a:latin typeface="Times New Roman"/>
                        <a:ea typeface="Times New Roman"/>
                      </a:endParaRPr>
                    </a:p>
                  </a:txBody>
                  <a:tcPr marL="68580" marR="68580" marT="0" marB="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r>
            </a:tbl>
          </a:graphicData>
        </a:graphic>
      </p:graphicFrame>
      <p:graphicFrame>
        <p:nvGraphicFramePr>
          <p:cNvPr id="12" name="Table 7"/>
          <p:cNvGraphicFramePr>
            <a:graphicFrameLocks noGrp="1"/>
          </p:cNvGraphicFramePr>
          <p:nvPr>
            <p:extLst>
              <p:ext uri="{D42A27DB-BD31-4B8C-83A1-F6EECF244321}">
                <p14:modId xmlns:p14="http://schemas.microsoft.com/office/powerpoint/2010/main" val="3789559692"/>
              </p:ext>
            </p:extLst>
          </p:nvPr>
        </p:nvGraphicFramePr>
        <p:xfrm>
          <a:off x="370163" y="5053737"/>
          <a:ext cx="8332471" cy="335280"/>
        </p:xfrm>
        <a:graphic>
          <a:graphicData uri="http://schemas.openxmlformats.org/drawingml/2006/table">
            <a:tbl>
              <a:tblPr firstRow="1" firstCol="1" lastRow="1" lastCol="1" bandRow="1" bandCol="1">
                <a:tableStyleId>{5C22544A-7EE6-4342-B048-85BDC9FD1C3A}</a:tableStyleId>
              </a:tblPr>
              <a:tblGrid>
                <a:gridCol w="2028297"/>
                <a:gridCol w="397654"/>
                <a:gridCol w="396784"/>
                <a:gridCol w="388954"/>
                <a:gridCol w="388954"/>
                <a:gridCol w="395913"/>
                <a:gridCol w="379383"/>
                <a:gridCol w="379383"/>
                <a:gridCol w="379383"/>
                <a:gridCol w="349797"/>
                <a:gridCol w="366329"/>
                <a:gridCol w="366329"/>
                <a:gridCol w="360237"/>
                <a:gridCol w="366329"/>
                <a:gridCol w="360237"/>
                <a:gridCol w="342836"/>
                <a:gridCol w="342836"/>
                <a:gridCol w="342836"/>
              </a:tblGrid>
              <a:tr h="0">
                <a:tc>
                  <a:txBody>
                    <a:bodyPr/>
                    <a:lstStyle/>
                    <a:p>
                      <a:pPr hangingPunct="0">
                        <a:spcBef>
                          <a:spcPts val="680"/>
                        </a:spcBef>
                        <a:spcAft>
                          <a:spcPts val="0"/>
                        </a:spcAft>
                        <a:tabLst>
                          <a:tab pos="228600" algn="l"/>
                          <a:tab pos="457200" algn="l"/>
                          <a:tab pos="685800" algn="l"/>
                          <a:tab pos="914400" algn="l"/>
                        </a:tabLst>
                      </a:pPr>
                      <a:r>
                        <a:rPr lang="en-US" sz="1100" dirty="0" err="1">
                          <a:solidFill>
                            <a:schemeClr val="tx1"/>
                          </a:solidFill>
                          <a:effectLst/>
                        </a:rPr>
                        <a:t>ResidualDepthSplitFlag</a:t>
                      </a:r>
                      <a:endParaRPr lang="fr-FR" sz="11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1</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1</a:t>
                      </a:r>
                      <a:endParaRPr lang="fr-FR" sz="110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a:t>
                      </a:r>
                      <a:endParaRPr lang="fr-FR" sz="110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a:t>
                      </a:r>
                      <a:endParaRPr lang="fr-FR" sz="110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0</a:t>
                      </a:r>
                      <a:endParaRPr lang="fr-FR" sz="110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 </a:t>
                      </a:r>
                      <a:endParaRPr lang="fr-FR" sz="110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 </a:t>
                      </a:r>
                      <a:endParaRPr lang="fr-FR" sz="110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 </a:t>
                      </a:r>
                      <a:endParaRPr lang="fr-FR" sz="110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 </a:t>
                      </a:r>
                      <a:endParaRPr lang="fr-FR" sz="110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a:t>
                      </a:r>
                      <a:endParaRPr lang="fr-FR" sz="1100" dirty="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a:t>
                      </a:r>
                      <a:endParaRPr lang="fr-FR" sz="110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a:t>
                      </a:r>
                      <a:endParaRPr lang="fr-FR" sz="110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1</a:t>
                      </a:r>
                      <a:endParaRPr lang="fr-FR" sz="110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a:t>
                      </a:r>
                      <a:endParaRPr lang="fr-FR" sz="110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a:t>
                      </a:r>
                      <a:endParaRPr lang="fr-FR" sz="110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a:t>
                      </a:r>
                      <a:endParaRPr lang="fr-FR" sz="1100">
                        <a:solidFill>
                          <a:schemeClr val="tx1"/>
                        </a:solidFill>
                        <a:effectLst/>
                        <a:latin typeface="Times New Roman"/>
                        <a:ea typeface="Times New Roman"/>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a:t>
                      </a:r>
                      <a:endParaRPr lang="fr-FR" sz="1100" dirty="0">
                        <a:solidFill>
                          <a:schemeClr val="tx1"/>
                        </a:solidFill>
                        <a:effectLst/>
                        <a:latin typeface="Times New Roman"/>
                        <a:ea typeface="Times New Roman"/>
                      </a:endParaRP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tr>
              <a:tr h="0">
                <a:tc>
                  <a:txBody>
                    <a:bodyPr/>
                    <a:lstStyle/>
                    <a:p>
                      <a:pPr hangingPunct="0">
                        <a:spcBef>
                          <a:spcPts val="680"/>
                        </a:spcBef>
                        <a:spcAft>
                          <a:spcPts val="0"/>
                        </a:spcAft>
                        <a:tabLst>
                          <a:tab pos="228600" algn="l"/>
                          <a:tab pos="457200" algn="l"/>
                          <a:tab pos="685800" algn="l"/>
                          <a:tab pos="914400" algn="l"/>
                        </a:tabLst>
                      </a:pPr>
                      <a:r>
                        <a:rPr lang="en-US" sz="1100" dirty="0" err="1">
                          <a:solidFill>
                            <a:schemeClr val="tx1"/>
                          </a:solidFill>
                          <a:effectLst/>
                        </a:rPr>
                        <a:t>ResidualDepthPartSize</a:t>
                      </a:r>
                      <a:endParaRPr lang="fr-FR" sz="11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0</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 </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 </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 </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 </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dirty="0" smtClean="0">
                          <a:solidFill>
                            <a:schemeClr val="tx1"/>
                          </a:solidFill>
                          <a:effectLst/>
                          <a:latin typeface="+mn-lt"/>
                          <a:ea typeface="+mn-ea"/>
                        </a:rPr>
                        <a:t>-</a:t>
                      </a:r>
                      <a:endParaRPr lang="fr-FR" sz="1100" dirty="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dirty="0" smtClean="0">
                          <a:solidFill>
                            <a:schemeClr val="tx1"/>
                          </a:solidFill>
                          <a:effectLst/>
                          <a:latin typeface="+mn-lt"/>
                          <a:ea typeface="+mn-ea"/>
                        </a:rPr>
                        <a:t>-</a:t>
                      </a:r>
                      <a:endParaRPr lang="fr-FR" sz="1100" dirty="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a:solidFill>
                            <a:schemeClr val="tx1"/>
                          </a:solidFill>
                          <a:effectLst/>
                        </a:rPr>
                        <a:t>-</a:t>
                      </a:r>
                      <a:endParaRPr lang="fr-FR" sz="1100">
                        <a:solidFill>
                          <a:schemeClr val="tx1"/>
                        </a:solidFill>
                        <a:effectLst/>
                        <a:latin typeface="Times New Roman"/>
                        <a:ea typeface="Times New Roman"/>
                      </a:endParaRPr>
                    </a:p>
                  </a:txBody>
                  <a:tcPr marL="68580" marR="68580" marT="0" marB="0">
                    <a:lnB w="12700" cap="flat" cmpd="sng" algn="ctr">
                      <a:solidFill>
                        <a:schemeClr val="tx1"/>
                      </a:solidFill>
                      <a:prstDash val="solid"/>
                      <a:round/>
                      <a:headEnd type="none" w="med" len="med"/>
                      <a:tailEnd type="none" w="med" len="med"/>
                    </a:lnB>
                    <a:noFill/>
                  </a:tcPr>
                </a:tc>
                <a:tc>
                  <a:txBody>
                    <a:bodyPr/>
                    <a:lstStyle/>
                    <a:p>
                      <a:pPr hangingPunct="0">
                        <a:spcBef>
                          <a:spcPts val="680"/>
                        </a:spcBef>
                        <a:spcAft>
                          <a:spcPts val="0"/>
                        </a:spcAft>
                        <a:tabLst>
                          <a:tab pos="228600" algn="l"/>
                          <a:tab pos="457200" algn="l"/>
                          <a:tab pos="685800" algn="l"/>
                          <a:tab pos="914400" algn="l"/>
                        </a:tabLst>
                      </a:pPr>
                      <a:r>
                        <a:rPr lang="en-US" sz="1100" dirty="0">
                          <a:solidFill>
                            <a:schemeClr val="tx1"/>
                          </a:solidFill>
                          <a:effectLst/>
                        </a:rPr>
                        <a:t>-</a:t>
                      </a:r>
                      <a:endParaRPr lang="fr-FR" sz="1100" dirty="0">
                        <a:solidFill>
                          <a:schemeClr val="tx1"/>
                        </a:solidFill>
                        <a:effectLst/>
                        <a:latin typeface="Times New Roman"/>
                        <a:ea typeface="Times New Roman"/>
                      </a:endParaRPr>
                    </a:p>
                  </a:txBody>
                  <a:tcPr marL="68580" marR="68580" marT="0" marB="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r>
            </a:tbl>
          </a:graphicData>
        </a:graphic>
      </p:graphicFrame>
      <p:sp>
        <p:nvSpPr>
          <p:cNvPr id="20" name="Rectangle 19"/>
          <p:cNvSpPr/>
          <p:nvPr/>
        </p:nvSpPr>
        <p:spPr>
          <a:xfrm>
            <a:off x="7835766" y="1704073"/>
            <a:ext cx="317634" cy="132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876806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animBg="1"/>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xfrm>
            <a:off x="462598" y="241300"/>
            <a:ext cx="7096125" cy="984250"/>
          </a:xfrm>
        </p:spPr>
        <p:txBody>
          <a:bodyPr/>
          <a:lstStyle/>
          <a:p>
            <a:pPr eaLnBrk="1" hangingPunct="1"/>
            <a:r>
              <a:rPr lang="fr-FR" b="1" dirty="0" err="1" smtClean="0"/>
              <a:t>Parsing</a:t>
            </a:r>
            <a:r>
              <a:rPr lang="fr-FR" b="1" dirty="0" smtClean="0"/>
              <a:t> </a:t>
            </a:r>
            <a:r>
              <a:rPr lang="fr-FR" b="1" dirty="0" err="1" smtClean="0"/>
              <a:t>Dependency</a:t>
            </a:r>
            <a:endParaRPr lang="fr-FR" b="1" dirty="0" smtClean="0"/>
          </a:p>
        </p:txBody>
      </p:sp>
      <p:sp>
        <p:nvSpPr>
          <p:cNvPr id="3" name="Rectangle 2"/>
          <p:cNvSpPr/>
          <p:nvPr/>
        </p:nvSpPr>
        <p:spPr>
          <a:xfrm>
            <a:off x="5028990" y="6262513"/>
            <a:ext cx="777600" cy="5747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Rectangle 38"/>
          <p:cNvSpPr/>
          <p:nvPr/>
        </p:nvSpPr>
        <p:spPr>
          <a:xfrm>
            <a:off x="8826650" y="4271971"/>
            <a:ext cx="317350" cy="5747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Rectangle 4"/>
          <p:cNvSpPr/>
          <p:nvPr/>
        </p:nvSpPr>
        <p:spPr>
          <a:xfrm>
            <a:off x="592455" y="1307927"/>
            <a:ext cx="7696200" cy="3785652"/>
          </a:xfrm>
          <a:prstGeom prst="rect">
            <a:avLst/>
          </a:prstGeom>
        </p:spPr>
        <p:txBody>
          <a:bodyPr wrap="square">
            <a:spAutoFit/>
          </a:bodyPr>
          <a:lstStyle/>
          <a:p>
            <a:pPr hangingPunct="0"/>
            <a:endParaRPr lang="en-US" sz="1600" dirty="0" smtClean="0">
              <a:latin typeface="Arial" pitchFamily="34" charset="0"/>
              <a:cs typeface="Arial" pitchFamily="34" charset="0"/>
            </a:endParaRPr>
          </a:p>
          <a:p>
            <a:pPr hangingPunct="0"/>
            <a:r>
              <a:rPr lang="en-US" sz="1600" dirty="0" smtClean="0">
                <a:latin typeface="Arial" pitchFamily="34" charset="0"/>
                <a:cs typeface="Arial" pitchFamily="34" charset="0"/>
              </a:rPr>
              <a:t>For H3:</a:t>
            </a:r>
          </a:p>
          <a:p>
            <a:pPr marL="800100" lvl="1" indent="-342900" hangingPunct="0">
              <a:buFont typeface="Arial" pitchFamily="34" charset="0"/>
              <a:buChar char="•"/>
            </a:pPr>
            <a:r>
              <a:rPr lang="en-US" sz="1600" dirty="0" smtClean="0">
                <a:latin typeface="Arial" pitchFamily="34" charset="0"/>
                <a:cs typeface="Arial" pitchFamily="34" charset="0"/>
              </a:rPr>
              <a:t>Depth split flag is not parsed if corresponding texture split flag = 0</a:t>
            </a:r>
          </a:p>
          <a:p>
            <a:pPr marL="800100" lvl="1" indent="-342900" hangingPunct="0">
              <a:buFont typeface="Arial" pitchFamily="34" charset="0"/>
              <a:buChar char="•"/>
            </a:pPr>
            <a:r>
              <a:rPr lang="en-US" sz="1600" dirty="0" smtClean="0">
                <a:latin typeface="Arial" pitchFamily="34" charset="0"/>
                <a:cs typeface="Arial" pitchFamily="34" charset="0"/>
              </a:rPr>
              <a:t>Depth partition size is not parsed if corresponding texture partition size is different than </a:t>
            </a:r>
            <a:r>
              <a:rPr lang="en-US" sz="1600" dirty="0" err="1" smtClean="0">
                <a:latin typeface="Arial" pitchFamily="34" charset="0"/>
                <a:cs typeface="Arial" pitchFamily="34" charset="0"/>
              </a:rPr>
              <a:t>SIZE_NxN</a:t>
            </a:r>
            <a:endParaRPr lang="en-US" sz="1600" dirty="0">
              <a:latin typeface="Arial" pitchFamily="34" charset="0"/>
              <a:cs typeface="Arial" pitchFamily="34" charset="0"/>
            </a:endParaRPr>
          </a:p>
          <a:p>
            <a:pPr marL="800100" lvl="1" indent="-342900" hangingPunct="0">
              <a:buFont typeface="Arial" pitchFamily="34" charset="0"/>
              <a:buChar char="•"/>
            </a:pPr>
            <a:endParaRPr lang="en-US" sz="1600" dirty="0" smtClean="0">
              <a:latin typeface="Arial" pitchFamily="34" charset="0"/>
              <a:cs typeface="Arial" pitchFamily="34" charset="0"/>
            </a:endParaRPr>
          </a:p>
          <a:p>
            <a:pPr hangingPunct="0"/>
            <a:r>
              <a:rPr lang="en-US" sz="1600" dirty="0" smtClean="0">
                <a:latin typeface="Arial" pitchFamily="34" charset="0"/>
                <a:cs typeface="Arial" pitchFamily="34" charset="0"/>
              </a:rPr>
              <a:t>Consequently:</a:t>
            </a:r>
          </a:p>
          <a:p>
            <a:pPr marL="742950" lvl="1" indent="-285750" hangingPunct="0">
              <a:buFont typeface="Arial" pitchFamily="34" charset="0"/>
              <a:buChar char="•"/>
            </a:pPr>
            <a:r>
              <a:rPr lang="en-US" sz="1600" dirty="0" smtClean="0">
                <a:latin typeface="Arial" pitchFamily="34" charset="0"/>
                <a:cs typeface="Arial" pitchFamily="34" charset="0"/>
              </a:rPr>
              <a:t>The </a:t>
            </a:r>
            <a:r>
              <a:rPr lang="en-US" sz="1600" dirty="0" err="1" smtClean="0">
                <a:latin typeface="Arial" pitchFamily="34" charset="0"/>
                <a:cs typeface="Arial" pitchFamily="34" charset="0"/>
              </a:rPr>
              <a:t>quadtree</a:t>
            </a:r>
            <a:r>
              <a:rPr lang="en-US" sz="1600" dirty="0" smtClean="0">
                <a:latin typeface="Arial" pitchFamily="34" charset="0"/>
                <a:cs typeface="Arial" pitchFamily="34" charset="0"/>
              </a:rPr>
              <a:t> </a:t>
            </a:r>
            <a:r>
              <a:rPr lang="en-US" sz="1600" dirty="0">
                <a:latin typeface="Arial" pitchFamily="34" charset="0"/>
                <a:cs typeface="Arial" pitchFamily="34" charset="0"/>
              </a:rPr>
              <a:t>syntax elements of the texture </a:t>
            </a:r>
            <a:r>
              <a:rPr lang="en-US" sz="1600" dirty="0" smtClean="0">
                <a:latin typeface="Arial" pitchFamily="34" charset="0"/>
                <a:cs typeface="Arial" pitchFamily="34" charset="0"/>
              </a:rPr>
              <a:t>need to </a:t>
            </a:r>
            <a:r>
              <a:rPr lang="en-US" sz="1600" dirty="0">
                <a:latin typeface="Arial" pitchFamily="34" charset="0"/>
                <a:cs typeface="Arial" pitchFamily="34" charset="0"/>
              </a:rPr>
              <a:t>be stored by the decoder until the corresponding depth is </a:t>
            </a:r>
            <a:r>
              <a:rPr lang="en-US" sz="1600" dirty="0" smtClean="0">
                <a:latin typeface="Arial" pitchFamily="34" charset="0"/>
                <a:cs typeface="Arial" pitchFamily="34" charset="0"/>
              </a:rPr>
              <a:t>parsed</a:t>
            </a:r>
          </a:p>
          <a:p>
            <a:pPr marL="742950" lvl="1" indent="-285750" hangingPunct="0">
              <a:buFont typeface="Arial" pitchFamily="34" charset="0"/>
              <a:buChar char="•"/>
            </a:pPr>
            <a:r>
              <a:rPr lang="en-US" sz="1600" dirty="0" smtClean="0">
                <a:latin typeface="Arial" pitchFamily="34" charset="0"/>
                <a:cs typeface="Arial" pitchFamily="34" charset="0"/>
              </a:rPr>
              <a:t>Parallel parsing is not possible</a:t>
            </a:r>
            <a:endParaRPr lang="en-US" sz="1600" dirty="0">
              <a:latin typeface="Arial" pitchFamily="34" charset="0"/>
              <a:cs typeface="Arial" pitchFamily="34" charset="0"/>
            </a:endParaRPr>
          </a:p>
          <a:p>
            <a:pPr lvl="1" hangingPunct="0"/>
            <a:endParaRPr lang="en-US" sz="1600" dirty="0">
              <a:latin typeface="Arial" pitchFamily="34" charset="0"/>
              <a:cs typeface="Arial" pitchFamily="34" charset="0"/>
            </a:endParaRPr>
          </a:p>
          <a:p>
            <a:pPr hangingPunct="0"/>
            <a:r>
              <a:rPr lang="en-US" sz="1600" dirty="0" smtClean="0">
                <a:latin typeface="Arial" pitchFamily="34" charset="0"/>
                <a:cs typeface="Arial" pitchFamily="34" charset="0"/>
              </a:rPr>
              <a:t>Remark:</a:t>
            </a:r>
          </a:p>
          <a:p>
            <a:pPr marL="800100" lvl="1" indent="-342900" hangingPunct="0">
              <a:buFont typeface="Arial" pitchFamily="34" charset="0"/>
              <a:buChar char="•"/>
            </a:pPr>
            <a:r>
              <a:rPr lang="en-US" sz="1600" dirty="0" smtClean="0">
                <a:latin typeface="Arial" pitchFamily="34" charset="0"/>
                <a:cs typeface="Arial" pitchFamily="34" charset="0"/>
              </a:rPr>
              <a:t>Not a concern for robustness, because if texture is lost, we do not need corresponding depth anyways.</a:t>
            </a:r>
          </a:p>
          <a:p>
            <a:pPr marL="342900" indent="-342900" hangingPunct="0">
              <a:buFont typeface="Arial" pitchFamily="34" charset="0"/>
              <a:buChar char="•"/>
            </a:pPr>
            <a:endParaRPr lang="en-US" sz="1600" dirty="0">
              <a:latin typeface="Arial" pitchFamily="34" charset="0"/>
              <a:cs typeface="Arial" pitchFamily="34" charset="0"/>
            </a:endParaRPr>
          </a:p>
        </p:txBody>
      </p:sp>
      <p:pic>
        <p:nvPicPr>
          <p:cNvPr id="6" name="Picture 9" descr="PP_orange"/>
          <p:cNvPicPr>
            <a:picLocks noChangeAspect="1" noChangeArrowheads="1"/>
          </p:cNvPicPr>
          <p:nvPr/>
        </p:nvPicPr>
        <p:blipFill>
          <a:blip r:embed="rId3" cstate="print"/>
          <a:srcRect l="74669"/>
          <a:stretch>
            <a:fillRect/>
          </a:stretch>
        </p:blipFill>
        <p:spPr bwMode="auto">
          <a:xfrm>
            <a:off x="8050213" y="0"/>
            <a:ext cx="1093787" cy="1082675"/>
          </a:xfrm>
          <a:prstGeom prst="rect">
            <a:avLst/>
          </a:prstGeom>
          <a:noFill/>
          <a:ln w="9525">
            <a:noFill/>
            <a:miter lim="800000"/>
            <a:headEnd/>
            <a:tailEnd/>
          </a:ln>
        </p:spPr>
      </p:pic>
    </p:spTree>
    <p:extLst>
      <p:ext uri="{BB962C8B-B14F-4D97-AF65-F5344CB8AC3E}">
        <p14:creationId xmlns:p14="http://schemas.microsoft.com/office/powerpoint/2010/main" val="19873382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xfrm>
            <a:off x="222568" y="184150"/>
            <a:ext cx="8487092" cy="984250"/>
          </a:xfrm>
        </p:spPr>
        <p:txBody>
          <a:bodyPr/>
          <a:lstStyle/>
          <a:p>
            <a:pPr eaLnBrk="1" hangingPunct="1"/>
            <a:r>
              <a:rPr lang="fr-FR" b="1" dirty="0" err="1" smtClean="0"/>
              <a:t>Experimental</a:t>
            </a:r>
            <a:r>
              <a:rPr lang="fr-FR" b="1" dirty="0" smtClean="0"/>
              <a:t> </a:t>
            </a:r>
            <a:r>
              <a:rPr lang="fr-FR" b="1" dirty="0" err="1" smtClean="0"/>
              <a:t>Results</a:t>
            </a:r>
            <a:endParaRPr lang="fr-FR" sz="2000" b="1" dirty="0" smtClean="0"/>
          </a:p>
        </p:txBody>
      </p:sp>
      <p:sp>
        <p:nvSpPr>
          <p:cNvPr id="3" name="Rectangle 2"/>
          <p:cNvSpPr/>
          <p:nvPr/>
        </p:nvSpPr>
        <p:spPr>
          <a:xfrm>
            <a:off x="5028990" y="6262513"/>
            <a:ext cx="777600" cy="5747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Rectangle 38"/>
          <p:cNvSpPr/>
          <p:nvPr/>
        </p:nvSpPr>
        <p:spPr>
          <a:xfrm>
            <a:off x="8826650" y="4271971"/>
            <a:ext cx="317350" cy="5747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aphicFrame>
        <p:nvGraphicFramePr>
          <p:cNvPr id="2" name="Table 1"/>
          <p:cNvGraphicFramePr>
            <a:graphicFrameLocks noGrp="1"/>
          </p:cNvGraphicFramePr>
          <p:nvPr>
            <p:extLst>
              <p:ext uri="{D42A27DB-BD31-4B8C-83A1-F6EECF244321}">
                <p14:modId xmlns:p14="http://schemas.microsoft.com/office/powerpoint/2010/main" val="1849535273"/>
              </p:ext>
            </p:extLst>
          </p:nvPr>
        </p:nvGraphicFramePr>
        <p:xfrm>
          <a:off x="213042" y="1794511"/>
          <a:ext cx="8772282" cy="3644272"/>
        </p:xfrm>
        <a:graphic>
          <a:graphicData uri="http://schemas.openxmlformats.org/drawingml/2006/table">
            <a:tbl>
              <a:tblPr firstRow="1" firstCol="1" bandRow="1">
                <a:tableStyleId>{22838BEF-8BB2-4498-84A7-C5851F593DF1}</a:tableStyleId>
              </a:tblPr>
              <a:tblGrid>
                <a:gridCol w="1190392"/>
                <a:gridCol w="666284"/>
                <a:gridCol w="662568"/>
                <a:gridCol w="756424"/>
                <a:gridCol w="903247"/>
                <a:gridCol w="1022192"/>
                <a:gridCol w="1262875"/>
                <a:gridCol w="756424"/>
                <a:gridCol w="795452"/>
                <a:gridCol w="756424"/>
              </a:tblGrid>
              <a:tr h="475987">
                <a:tc>
                  <a:txBody>
                    <a:bodyPr/>
                    <a:lstStyle/>
                    <a:p>
                      <a:pPr hangingPunct="0">
                        <a:spcBef>
                          <a:spcPts val="680"/>
                        </a:spcBef>
                        <a:spcAft>
                          <a:spcPts val="0"/>
                        </a:spcAft>
                        <a:tabLst>
                          <a:tab pos="228600" algn="l"/>
                          <a:tab pos="457200" algn="l"/>
                          <a:tab pos="685800" algn="l"/>
                          <a:tab pos="914400" algn="l"/>
                        </a:tabLst>
                      </a:pPr>
                      <a:r>
                        <a:rPr lang="en-US" sz="1200" dirty="0">
                          <a:effectLst/>
                          <a:latin typeface="Arial" pitchFamily="34" charset="0"/>
                          <a:cs typeface="Arial" pitchFamily="34" charset="0"/>
                        </a:rPr>
                        <a:t> </a:t>
                      </a:r>
                      <a:endParaRPr lang="fr-FR" sz="1200" dirty="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video 0</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video 1</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video 2</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video only</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synthesized only </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coded &amp; synthesized</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enc time</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dec time</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ren time</a:t>
                      </a:r>
                      <a:endParaRPr lang="fr-FR" sz="1200">
                        <a:effectLst/>
                        <a:latin typeface="Arial" pitchFamily="34" charset="0"/>
                        <a:ea typeface="Times New Roman"/>
                        <a:cs typeface="Arial" pitchFamily="34" charset="0"/>
                      </a:endParaRPr>
                    </a:p>
                  </a:txBody>
                  <a:tcPr marL="44450" marR="44450" marT="0" marB="0" anchor="b"/>
                </a:tc>
              </a:tr>
              <a:tr h="312366">
                <a:tc>
                  <a:txBody>
                    <a:bodyPr/>
                    <a:lstStyle/>
                    <a:p>
                      <a:pP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Poznan_Hall2</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dirty="0">
                          <a:solidFill>
                            <a:srgbClr val="000000"/>
                          </a:solidFill>
                          <a:effectLst/>
                          <a:latin typeface="Arial"/>
                          <a:ea typeface="Times New Roman"/>
                        </a:rPr>
                        <a:t>0,0%</a:t>
                      </a:r>
                      <a:endParaRPr lang="fr-FR" sz="1600" dirty="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dirty="0">
                          <a:solidFill>
                            <a:srgbClr val="000000"/>
                          </a:solidFill>
                          <a:effectLst/>
                          <a:latin typeface="Arial"/>
                          <a:ea typeface="Times New Roman"/>
                        </a:rPr>
                        <a:t>0,0%</a:t>
                      </a:r>
                      <a:endParaRPr lang="fr-FR" sz="1600" dirty="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1,0%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0,1%</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69,1%</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99,7%</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94,5%</a:t>
                      </a:r>
                      <a:endParaRPr lang="fr-FR" sz="1600">
                        <a:effectLst/>
                        <a:latin typeface="Times New Roman"/>
                        <a:ea typeface="Times New Roman"/>
                      </a:endParaRPr>
                    </a:p>
                  </a:txBody>
                  <a:tcPr marL="44450" marR="44450" marT="0" marB="0" anchor="b"/>
                </a:tc>
              </a:tr>
              <a:tr h="312366">
                <a:tc>
                  <a:txBody>
                    <a:bodyPr/>
                    <a:lstStyle/>
                    <a:p>
                      <a:pP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Poznan_Street</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dirty="0">
                          <a:solidFill>
                            <a:srgbClr val="000000"/>
                          </a:solidFill>
                          <a:effectLst/>
                          <a:latin typeface="Arial"/>
                          <a:ea typeface="Times New Roman"/>
                        </a:rPr>
                        <a:t>0,0%</a:t>
                      </a:r>
                      <a:endParaRPr lang="fr-FR" sz="1600" dirty="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0,6%</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-0,1%</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68,4%</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99,3%</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97,3%</a:t>
                      </a:r>
                      <a:endParaRPr lang="fr-FR" sz="1600">
                        <a:effectLst/>
                        <a:latin typeface="Times New Roman"/>
                        <a:ea typeface="Times New Roman"/>
                      </a:endParaRPr>
                    </a:p>
                  </a:txBody>
                  <a:tcPr marL="44450" marR="44450" marT="0" marB="0" anchor="b"/>
                </a:tc>
              </a:tr>
              <a:tr h="312366">
                <a:tc>
                  <a:txBody>
                    <a:bodyPr/>
                    <a:lstStyle/>
                    <a:p>
                      <a:pP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Dancer</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1,6%</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0,3%</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65,6%</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101,0%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104,6%</a:t>
                      </a:r>
                      <a:endParaRPr lang="fr-FR" sz="1600">
                        <a:effectLst/>
                        <a:latin typeface="Times New Roman"/>
                        <a:ea typeface="Times New Roman"/>
                      </a:endParaRPr>
                    </a:p>
                  </a:txBody>
                  <a:tcPr marL="44450" marR="44450" marT="0" marB="0" anchor="b"/>
                </a:tc>
              </a:tr>
              <a:tr h="312366">
                <a:tc>
                  <a:txBody>
                    <a:bodyPr/>
                    <a:lstStyle/>
                    <a:p>
                      <a:pP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GhostTownFly</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dirty="0">
                          <a:solidFill>
                            <a:srgbClr val="000000"/>
                          </a:solidFill>
                          <a:effectLst/>
                          <a:latin typeface="Arial"/>
                          <a:ea typeface="Times New Roman"/>
                        </a:rPr>
                        <a:t>0,0%</a:t>
                      </a:r>
                      <a:endParaRPr lang="fr-FR" sz="1600" dirty="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dirty="0">
                          <a:solidFill>
                            <a:srgbClr val="000000"/>
                          </a:solidFill>
                          <a:effectLst/>
                          <a:latin typeface="Arial"/>
                          <a:ea typeface="Times New Roman"/>
                        </a:rPr>
                        <a:t>0,0%</a:t>
                      </a:r>
                      <a:endParaRPr lang="fr-FR" sz="1600" dirty="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-0,1%</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-0,6%</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68,8%</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102,3%</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112,2%</a:t>
                      </a:r>
                      <a:endParaRPr lang="fr-FR" sz="1600">
                        <a:effectLst/>
                        <a:latin typeface="Times New Roman"/>
                        <a:ea typeface="Times New Roman"/>
                      </a:endParaRPr>
                    </a:p>
                  </a:txBody>
                  <a:tcPr marL="44450" marR="44450" marT="0" marB="0" anchor="b"/>
                </a:tc>
              </a:tr>
              <a:tr h="312366">
                <a:tc>
                  <a:txBody>
                    <a:bodyPr/>
                    <a:lstStyle/>
                    <a:p>
                      <a:pP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Kendo</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dirty="0">
                          <a:solidFill>
                            <a:srgbClr val="000000"/>
                          </a:solidFill>
                          <a:effectLst/>
                          <a:latin typeface="Arial"/>
                          <a:ea typeface="Times New Roman"/>
                        </a:rPr>
                        <a:t>0,0%</a:t>
                      </a:r>
                      <a:endParaRPr lang="fr-FR" sz="1600" dirty="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dirty="0">
                          <a:solidFill>
                            <a:srgbClr val="000000"/>
                          </a:solidFill>
                          <a:effectLst/>
                          <a:latin typeface="Arial"/>
                          <a:ea typeface="Times New Roman"/>
                        </a:rPr>
                        <a:t>0,0%</a:t>
                      </a:r>
                      <a:endParaRPr lang="fr-FR" sz="1600" dirty="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-0,8%</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68,8%</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99,9%</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96,1%</a:t>
                      </a:r>
                      <a:endParaRPr lang="fr-FR" sz="1600">
                        <a:effectLst/>
                        <a:latin typeface="Times New Roman"/>
                        <a:ea typeface="Times New Roman"/>
                      </a:endParaRPr>
                    </a:p>
                  </a:txBody>
                  <a:tcPr marL="44450" marR="44450" marT="0" marB="0" anchor="b"/>
                </a:tc>
              </a:tr>
              <a:tr h="312366">
                <a:tc>
                  <a:txBody>
                    <a:bodyPr/>
                    <a:lstStyle/>
                    <a:p>
                      <a:pP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Balloons</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dirty="0">
                          <a:solidFill>
                            <a:srgbClr val="000000"/>
                          </a:solidFill>
                          <a:effectLst/>
                          <a:latin typeface="Arial"/>
                          <a:ea typeface="Times New Roman"/>
                        </a:rPr>
                        <a:t>-0,1%</a:t>
                      </a:r>
                      <a:endParaRPr lang="fr-FR" sz="1600" dirty="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-0,4%</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67,3%</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97,5%</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90,9%</a:t>
                      </a:r>
                      <a:endParaRPr lang="fr-FR" sz="1600">
                        <a:effectLst/>
                        <a:latin typeface="Times New Roman"/>
                        <a:ea typeface="Times New Roman"/>
                      </a:endParaRPr>
                    </a:p>
                  </a:txBody>
                  <a:tcPr marL="44450" marR="44450" marT="0" marB="0" anchor="b"/>
                </a:tc>
              </a:tr>
              <a:tr h="327241">
                <a:tc>
                  <a:txBody>
                    <a:bodyPr/>
                    <a:lstStyle/>
                    <a:p>
                      <a:pP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Newspaper</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-0,1%</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-0,4%</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66,5%</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104,3%</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102,4%</a:t>
                      </a:r>
                      <a:endParaRPr lang="fr-FR" sz="1600">
                        <a:effectLst/>
                        <a:latin typeface="Times New Roman"/>
                        <a:ea typeface="Times New Roman"/>
                      </a:endParaRPr>
                    </a:p>
                  </a:txBody>
                  <a:tcPr marL="44450" marR="44450" marT="0" marB="0" anchor="b"/>
                </a:tc>
              </a:tr>
              <a:tr h="312366">
                <a:tc>
                  <a:txBody>
                    <a:bodyPr/>
                    <a:lstStyle/>
                    <a:p>
                      <a:pP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1024x768</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1,0%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dirty="0">
                          <a:solidFill>
                            <a:srgbClr val="000000"/>
                          </a:solidFill>
                          <a:effectLst/>
                          <a:latin typeface="Arial"/>
                          <a:ea typeface="Times New Roman"/>
                        </a:rPr>
                        <a:t>0,1%</a:t>
                      </a:r>
                      <a:endParaRPr lang="fr-FR" sz="1600" dirty="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67,7%</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100,0%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98,7%</a:t>
                      </a:r>
                      <a:endParaRPr lang="fr-FR" sz="1600">
                        <a:effectLst/>
                        <a:latin typeface="Times New Roman"/>
                        <a:ea typeface="Times New Roman"/>
                      </a:endParaRPr>
                    </a:p>
                  </a:txBody>
                  <a:tcPr marL="44450" marR="44450" marT="0" marB="0" anchor="b"/>
                </a:tc>
              </a:tr>
              <a:tr h="327241">
                <a:tc>
                  <a:txBody>
                    <a:bodyPr/>
                    <a:lstStyle/>
                    <a:p>
                      <a:pP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1920x1088</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-0,1%</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dirty="0">
                          <a:solidFill>
                            <a:srgbClr val="000000"/>
                          </a:solidFill>
                          <a:effectLst/>
                          <a:latin typeface="Arial"/>
                          <a:ea typeface="Times New Roman"/>
                        </a:rPr>
                        <a:t>-0,6%</a:t>
                      </a:r>
                      <a:endParaRPr lang="fr-FR" sz="1600" dirty="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dirty="0">
                          <a:solidFill>
                            <a:srgbClr val="000000"/>
                          </a:solidFill>
                          <a:effectLst/>
                          <a:latin typeface="Arial"/>
                          <a:ea typeface="Times New Roman"/>
                        </a:rPr>
                        <a:t>67,9%</a:t>
                      </a:r>
                      <a:endParaRPr lang="fr-FR" sz="1600" dirty="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101,0%</a:t>
                      </a:r>
                      <a:endParaRPr lang="fr-FR" sz="160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a:solidFill>
                            <a:srgbClr val="000000"/>
                          </a:solidFill>
                          <a:effectLst/>
                          <a:latin typeface="Arial"/>
                          <a:ea typeface="Times New Roman"/>
                        </a:rPr>
                        <a:t>100,1%</a:t>
                      </a:r>
                      <a:endParaRPr lang="fr-FR" sz="1600">
                        <a:effectLst/>
                        <a:latin typeface="Times New Roman"/>
                        <a:ea typeface="Times New Roman"/>
                      </a:endParaRPr>
                    </a:p>
                  </a:txBody>
                  <a:tcPr marL="44450" marR="44450" marT="0" marB="0" anchor="b"/>
                </a:tc>
              </a:tr>
              <a:tr h="327241">
                <a:tc>
                  <a:txBody>
                    <a:bodyPr/>
                    <a:lstStyle/>
                    <a:p>
                      <a:pPr hangingPunct="0">
                        <a:spcBef>
                          <a:spcPts val="680"/>
                        </a:spcBef>
                        <a:spcAft>
                          <a:spcPts val="0"/>
                        </a:spcAft>
                        <a:tabLst>
                          <a:tab pos="228600" algn="l"/>
                          <a:tab pos="457200" algn="l"/>
                          <a:tab pos="685800" algn="l"/>
                          <a:tab pos="914400" algn="l"/>
                        </a:tabLst>
                      </a:pPr>
                      <a:r>
                        <a:rPr lang="fr-FR" sz="1800" b="1" dirty="0" err="1">
                          <a:solidFill>
                            <a:schemeClr val="tx2"/>
                          </a:solidFill>
                          <a:effectLst/>
                          <a:latin typeface="Arial" pitchFamily="34" charset="0"/>
                          <a:cs typeface="Arial" pitchFamily="34" charset="0"/>
                        </a:rPr>
                        <a:t>Average</a:t>
                      </a:r>
                      <a:endParaRPr lang="fr-FR" sz="1800" b="1" dirty="0">
                        <a:solidFill>
                          <a:schemeClr val="tx2"/>
                        </a:solidFill>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b="1" dirty="0">
                          <a:solidFill>
                            <a:srgbClr val="000000"/>
                          </a:solidFill>
                          <a:effectLst/>
                          <a:latin typeface="Cambria"/>
                          <a:ea typeface="Times New Roman"/>
                          <a:cs typeface="Calibri"/>
                        </a:rPr>
                        <a:t>0,0%</a:t>
                      </a:r>
                      <a:endParaRPr lang="fr-FR" sz="1600" dirty="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b="1" dirty="0">
                          <a:solidFill>
                            <a:srgbClr val="000000"/>
                          </a:solidFill>
                          <a:effectLst/>
                          <a:latin typeface="Cambria"/>
                          <a:ea typeface="Times New Roman"/>
                          <a:cs typeface="Calibri"/>
                        </a:rPr>
                        <a:t>0,0%</a:t>
                      </a:r>
                      <a:endParaRPr lang="fr-FR" sz="1600" dirty="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b="1" dirty="0">
                          <a:solidFill>
                            <a:srgbClr val="000000"/>
                          </a:solidFill>
                          <a:effectLst/>
                          <a:latin typeface="Cambria"/>
                          <a:ea typeface="Times New Roman"/>
                          <a:cs typeface="Calibri"/>
                        </a:rPr>
                        <a:t>0,0%</a:t>
                      </a:r>
                      <a:endParaRPr lang="fr-FR" sz="1600" dirty="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b="1" dirty="0">
                          <a:solidFill>
                            <a:srgbClr val="000000"/>
                          </a:solidFill>
                          <a:effectLst/>
                          <a:latin typeface="Cambria"/>
                          <a:ea typeface="Times New Roman"/>
                          <a:cs typeface="Calibri"/>
                        </a:rPr>
                        <a:t>0,0%</a:t>
                      </a:r>
                      <a:endParaRPr lang="fr-FR" sz="1600" dirty="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b="1" dirty="0">
                          <a:solidFill>
                            <a:srgbClr val="000000"/>
                          </a:solidFill>
                          <a:effectLst/>
                          <a:latin typeface="Cambria"/>
                          <a:ea typeface="Times New Roman"/>
                          <a:cs typeface="Calibri"/>
                        </a:rPr>
                        <a:t>0,4%</a:t>
                      </a:r>
                      <a:endParaRPr lang="fr-FR" sz="1600" dirty="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b="1" dirty="0">
                          <a:solidFill>
                            <a:srgbClr val="000000"/>
                          </a:solidFill>
                          <a:effectLst/>
                          <a:latin typeface="Cambria"/>
                          <a:ea typeface="Times New Roman"/>
                          <a:cs typeface="Calibri"/>
                        </a:rPr>
                        <a:t>-0,3%</a:t>
                      </a:r>
                      <a:endParaRPr lang="fr-FR" sz="1600" dirty="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b="1" dirty="0">
                          <a:solidFill>
                            <a:srgbClr val="000000"/>
                          </a:solidFill>
                          <a:effectLst/>
                          <a:latin typeface="Cambria"/>
                          <a:ea typeface="Times New Roman"/>
                          <a:cs typeface="Arial"/>
                        </a:rPr>
                        <a:t>67,8%</a:t>
                      </a:r>
                      <a:endParaRPr lang="fr-FR" sz="1600" dirty="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b="1" dirty="0">
                          <a:solidFill>
                            <a:srgbClr val="000000"/>
                          </a:solidFill>
                          <a:effectLst/>
                          <a:latin typeface="Cambria"/>
                          <a:ea typeface="Times New Roman"/>
                          <a:cs typeface="Arial"/>
                        </a:rPr>
                        <a:t>100,5%</a:t>
                      </a:r>
                      <a:endParaRPr lang="fr-FR" sz="1600" dirty="0">
                        <a:effectLst/>
                        <a:latin typeface="Times New Roman"/>
                        <a:ea typeface="Times New Roman"/>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en-US" sz="1050" b="1" dirty="0">
                          <a:solidFill>
                            <a:srgbClr val="000000"/>
                          </a:solidFill>
                          <a:effectLst/>
                          <a:latin typeface="Cambria"/>
                          <a:ea typeface="Times New Roman"/>
                          <a:cs typeface="Arial"/>
                        </a:rPr>
                        <a:t>99,5%</a:t>
                      </a:r>
                      <a:endParaRPr lang="fr-FR" sz="1600" dirty="0">
                        <a:effectLst/>
                        <a:latin typeface="Times New Roman"/>
                        <a:ea typeface="Times New Roman"/>
                      </a:endParaRPr>
                    </a:p>
                  </a:txBody>
                  <a:tcPr marL="44450" marR="44450" marT="0" marB="0" anchor="b"/>
                </a:tc>
              </a:tr>
            </a:tbl>
          </a:graphicData>
        </a:graphic>
      </p:graphicFrame>
      <p:sp>
        <p:nvSpPr>
          <p:cNvPr id="4" name="Rectangle 1"/>
          <p:cNvSpPr>
            <a:spLocks noChangeArrowheads="1"/>
          </p:cNvSpPr>
          <p:nvPr/>
        </p:nvSpPr>
        <p:spPr bwMode="auto">
          <a:xfrm>
            <a:off x="213043" y="920429"/>
            <a:ext cx="4565160" cy="72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r>
              <a:rPr lang="en-US" sz="1600" b="1" dirty="0" smtClean="0">
                <a:latin typeface="Arial" pitchFamily="34" charset="0"/>
                <a:ea typeface="Times New Roman" pitchFamily="18" charset="0"/>
                <a:cs typeface="Arial" pitchFamily="34" charset="0"/>
              </a:rPr>
              <a:t>Proposed method: QTL </a:t>
            </a:r>
            <a:r>
              <a:rPr lang="en-US" sz="1600" b="1" dirty="0" smtClean="0">
                <a:latin typeface="Arial" pitchFamily="34" charset="0"/>
                <a:ea typeface="Times New Roman" pitchFamily="18" charset="0"/>
                <a:cs typeface="Arial" pitchFamily="34" charset="0"/>
              </a:rPr>
              <a:t>+ PC</a:t>
            </a:r>
            <a:r>
              <a:rPr lang="en-US" sz="1600" dirty="0" smtClean="0">
                <a:latin typeface="Arial" pitchFamily="34" charset="0"/>
                <a:ea typeface="Times New Roman" pitchFamily="18" charset="0"/>
                <a:cs typeface="Arial" pitchFamily="34" charset="0"/>
              </a:rPr>
              <a:t> </a:t>
            </a:r>
            <a:r>
              <a:rPr lang="en-US" sz="1600" dirty="0" err="1" smtClean="0">
                <a:latin typeface="Arial" pitchFamily="34" charset="0"/>
                <a:ea typeface="Times New Roman" pitchFamily="18" charset="0"/>
                <a:cs typeface="Arial" pitchFamily="34" charset="0"/>
              </a:rPr>
              <a:t>vs</a:t>
            </a:r>
            <a:r>
              <a:rPr lang="en-US" sz="1600" dirty="0" smtClean="0">
                <a:latin typeface="Arial" pitchFamily="34" charset="0"/>
                <a:ea typeface="Times New Roman" pitchFamily="18" charset="0"/>
                <a:cs typeface="Arial" pitchFamily="34" charset="0"/>
              </a:rPr>
              <a:t> </a:t>
            </a: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HTM4.1, CTC</a:t>
            </a:r>
          </a:p>
          <a:p>
            <a:pPr>
              <a:tabLst>
                <a:tab pos="228600" algn="l"/>
                <a:tab pos="457200" algn="l"/>
                <a:tab pos="685800" algn="l"/>
                <a:tab pos="914400" algn="l"/>
              </a:tabLst>
            </a:pPr>
            <a:r>
              <a:rPr lang="en-US" sz="1600" dirty="0">
                <a:latin typeface="Arial" pitchFamily="34" charset="0"/>
                <a:ea typeface="Times New Roman" pitchFamily="18" charset="0"/>
                <a:cs typeface="Arial" pitchFamily="34" charset="0"/>
              </a:rPr>
              <a:t>3 views test case</a:t>
            </a:r>
          </a:p>
          <a:p>
            <a:pPr marL="0" marR="0" lvl="0" indent="0" algn="l"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endParaRPr kumimoji="0" lang="fr-FR" sz="9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Rectangle 4"/>
          <p:cNvSpPr>
            <a:spLocks noChangeArrowheads="1"/>
          </p:cNvSpPr>
          <p:nvPr/>
        </p:nvSpPr>
        <p:spPr bwMode="auto">
          <a:xfrm>
            <a:off x="7021730" y="1393174"/>
            <a:ext cx="1877437"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228600" algn="l"/>
                <a:tab pos="457200" algn="l"/>
                <a:tab pos="685800" algn="l"/>
                <a:tab pos="819150" algn="l"/>
                <a:tab pos="914400" algn="l"/>
              </a:tabLst>
            </a:pPr>
            <a:r>
              <a:rPr kumimoji="0" lang="en-US" sz="11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(negative values are gains)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1" name="Picture 9" descr="PP_orange"/>
          <p:cNvPicPr>
            <a:picLocks noChangeAspect="1" noChangeArrowheads="1"/>
          </p:cNvPicPr>
          <p:nvPr/>
        </p:nvPicPr>
        <p:blipFill>
          <a:blip r:embed="rId3" cstate="print"/>
          <a:srcRect l="74669"/>
          <a:stretch>
            <a:fillRect/>
          </a:stretch>
        </p:blipFill>
        <p:spPr bwMode="auto">
          <a:xfrm>
            <a:off x="8178134" y="5863313"/>
            <a:ext cx="1093787" cy="1082675"/>
          </a:xfrm>
          <a:prstGeom prst="rect">
            <a:avLst/>
          </a:prstGeom>
          <a:noFill/>
          <a:ln w="9525">
            <a:noFill/>
            <a:miter lim="800000"/>
            <a:headEnd/>
            <a:tailEnd/>
          </a:ln>
        </p:spPr>
      </p:pic>
      <p:sp>
        <p:nvSpPr>
          <p:cNvPr id="12" name="Rectangle 11"/>
          <p:cNvSpPr/>
          <p:nvPr/>
        </p:nvSpPr>
        <p:spPr>
          <a:xfrm>
            <a:off x="3143250" y="5768072"/>
            <a:ext cx="4217670" cy="646331"/>
          </a:xfrm>
          <a:prstGeom prst="rect">
            <a:avLst/>
          </a:prstGeom>
        </p:spPr>
        <p:txBody>
          <a:bodyPr wrap="square">
            <a:spAutoFit/>
          </a:bodyPr>
          <a:lstStyle/>
          <a:p>
            <a:r>
              <a:rPr lang="en-US" sz="1800" dirty="0" smtClean="0"/>
              <a:t>QTL + PC brings </a:t>
            </a:r>
            <a:r>
              <a:rPr lang="en-US" sz="1800" dirty="0" smtClean="0"/>
              <a:t>gain and encoder runtime saving </a:t>
            </a:r>
            <a:endParaRPr lang="fr-FR" sz="1800" dirty="0"/>
          </a:p>
        </p:txBody>
      </p:sp>
      <p:sp>
        <p:nvSpPr>
          <p:cNvPr id="13" name="Right Arrow 12"/>
          <p:cNvSpPr/>
          <p:nvPr/>
        </p:nvSpPr>
        <p:spPr>
          <a:xfrm>
            <a:off x="2061794" y="5826061"/>
            <a:ext cx="906698" cy="484632"/>
          </a:xfrm>
          <a:prstGeom prst="rightArrow">
            <a:avLst/>
          </a:prstGeom>
          <a:solidFill>
            <a:schemeClr val="tx2"/>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93864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xfrm>
            <a:off x="222568" y="184150"/>
            <a:ext cx="8487092" cy="984250"/>
          </a:xfrm>
        </p:spPr>
        <p:txBody>
          <a:bodyPr/>
          <a:lstStyle/>
          <a:p>
            <a:pPr eaLnBrk="1" hangingPunct="1"/>
            <a:r>
              <a:rPr lang="fr-FR" b="1" dirty="0" err="1" smtClean="0"/>
              <a:t>Experimental</a:t>
            </a:r>
            <a:r>
              <a:rPr lang="fr-FR" b="1" dirty="0" smtClean="0"/>
              <a:t> </a:t>
            </a:r>
            <a:r>
              <a:rPr lang="fr-FR" b="1" dirty="0" err="1" smtClean="0"/>
              <a:t>Results</a:t>
            </a:r>
            <a:endParaRPr lang="fr-FR" sz="2000" b="1" dirty="0" smtClean="0"/>
          </a:p>
        </p:txBody>
      </p:sp>
      <p:sp>
        <p:nvSpPr>
          <p:cNvPr id="3" name="Rectangle 2"/>
          <p:cNvSpPr/>
          <p:nvPr/>
        </p:nvSpPr>
        <p:spPr>
          <a:xfrm>
            <a:off x="5028990" y="6262513"/>
            <a:ext cx="777600" cy="5747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Rectangle 38"/>
          <p:cNvSpPr/>
          <p:nvPr/>
        </p:nvSpPr>
        <p:spPr>
          <a:xfrm>
            <a:off x="8826650" y="4271971"/>
            <a:ext cx="317350" cy="5747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aphicFrame>
        <p:nvGraphicFramePr>
          <p:cNvPr id="2" name="Table 1"/>
          <p:cNvGraphicFramePr>
            <a:graphicFrameLocks noGrp="1"/>
          </p:cNvGraphicFramePr>
          <p:nvPr>
            <p:extLst>
              <p:ext uri="{D42A27DB-BD31-4B8C-83A1-F6EECF244321}">
                <p14:modId xmlns:p14="http://schemas.microsoft.com/office/powerpoint/2010/main" val="1849535273"/>
              </p:ext>
            </p:extLst>
          </p:nvPr>
        </p:nvGraphicFramePr>
        <p:xfrm>
          <a:off x="213042" y="1794511"/>
          <a:ext cx="8772282" cy="3644272"/>
        </p:xfrm>
        <a:graphic>
          <a:graphicData uri="http://schemas.openxmlformats.org/drawingml/2006/table">
            <a:tbl>
              <a:tblPr firstRow="1" firstCol="1" bandRow="1">
                <a:tableStyleId>{22838BEF-8BB2-4498-84A7-C5851F593DF1}</a:tableStyleId>
              </a:tblPr>
              <a:tblGrid>
                <a:gridCol w="1190392"/>
                <a:gridCol w="666284"/>
                <a:gridCol w="662568"/>
                <a:gridCol w="756424"/>
                <a:gridCol w="903247"/>
                <a:gridCol w="1022192"/>
                <a:gridCol w="1262875"/>
                <a:gridCol w="756424"/>
                <a:gridCol w="795452"/>
                <a:gridCol w="756424"/>
              </a:tblGrid>
              <a:tr h="475987">
                <a:tc>
                  <a:txBody>
                    <a:bodyPr/>
                    <a:lstStyle/>
                    <a:p>
                      <a:pPr hangingPunct="0">
                        <a:spcBef>
                          <a:spcPts val="680"/>
                        </a:spcBef>
                        <a:spcAft>
                          <a:spcPts val="0"/>
                        </a:spcAft>
                        <a:tabLst>
                          <a:tab pos="228600" algn="l"/>
                          <a:tab pos="457200" algn="l"/>
                          <a:tab pos="685800" algn="l"/>
                          <a:tab pos="914400" algn="l"/>
                        </a:tabLst>
                      </a:pPr>
                      <a:r>
                        <a:rPr lang="en-US" sz="1200" dirty="0">
                          <a:effectLst/>
                          <a:latin typeface="Arial" pitchFamily="34" charset="0"/>
                          <a:cs typeface="Arial" pitchFamily="34" charset="0"/>
                        </a:rPr>
                        <a:t> </a:t>
                      </a:r>
                      <a:endParaRPr lang="fr-FR" sz="1200" dirty="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video 0</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video 1</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video 2</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video only</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synthesized only </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coded &amp; synthesized</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enc time</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dec time</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ren time</a:t>
                      </a:r>
                      <a:endParaRPr lang="fr-FR" sz="1200">
                        <a:effectLst/>
                        <a:latin typeface="Arial" pitchFamily="34" charset="0"/>
                        <a:ea typeface="Times New Roman"/>
                        <a:cs typeface="Arial" pitchFamily="34" charset="0"/>
                      </a:endParaRPr>
                    </a:p>
                  </a:txBody>
                  <a:tcPr marL="44450" marR="44450" marT="0" marB="0" anchor="b"/>
                </a:tc>
              </a:tr>
              <a:tr h="312366">
                <a:tc>
                  <a:txBody>
                    <a:bodyPr/>
                    <a:lstStyle/>
                    <a:p>
                      <a:pP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Poznan_Hall2</a:t>
                      </a:r>
                      <a:endParaRPr lang="fr-FR" sz="1200">
                        <a:effectLst/>
                        <a:latin typeface="Arial" pitchFamily="34" charset="0"/>
                        <a:ea typeface="Times New Roman"/>
                        <a:cs typeface="Arial" pitchFamily="34" charset="0"/>
                      </a:endParaRPr>
                    </a:p>
                  </a:txBody>
                  <a:tcPr marL="44450" marR="44450" marT="0"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1,3%</a:t>
                      </a:r>
                    </a:p>
                  </a:txBody>
                  <a:tcPr marL="9525" marR="9525" marT="9525" marB="0" anchor="b"/>
                </a:tc>
                <a:tc>
                  <a:txBody>
                    <a:bodyPr/>
                    <a:lstStyle/>
                    <a:p>
                      <a:pPr algn="ctr" fontAlgn="b"/>
                      <a:r>
                        <a:rPr lang="fr-FR" sz="1050" b="0" i="0" u="none" strike="noStrike" dirty="0">
                          <a:solidFill>
                            <a:srgbClr val="000000"/>
                          </a:solidFill>
                          <a:latin typeface="Arial"/>
                        </a:rPr>
                        <a:t>0,4%</a:t>
                      </a:r>
                    </a:p>
                  </a:txBody>
                  <a:tcPr marL="9525" marR="9525" marT="9525" marB="0" anchor="b"/>
                </a:tc>
                <a:tc>
                  <a:txBody>
                    <a:bodyPr/>
                    <a:lstStyle/>
                    <a:p>
                      <a:pPr algn="ctr" fontAlgn="b"/>
                      <a:r>
                        <a:rPr lang="fr-FR" sz="1050" b="0" i="0" u="none" strike="noStrike" dirty="0">
                          <a:solidFill>
                            <a:srgbClr val="000000"/>
                          </a:solidFill>
                          <a:latin typeface="Arial" pitchFamily="34" charset="0"/>
                          <a:cs typeface="Arial" pitchFamily="34" charset="0"/>
                        </a:rPr>
                        <a:t>73,3%</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102,9%</a:t>
                      </a:r>
                    </a:p>
                  </a:txBody>
                  <a:tcPr marL="9525" marR="9525" marT="9525" marB="0" anchor="b"/>
                </a:tc>
                <a:tc>
                  <a:txBody>
                    <a:bodyPr/>
                    <a:lstStyle/>
                    <a:p>
                      <a:pPr algn="ctr" fontAlgn="b"/>
                      <a:r>
                        <a:rPr lang="fr-FR" sz="1050" b="0" i="0" u="none" strike="noStrike" dirty="0">
                          <a:solidFill>
                            <a:srgbClr val="000000"/>
                          </a:solidFill>
                          <a:latin typeface="Arial" pitchFamily="34" charset="0"/>
                          <a:cs typeface="Arial" pitchFamily="34" charset="0"/>
                        </a:rPr>
                        <a:t>105,9%</a:t>
                      </a:r>
                    </a:p>
                  </a:txBody>
                  <a:tcPr marL="9525" marR="9525" marT="9525" marB="0" anchor="b"/>
                </a:tc>
              </a:tr>
              <a:tr h="312366">
                <a:tc>
                  <a:txBody>
                    <a:bodyPr/>
                    <a:lstStyle/>
                    <a:p>
                      <a:pP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Poznan_Street</a:t>
                      </a:r>
                      <a:endParaRPr lang="fr-FR" sz="1200">
                        <a:effectLst/>
                        <a:latin typeface="Arial" pitchFamily="34" charset="0"/>
                        <a:ea typeface="Times New Roman"/>
                        <a:cs typeface="Arial" pitchFamily="34" charset="0"/>
                      </a:endParaRPr>
                    </a:p>
                  </a:txBody>
                  <a:tcPr marL="44450" marR="44450" marT="0"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0,9%</a:t>
                      </a:r>
                    </a:p>
                  </a:txBody>
                  <a:tcPr marL="9525" marR="9525" marT="9525" marB="0" anchor="b"/>
                </a:tc>
                <a:tc>
                  <a:txBody>
                    <a:bodyPr/>
                    <a:lstStyle/>
                    <a:p>
                      <a:pPr algn="ctr" fontAlgn="b"/>
                      <a:r>
                        <a:rPr lang="fr-FR" sz="1050" b="0" i="0" u="none" strike="noStrike">
                          <a:solidFill>
                            <a:srgbClr val="000000"/>
                          </a:solidFill>
                          <a:latin typeface="Arial"/>
                        </a:rPr>
                        <a:t>0,2%</a:t>
                      </a:r>
                    </a:p>
                  </a:txBody>
                  <a:tcPr marL="9525" marR="9525" marT="9525" marB="0" anchor="b"/>
                </a:tc>
                <a:tc>
                  <a:txBody>
                    <a:bodyPr/>
                    <a:lstStyle/>
                    <a:p>
                      <a:pPr algn="ctr" fontAlgn="b"/>
                      <a:r>
                        <a:rPr lang="fr-FR" sz="1050" b="0" i="0" u="none" strike="noStrike" dirty="0">
                          <a:solidFill>
                            <a:srgbClr val="000000"/>
                          </a:solidFill>
                          <a:latin typeface="Arial" pitchFamily="34" charset="0"/>
                          <a:cs typeface="Arial" pitchFamily="34" charset="0"/>
                        </a:rPr>
                        <a:t>66,8%</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101,2%</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104,1%</a:t>
                      </a:r>
                    </a:p>
                  </a:txBody>
                  <a:tcPr marL="9525" marR="9525" marT="9525" marB="0" anchor="b"/>
                </a:tc>
              </a:tr>
              <a:tr h="312366">
                <a:tc>
                  <a:txBody>
                    <a:bodyPr/>
                    <a:lstStyle/>
                    <a:p>
                      <a:pP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Dancer</a:t>
                      </a:r>
                      <a:endParaRPr lang="fr-FR" sz="1200">
                        <a:effectLst/>
                        <a:latin typeface="Arial" pitchFamily="34" charset="0"/>
                        <a:ea typeface="Times New Roman"/>
                        <a:cs typeface="Arial" pitchFamily="34" charset="0"/>
                      </a:endParaRPr>
                    </a:p>
                  </a:txBody>
                  <a:tcPr marL="44450" marR="44450" marT="0"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2,0%</a:t>
                      </a:r>
                    </a:p>
                  </a:txBody>
                  <a:tcPr marL="9525" marR="9525" marT="9525" marB="0" anchor="b"/>
                </a:tc>
                <a:tc>
                  <a:txBody>
                    <a:bodyPr/>
                    <a:lstStyle/>
                    <a:p>
                      <a:pPr algn="ctr" fontAlgn="b"/>
                      <a:r>
                        <a:rPr lang="fr-FR" sz="1050" b="0" i="0" u="none" strike="noStrike">
                          <a:solidFill>
                            <a:srgbClr val="000000"/>
                          </a:solidFill>
                          <a:latin typeface="Arial"/>
                        </a:rPr>
                        <a:t>0,7%</a:t>
                      </a:r>
                    </a:p>
                  </a:txBody>
                  <a:tcPr marL="9525" marR="9525" marT="9525" marB="0" anchor="b"/>
                </a:tc>
                <a:tc>
                  <a:txBody>
                    <a:bodyPr/>
                    <a:lstStyle/>
                    <a:p>
                      <a:pPr algn="ctr" fontAlgn="b"/>
                      <a:r>
                        <a:rPr lang="fr-FR" sz="1050" b="0" i="0" u="none" strike="noStrike" dirty="0">
                          <a:solidFill>
                            <a:srgbClr val="000000"/>
                          </a:solidFill>
                          <a:latin typeface="Arial" pitchFamily="34" charset="0"/>
                          <a:cs typeface="Arial" pitchFamily="34" charset="0"/>
                        </a:rPr>
                        <a:t>69,2%</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102,7%</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120,0%</a:t>
                      </a:r>
                    </a:p>
                  </a:txBody>
                  <a:tcPr marL="9525" marR="9525" marT="9525" marB="0" anchor="b"/>
                </a:tc>
              </a:tr>
              <a:tr h="312366">
                <a:tc>
                  <a:txBody>
                    <a:bodyPr/>
                    <a:lstStyle/>
                    <a:p>
                      <a:pP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GhostTownFly</a:t>
                      </a:r>
                      <a:endParaRPr lang="fr-FR" sz="1200">
                        <a:effectLst/>
                        <a:latin typeface="Arial" pitchFamily="34" charset="0"/>
                        <a:ea typeface="Times New Roman"/>
                        <a:cs typeface="Arial" pitchFamily="34" charset="0"/>
                      </a:endParaRPr>
                    </a:p>
                  </a:txBody>
                  <a:tcPr marL="44450" marR="44450" marT="0"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-0,4%</a:t>
                      </a:r>
                    </a:p>
                  </a:txBody>
                  <a:tcPr marL="9525" marR="9525" marT="9525" marB="0" anchor="b"/>
                </a:tc>
                <a:tc>
                  <a:txBody>
                    <a:bodyPr/>
                    <a:lstStyle/>
                    <a:p>
                      <a:pPr algn="ctr" fontAlgn="b"/>
                      <a:r>
                        <a:rPr lang="fr-FR" sz="1050" b="0" i="0" u="none" strike="noStrike" dirty="0">
                          <a:solidFill>
                            <a:srgbClr val="000000"/>
                          </a:solidFill>
                          <a:latin typeface="Arial" pitchFamily="34" charset="0"/>
                          <a:cs typeface="Arial" pitchFamily="34" charset="0"/>
                        </a:rPr>
                        <a:t>75,2%</a:t>
                      </a:r>
                    </a:p>
                  </a:txBody>
                  <a:tcPr marL="9525" marR="9525" marT="9525" marB="0" anchor="b"/>
                </a:tc>
                <a:tc>
                  <a:txBody>
                    <a:bodyPr/>
                    <a:lstStyle/>
                    <a:p>
                      <a:pPr algn="ctr" fontAlgn="b"/>
                      <a:r>
                        <a:rPr lang="fr-FR" sz="1050" b="0" i="0" u="none" strike="noStrike" dirty="0">
                          <a:solidFill>
                            <a:srgbClr val="000000"/>
                          </a:solidFill>
                          <a:latin typeface="Arial" pitchFamily="34" charset="0"/>
                          <a:cs typeface="Arial" pitchFamily="34" charset="0"/>
                        </a:rPr>
                        <a:t>99,6%</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96,4%</a:t>
                      </a:r>
                    </a:p>
                  </a:txBody>
                  <a:tcPr marL="9525" marR="9525" marT="9525" marB="0" anchor="b"/>
                </a:tc>
              </a:tr>
              <a:tr h="312366">
                <a:tc>
                  <a:txBody>
                    <a:bodyPr/>
                    <a:lstStyle/>
                    <a:p>
                      <a:pP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Kendo</a:t>
                      </a:r>
                      <a:endParaRPr lang="fr-FR" sz="1200">
                        <a:effectLst/>
                        <a:latin typeface="Arial" pitchFamily="34" charset="0"/>
                        <a:ea typeface="Times New Roman"/>
                        <a:cs typeface="Arial" pitchFamily="34" charset="0"/>
                      </a:endParaRPr>
                    </a:p>
                  </a:txBody>
                  <a:tcPr marL="44450" marR="44450" marT="0"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0,6%</a:t>
                      </a:r>
                    </a:p>
                  </a:txBody>
                  <a:tcPr marL="9525" marR="9525" marT="9525" marB="0" anchor="b"/>
                </a:tc>
                <a:tc>
                  <a:txBody>
                    <a:bodyPr/>
                    <a:lstStyle/>
                    <a:p>
                      <a:pPr algn="ctr" fontAlgn="b"/>
                      <a:r>
                        <a:rPr lang="fr-FR" sz="1050" b="0" i="0" u="none" strike="noStrike">
                          <a:solidFill>
                            <a:srgbClr val="000000"/>
                          </a:solidFill>
                          <a:latin typeface="Arial"/>
                        </a:rPr>
                        <a:t>-0,3%</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67,8%</a:t>
                      </a:r>
                    </a:p>
                  </a:txBody>
                  <a:tcPr marL="9525" marR="9525" marT="9525" marB="0" anchor="b"/>
                </a:tc>
                <a:tc>
                  <a:txBody>
                    <a:bodyPr/>
                    <a:lstStyle/>
                    <a:p>
                      <a:pPr algn="ctr" fontAlgn="b"/>
                      <a:r>
                        <a:rPr lang="fr-FR" sz="1050" b="0" i="0" u="none" strike="noStrike" dirty="0">
                          <a:solidFill>
                            <a:srgbClr val="000000"/>
                          </a:solidFill>
                          <a:latin typeface="Arial" pitchFamily="34" charset="0"/>
                          <a:cs typeface="Arial" pitchFamily="34" charset="0"/>
                        </a:rPr>
                        <a:t>100,7%</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99,4%</a:t>
                      </a:r>
                    </a:p>
                  </a:txBody>
                  <a:tcPr marL="9525" marR="9525" marT="9525" marB="0" anchor="b"/>
                </a:tc>
              </a:tr>
              <a:tr h="312366">
                <a:tc>
                  <a:txBody>
                    <a:bodyPr/>
                    <a:lstStyle/>
                    <a:p>
                      <a:pP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Balloons</a:t>
                      </a:r>
                      <a:endParaRPr lang="fr-FR" sz="1200">
                        <a:effectLst/>
                        <a:latin typeface="Arial" pitchFamily="34" charset="0"/>
                        <a:ea typeface="Times New Roman"/>
                        <a:cs typeface="Arial" pitchFamily="34" charset="0"/>
                      </a:endParaRPr>
                    </a:p>
                  </a:txBody>
                  <a:tcPr marL="44450" marR="44450" marT="0"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0,2%</a:t>
                      </a:r>
                    </a:p>
                  </a:txBody>
                  <a:tcPr marL="9525" marR="9525" marT="9525" marB="0" anchor="b"/>
                </a:tc>
                <a:tc>
                  <a:txBody>
                    <a:bodyPr/>
                    <a:lstStyle/>
                    <a:p>
                      <a:pPr algn="ctr" fontAlgn="b"/>
                      <a:r>
                        <a:rPr lang="fr-FR" sz="1050" b="0" i="0" u="none" strike="noStrike">
                          <a:solidFill>
                            <a:srgbClr val="000000"/>
                          </a:solidFill>
                          <a:latin typeface="Arial"/>
                        </a:rPr>
                        <a:t>-0,2%</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73,0%</a:t>
                      </a:r>
                    </a:p>
                  </a:txBody>
                  <a:tcPr marL="9525" marR="9525" marT="9525" marB="0" anchor="b"/>
                </a:tc>
                <a:tc>
                  <a:txBody>
                    <a:bodyPr/>
                    <a:lstStyle/>
                    <a:p>
                      <a:pPr algn="ctr" fontAlgn="b"/>
                      <a:r>
                        <a:rPr lang="fr-FR" sz="1050" b="0" i="0" u="none" strike="noStrike" dirty="0">
                          <a:solidFill>
                            <a:srgbClr val="000000"/>
                          </a:solidFill>
                          <a:latin typeface="Arial" pitchFamily="34" charset="0"/>
                          <a:cs typeface="Arial" pitchFamily="34" charset="0"/>
                        </a:rPr>
                        <a:t>100,3%</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100,2%</a:t>
                      </a:r>
                    </a:p>
                  </a:txBody>
                  <a:tcPr marL="9525" marR="9525" marT="9525" marB="0" anchor="b"/>
                </a:tc>
              </a:tr>
              <a:tr h="327241">
                <a:tc>
                  <a:txBody>
                    <a:bodyPr/>
                    <a:lstStyle/>
                    <a:p>
                      <a:pP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Newspaper</a:t>
                      </a:r>
                      <a:endParaRPr lang="fr-FR" sz="1200">
                        <a:effectLst/>
                        <a:latin typeface="Arial" pitchFamily="34" charset="0"/>
                        <a:ea typeface="Times New Roman"/>
                        <a:cs typeface="Arial" pitchFamily="34" charset="0"/>
                      </a:endParaRPr>
                    </a:p>
                  </a:txBody>
                  <a:tcPr marL="44450" marR="44450" marT="0"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0,2%</a:t>
                      </a:r>
                    </a:p>
                  </a:txBody>
                  <a:tcPr marL="9525" marR="9525" marT="9525" marB="0" anchor="b"/>
                </a:tc>
                <a:tc>
                  <a:txBody>
                    <a:bodyPr/>
                    <a:lstStyle/>
                    <a:p>
                      <a:pPr algn="ctr" fontAlgn="b"/>
                      <a:r>
                        <a:rPr lang="fr-FR" sz="1050" b="0" i="0" u="none" strike="noStrike">
                          <a:solidFill>
                            <a:srgbClr val="000000"/>
                          </a:solidFill>
                          <a:latin typeface="Arial"/>
                        </a:rPr>
                        <a:t>-0,2%</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74,1%</a:t>
                      </a:r>
                    </a:p>
                  </a:txBody>
                  <a:tcPr marL="9525" marR="9525" marT="9525" marB="0" anchor="b"/>
                </a:tc>
                <a:tc>
                  <a:txBody>
                    <a:bodyPr/>
                    <a:lstStyle/>
                    <a:p>
                      <a:pPr algn="ctr" fontAlgn="b"/>
                      <a:r>
                        <a:rPr lang="fr-FR" sz="1050" b="0" i="0" u="none" strike="noStrike" dirty="0">
                          <a:solidFill>
                            <a:srgbClr val="000000"/>
                          </a:solidFill>
                          <a:latin typeface="Arial" pitchFamily="34" charset="0"/>
                          <a:cs typeface="Arial" pitchFamily="34" charset="0"/>
                        </a:rPr>
                        <a:t>107,8%</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101,1%</a:t>
                      </a:r>
                    </a:p>
                  </a:txBody>
                  <a:tcPr marL="9525" marR="9525" marT="9525" marB="0" anchor="b"/>
                </a:tc>
              </a:tr>
              <a:tr h="312366">
                <a:tc>
                  <a:txBody>
                    <a:bodyPr/>
                    <a:lstStyle/>
                    <a:p>
                      <a:pP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1024x768</a:t>
                      </a:r>
                      <a:endParaRPr lang="fr-FR" sz="1200">
                        <a:effectLst/>
                        <a:latin typeface="Arial" pitchFamily="34" charset="0"/>
                        <a:ea typeface="Times New Roman"/>
                        <a:cs typeface="Arial" pitchFamily="34" charset="0"/>
                      </a:endParaRPr>
                    </a:p>
                  </a:txBody>
                  <a:tcPr marL="44450" marR="44450" marT="0"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1,4%</a:t>
                      </a:r>
                    </a:p>
                  </a:txBody>
                  <a:tcPr marL="9525" marR="9525" marT="9525" marB="0" anchor="b"/>
                </a:tc>
                <a:tc>
                  <a:txBody>
                    <a:bodyPr/>
                    <a:lstStyle/>
                    <a:p>
                      <a:pPr algn="ctr" fontAlgn="b"/>
                      <a:r>
                        <a:rPr lang="fr-FR" sz="1050" b="0" i="0" u="none" strike="noStrike">
                          <a:solidFill>
                            <a:srgbClr val="000000"/>
                          </a:solidFill>
                          <a:latin typeface="Arial"/>
                        </a:rPr>
                        <a:t>0,4%</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69,7%</a:t>
                      </a:r>
                    </a:p>
                  </a:txBody>
                  <a:tcPr marL="9525" marR="9525" marT="9525" marB="0" anchor="b"/>
                </a:tc>
                <a:tc>
                  <a:txBody>
                    <a:bodyPr/>
                    <a:lstStyle/>
                    <a:p>
                      <a:pPr algn="ctr" fontAlgn="b"/>
                      <a:r>
                        <a:rPr lang="fr-FR" sz="1050" b="0" i="0" u="none" strike="noStrike" dirty="0">
                          <a:solidFill>
                            <a:srgbClr val="000000"/>
                          </a:solidFill>
                          <a:latin typeface="Arial" pitchFamily="34" charset="0"/>
                          <a:cs typeface="Arial" pitchFamily="34" charset="0"/>
                        </a:rPr>
                        <a:t>102,3%</a:t>
                      </a:r>
                    </a:p>
                  </a:txBody>
                  <a:tcPr marL="9525" marR="9525" marT="9525" marB="0" anchor="b"/>
                </a:tc>
                <a:tc>
                  <a:txBody>
                    <a:bodyPr/>
                    <a:lstStyle/>
                    <a:p>
                      <a:pPr algn="ctr" fontAlgn="b"/>
                      <a:r>
                        <a:rPr lang="fr-FR" sz="1050" b="0" i="0" u="none" strike="noStrike" dirty="0">
                          <a:solidFill>
                            <a:srgbClr val="000000"/>
                          </a:solidFill>
                          <a:latin typeface="Arial" pitchFamily="34" charset="0"/>
                          <a:cs typeface="Arial" pitchFamily="34" charset="0"/>
                        </a:rPr>
                        <a:t>109,8%</a:t>
                      </a:r>
                    </a:p>
                  </a:txBody>
                  <a:tcPr marL="9525" marR="9525" marT="9525" marB="0" anchor="b"/>
                </a:tc>
              </a:tr>
              <a:tr h="327241">
                <a:tc>
                  <a:txBody>
                    <a:bodyPr/>
                    <a:lstStyle/>
                    <a:p>
                      <a:pP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1920x1088</a:t>
                      </a:r>
                      <a:endParaRPr lang="fr-FR" sz="1200">
                        <a:effectLst/>
                        <a:latin typeface="Arial" pitchFamily="34" charset="0"/>
                        <a:ea typeface="Times New Roman"/>
                        <a:cs typeface="Arial" pitchFamily="34" charset="0"/>
                      </a:endParaRPr>
                    </a:p>
                  </a:txBody>
                  <a:tcPr marL="44450" marR="44450" marT="0"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0,3%</a:t>
                      </a:r>
                    </a:p>
                  </a:txBody>
                  <a:tcPr marL="9525" marR="9525" marT="9525" marB="0" anchor="b"/>
                </a:tc>
                <a:tc>
                  <a:txBody>
                    <a:bodyPr/>
                    <a:lstStyle/>
                    <a:p>
                      <a:pPr algn="ctr" fontAlgn="b"/>
                      <a:r>
                        <a:rPr lang="fr-FR" sz="1050" b="0" i="0" u="none" strike="noStrike">
                          <a:solidFill>
                            <a:srgbClr val="000000"/>
                          </a:solidFill>
                          <a:latin typeface="Arial"/>
                        </a:rPr>
                        <a:t>-0,3%</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72,5%</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102,0%</a:t>
                      </a:r>
                    </a:p>
                  </a:txBody>
                  <a:tcPr marL="9525" marR="9525" marT="9525" marB="0" anchor="b"/>
                </a:tc>
                <a:tc>
                  <a:txBody>
                    <a:bodyPr/>
                    <a:lstStyle/>
                    <a:p>
                      <a:pPr algn="ctr" fontAlgn="b"/>
                      <a:r>
                        <a:rPr lang="fr-FR" sz="1050" b="0" i="0" u="none" strike="noStrike" dirty="0">
                          <a:solidFill>
                            <a:srgbClr val="000000"/>
                          </a:solidFill>
                          <a:latin typeface="Arial" pitchFamily="34" charset="0"/>
                          <a:cs typeface="Arial" pitchFamily="34" charset="0"/>
                        </a:rPr>
                        <a:t>99,3%</a:t>
                      </a:r>
                    </a:p>
                  </a:txBody>
                  <a:tcPr marL="9525" marR="9525" marT="9525" marB="0" anchor="b"/>
                </a:tc>
              </a:tr>
              <a:tr h="327241">
                <a:tc>
                  <a:txBody>
                    <a:bodyPr/>
                    <a:lstStyle/>
                    <a:p>
                      <a:pPr hangingPunct="0">
                        <a:spcBef>
                          <a:spcPts val="680"/>
                        </a:spcBef>
                        <a:spcAft>
                          <a:spcPts val="0"/>
                        </a:spcAft>
                        <a:tabLst>
                          <a:tab pos="228600" algn="l"/>
                          <a:tab pos="457200" algn="l"/>
                          <a:tab pos="685800" algn="l"/>
                          <a:tab pos="914400" algn="l"/>
                        </a:tabLst>
                      </a:pPr>
                      <a:r>
                        <a:rPr lang="fr-FR" sz="1800" b="1" dirty="0" err="1">
                          <a:solidFill>
                            <a:schemeClr val="tx2"/>
                          </a:solidFill>
                          <a:effectLst/>
                          <a:latin typeface="Arial" pitchFamily="34" charset="0"/>
                          <a:cs typeface="Arial" pitchFamily="34" charset="0"/>
                        </a:rPr>
                        <a:t>Average</a:t>
                      </a:r>
                      <a:endParaRPr lang="fr-FR" sz="1800" b="1" dirty="0">
                        <a:solidFill>
                          <a:schemeClr val="tx2"/>
                        </a:solidFill>
                        <a:effectLst/>
                        <a:latin typeface="Arial" pitchFamily="34" charset="0"/>
                        <a:ea typeface="Times New Roman"/>
                        <a:cs typeface="Arial" pitchFamily="34" charset="0"/>
                      </a:endParaRPr>
                    </a:p>
                  </a:txBody>
                  <a:tcPr marL="44450" marR="44450" marT="0" marB="0" anchor="b"/>
                </a:tc>
                <a:tc>
                  <a:txBody>
                    <a:bodyPr/>
                    <a:lstStyle/>
                    <a:p>
                      <a:pPr algn="ctr" fontAlgn="b"/>
                      <a:r>
                        <a:rPr lang="fr-FR" sz="1100" b="1" i="0" u="none" strike="noStrike" dirty="0">
                          <a:solidFill>
                            <a:srgbClr val="000000"/>
                          </a:solidFill>
                          <a:latin typeface="Cambria"/>
                        </a:rPr>
                        <a:t>0,0%</a:t>
                      </a:r>
                    </a:p>
                  </a:txBody>
                  <a:tcPr marL="9525" marR="9525" marT="9525" marB="0" anchor="b"/>
                </a:tc>
                <a:tc>
                  <a:txBody>
                    <a:bodyPr/>
                    <a:lstStyle/>
                    <a:p>
                      <a:pPr algn="ctr" fontAlgn="b"/>
                      <a:r>
                        <a:rPr lang="fr-FR" sz="1100" b="1" i="0" u="none" strike="noStrike">
                          <a:solidFill>
                            <a:srgbClr val="000000"/>
                          </a:solidFill>
                          <a:latin typeface="Cambria"/>
                        </a:rPr>
                        <a:t>0,0%</a:t>
                      </a:r>
                    </a:p>
                  </a:txBody>
                  <a:tcPr marL="9525" marR="9525" marT="9525" marB="0" anchor="b"/>
                </a:tc>
                <a:tc>
                  <a:txBody>
                    <a:bodyPr/>
                    <a:lstStyle/>
                    <a:p>
                      <a:pPr algn="ctr" fontAlgn="b"/>
                      <a:r>
                        <a:rPr lang="fr-FR" sz="1100" b="1" i="0" u="none" strike="noStrike" dirty="0">
                          <a:solidFill>
                            <a:srgbClr val="000000"/>
                          </a:solidFill>
                          <a:latin typeface="Cambria"/>
                        </a:rPr>
                        <a:t>0,0%</a:t>
                      </a:r>
                    </a:p>
                  </a:txBody>
                  <a:tcPr marL="9525" marR="9525" marT="9525" marB="0" anchor="b"/>
                </a:tc>
                <a:tc>
                  <a:txBody>
                    <a:bodyPr/>
                    <a:lstStyle/>
                    <a:p>
                      <a:pPr algn="ctr" fontAlgn="b"/>
                      <a:r>
                        <a:rPr lang="fr-FR" sz="1100" b="1" i="0" u="none" strike="noStrike" dirty="0">
                          <a:solidFill>
                            <a:srgbClr val="000000"/>
                          </a:solidFill>
                          <a:latin typeface="Cambria"/>
                        </a:rPr>
                        <a:t>0,0%</a:t>
                      </a:r>
                    </a:p>
                  </a:txBody>
                  <a:tcPr marL="9525" marR="9525" marT="9525" marB="0" anchor="b"/>
                </a:tc>
                <a:tc>
                  <a:txBody>
                    <a:bodyPr/>
                    <a:lstStyle/>
                    <a:p>
                      <a:pPr algn="ctr" fontAlgn="b"/>
                      <a:r>
                        <a:rPr lang="fr-FR" sz="1100" b="1" i="0" u="none" strike="noStrike" dirty="0">
                          <a:solidFill>
                            <a:srgbClr val="000000"/>
                          </a:solidFill>
                          <a:latin typeface="Cambria"/>
                        </a:rPr>
                        <a:t>0,7%</a:t>
                      </a:r>
                    </a:p>
                  </a:txBody>
                  <a:tcPr marL="9525" marR="9525" marT="9525" marB="0" anchor="b"/>
                </a:tc>
                <a:tc>
                  <a:txBody>
                    <a:bodyPr/>
                    <a:lstStyle/>
                    <a:p>
                      <a:pPr algn="ctr" fontAlgn="b"/>
                      <a:r>
                        <a:rPr lang="fr-FR" sz="1100" b="1" i="0" u="none" strike="noStrike" dirty="0">
                          <a:solidFill>
                            <a:srgbClr val="000000"/>
                          </a:solidFill>
                          <a:latin typeface="Cambria"/>
                        </a:rPr>
                        <a:t>0,0%</a:t>
                      </a:r>
                    </a:p>
                  </a:txBody>
                  <a:tcPr marL="9525" marR="9525" marT="9525" marB="0" anchor="b"/>
                </a:tc>
                <a:tc>
                  <a:txBody>
                    <a:bodyPr/>
                    <a:lstStyle/>
                    <a:p>
                      <a:pPr algn="ctr" fontAlgn="b"/>
                      <a:r>
                        <a:rPr lang="fr-FR" sz="1100" b="1" i="0" u="none" strike="noStrike" dirty="0">
                          <a:solidFill>
                            <a:srgbClr val="000000"/>
                          </a:solidFill>
                          <a:latin typeface="Cambria"/>
                        </a:rPr>
                        <a:t>71,3%</a:t>
                      </a:r>
                    </a:p>
                  </a:txBody>
                  <a:tcPr marL="9525" marR="9525" marT="9525" marB="0" anchor="b"/>
                </a:tc>
                <a:tc>
                  <a:txBody>
                    <a:bodyPr/>
                    <a:lstStyle/>
                    <a:p>
                      <a:pPr algn="ctr" fontAlgn="b"/>
                      <a:r>
                        <a:rPr lang="fr-FR" sz="1100" b="1" i="0" u="none" strike="noStrike" dirty="0">
                          <a:solidFill>
                            <a:srgbClr val="000000"/>
                          </a:solidFill>
                          <a:latin typeface="Cambria"/>
                        </a:rPr>
                        <a:t>102,1%</a:t>
                      </a:r>
                    </a:p>
                  </a:txBody>
                  <a:tcPr marL="9525" marR="9525" marT="9525" marB="0" anchor="b"/>
                </a:tc>
                <a:tc>
                  <a:txBody>
                    <a:bodyPr/>
                    <a:lstStyle/>
                    <a:p>
                      <a:pPr algn="ctr" fontAlgn="b"/>
                      <a:r>
                        <a:rPr lang="fr-FR" sz="1100" b="1" i="0" u="none" strike="noStrike" dirty="0">
                          <a:solidFill>
                            <a:srgbClr val="000000"/>
                          </a:solidFill>
                          <a:latin typeface="Cambria"/>
                        </a:rPr>
                        <a:t>103,6%</a:t>
                      </a:r>
                    </a:p>
                  </a:txBody>
                  <a:tcPr marL="9525" marR="9525" marT="9525" marB="0" anchor="b"/>
                </a:tc>
              </a:tr>
            </a:tbl>
          </a:graphicData>
        </a:graphic>
      </p:graphicFrame>
      <p:sp>
        <p:nvSpPr>
          <p:cNvPr id="4" name="Rectangle 1"/>
          <p:cNvSpPr>
            <a:spLocks noChangeArrowheads="1"/>
          </p:cNvSpPr>
          <p:nvPr/>
        </p:nvSpPr>
        <p:spPr bwMode="auto">
          <a:xfrm>
            <a:off x="213042" y="920429"/>
            <a:ext cx="3047515" cy="72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r>
              <a:rPr lang="en-US" sz="1600" b="1" dirty="0" smtClean="0">
                <a:latin typeface="Arial" pitchFamily="34" charset="0"/>
                <a:ea typeface="Times New Roman" pitchFamily="18" charset="0"/>
                <a:cs typeface="Arial" pitchFamily="34" charset="0"/>
              </a:rPr>
              <a:t>QTL only</a:t>
            </a:r>
            <a:r>
              <a:rPr lang="en-US" sz="1600" dirty="0" smtClean="0">
                <a:latin typeface="Arial" pitchFamily="34" charset="0"/>
                <a:ea typeface="Times New Roman" pitchFamily="18" charset="0"/>
                <a:cs typeface="Arial" pitchFamily="34" charset="0"/>
              </a:rPr>
              <a:t> </a:t>
            </a:r>
            <a:r>
              <a:rPr lang="en-US" sz="1600" dirty="0" err="1" smtClean="0">
                <a:latin typeface="Arial" pitchFamily="34" charset="0"/>
                <a:ea typeface="Times New Roman" pitchFamily="18" charset="0"/>
                <a:cs typeface="Arial" pitchFamily="34" charset="0"/>
              </a:rPr>
              <a:t>vs</a:t>
            </a:r>
            <a:r>
              <a:rPr lang="en-US" sz="1600" dirty="0" smtClean="0">
                <a:latin typeface="Arial" pitchFamily="34" charset="0"/>
                <a:ea typeface="Times New Roman" pitchFamily="18" charset="0"/>
                <a:cs typeface="Arial" pitchFamily="34" charset="0"/>
              </a:rPr>
              <a:t> </a:t>
            </a: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HTM4.1, CTC</a:t>
            </a:r>
          </a:p>
          <a:p>
            <a:pPr>
              <a:tabLst>
                <a:tab pos="228600" algn="l"/>
                <a:tab pos="457200" algn="l"/>
                <a:tab pos="685800" algn="l"/>
                <a:tab pos="914400" algn="l"/>
              </a:tabLst>
            </a:pPr>
            <a:r>
              <a:rPr lang="en-US" sz="1600" dirty="0">
                <a:latin typeface="Arial" pitchFamily="34" charset="0"/>
                <a:ea typeface="Times New Roman" pitchFamily="18" charset="0"/>
                <a:cs typeface="Arial" pitchFamily="34" charset="0"/>
              </a:rPr>
              <a:t>3 views test case</a:t>
            </a:r>
          </a:p>
          <a:p>
            <a:pPr marL="0" marR="0" lvl="0" indent="0" algn="l"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endParaRPr kumimoji="0" lang="fr-FR" sz="9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Rectangle 4"/>
          <p:cNvSpPr>
            <a:spLocks noChangeArrowheads="1"/>
          </p:cNvSpPr>
          <p:nvPr/>
        </p:nvSpPr>
        <p:spPr bwMode="auto">
          <a:xfrm>
            <a:off x="7021730" y="1393174"/>
            <a:ext cx="1877437"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228600" algn="l"/>
                <a:tab pos="457200" algn="l"/>
                <a:tab pos="685800" algn="l"/>
                <a:tab pos="819150" algn="l"/>
                <a:tab pos="914400" algn="l"/>
              </a:tabLst>
            </a:pPr>
            <a:r>
              <a:rPr kumimoji="0" lang="en-US" sz="11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(negative values are gains)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1" name="Picture 9" descr="PP_orange"/>
          <p:cNvPicPr>
            <a:picLocks noChangeAspect="1" noChangeArrowheads="1"/>
          </p:cNvPicPr>
          <p:nvPr/>
        </p:nvPicPr>
        <p:blipFill>
          <a:blip r:embed="rId3" cstate="print"/>
          <a:srcRect l="74669"/>
          <a:stretch>
            <a:fillRect/>
          </a:stretch>
        </p:blipFill>
        <p:spPr bwMode="auto">
          <a:xfrm>
            <a:off x="8178134" y="5863313"/>
            <a:ext cx="1093787" cy="1082675"/>
          </a:xfrm>
          <a:prstGeom prst="rect">
            <a:avLst/>
          </a:prstGeom>
          <a:noFill/>
          <a:ln w="9525">
            <a:noFill/>
            <a:miter lim="800000"/>
            <a:headEnd/>
            <a:tailEnd/>
          </a:ln>
        </p:spPr>
      </p:pic>
      <p:sp>
        <p:nvSpPr>
          <p:cNvPr id="9" name="Rectangle 8"/>
          <p:cNvSpPr/>
          <p:nvPr/>
        </p:nvSpPr>
        <p:spPr>
          <a:xfrm>
            <a:off x="3143250" y="5893802"/>
            <a:ext cx="4217670" cy="369332"/>
          </a:xfrm>
          <a:prstGeom prst="rect">
            <a:avLst/>
          </a:prstGeom>
        </p:spPr>
        <p:txBody>
          <a:bodyPr wrap="square">
            <a:spAutoFit/>
          </a:bodyPr>
          <a:lstStyle/>
          <a:p>
            <a:r>
              <a:rPr lang="fr-FR" sz="1800" dirty="0" smtClean="0"/>
              <a:t>QTL </a:t>
            </a:r>
            <a:r>
              <a:rPr lang="fr-FR" sz="1800" dirty="0" err="1" smtClean="0"/>
              <a:t>brings</a:t>
            </a:r>
            <a:r>
              <a:rPr lang="fr-FR" sz="1800" dirty="0" smtClean="0"/>
              <a:t> </a:t>
            </a:r>
            <a:r>
              <a:rPr lang="fr-FR" sz="1800" dirty="0" err="1" smtClean="0"/>
              <a:t>runtime</a:t>
            </a:r>
            <a:r>
              <a:rPr lang="fr-FR" sz="1800" dirty="0" smtClean="0"/>
              <a:t> </a:t>
            </a:r>
            <a:r>
              <a:rPr lang="fr-FR" sz="1800" dirty="0" err="1" smtClean="0"/>
              <a:t>savings</a:t>
            </a:r>
            <a:endParaRPr lang="fr-FR" sz="1800" dirty="0"/>
          </a:p>
        </p:txBody>
      </p:sp>
      <p:sp>
        <p:nvSpPr>
          <p:cNvPr id="10" name="Right Arrow 9"/>
          <p:cNvSpPr/>
          <p:nvPr/>
        </p:nvSpPr>
        <p:spPr>
          <a:xfrm>
            <a:off x="2061794" y="5826061"/>
            <a:ext cx="906698" cy="484632"/>
          </a:xfrm>
          <a:prstGeom prst="rightArrow">
            <a:avLst/>
          </a:prstGeom>
          <a:solidFill>
            <a:schemeClr val="tx2"/>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93864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xfrm>
            <a:off x="222568" y="184150"/>
            <a:ext cx="8487092" cy="984250"/>
          </a:xfrm>
        </p:spPr>
        <p:txBody>
          <a:bodyPr/>
          <a:lstStyle/>
          <a:p>
            <a:pPr eaLnBrk="1" hangingPunct="1"/>
            <a:r>
              <a:rPr lang="fr-FR" b="1" dirty="0" err="1" smtClean="0"/>
              <a:t>Results</a:t>
            </a:r>
            <a:r>
              <a:rPr lang="fr-FR" b="1" dirty="0" smtClean="0"/>
              <a:t>  </a:t>
            </a:r>
            <a:r>
              <a:rPr lang="fr-FR" b="1" dirty="0" err="1" smtClean="0"/>
              <a:t>Summary</a:t>
            </a:r>
            <a:endParaRPr lang="fr-FR" sz="2000" b="1" dirty="0" smtClean="0"/>
          </a:p>
        </p:txBody>
      </p:sp>
      <p:sp>
        <p:nvSpPr>
          <p:cNvPr id="3" name="Rectangle 2"/>
          <p:cNvSpPr/>
          <p:nvPr/>
        </p:nvSpPr>
        <p:spPr>
          <a:xfrm>
            <a:off x="5028990" y="6262513"/>
            <a:ext cx="777600" cy="5747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Rectangle 38"/>
          <p:cNvSpPr/>
          <p:nvPr/>
        </p:nvSpPr>
        <p:spPr>
          <a:xfrm>
            <a:off x="8826650" y="4271971"/>
            <a:ext cx="317350" cy="5747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aphicFrame>
        <p:nvGraphicFramePr>
          <p:cNvPr id="2" name="Table 1"/>
          <p:cNvGraphicFramePr>
            <a:graphicFrameLocks noGrp="1"/>
          </p:cNvGraphicFramePr>
          <p:nvPr>
            <p:extLst>
              <p:ext uri="{D42A27DB-BD31-4B8C-83A1-F6EECF244321}">
                <p14:modId xmlns:p14="http://schemas.microsoft.com/office/powerpoint/2010/main" val="1849535273"/>
              </p:ext>
            </p:extLst>
          </p:nvPr>
        </p:nvGraphicFramePr>
        <p:xfrm>
          <a:off x="213042" y="1794511"/>
          <a:ext cx="8772282" cy="3644272"/>
        </p:xfrm>
        <a:graphic>
          <a:graphicData uri="http://schemas.openxmlformats.org/drawingml/2006/table">
            <a:tbl>
              <a:tblPr firstRow="1" firstCol="1" bandRow="1">
                <a:tableStyleId>{22838BEF-8BB2-4498-84A7-C5851F593DF1}</a:tableStyleId>
              </a:tblPr>
              <a:tblGrid>
                <a:gridCol w="1190392"/>
                <a:gridCol w="666284"/>
                <a:gridCol w="662568"/>
                <a:gridCol w="756424"/>
                <a:gridCol w="903247"/>
                <a:gridCol w="1022192"/>
                <a:gridCol w="1262875"/>
                <a:gridCol w="756424"/>
                <a:gridCol w="795452"/>
                <a:gridCol w="756424"/>
              </a:tblGrid>
              <a:tr h="475987">
                <a:tc>
                  <a:txBody>
                    <a:bodyPr/>
                    <a:lstStyle/>
                    <a:p>
                      <a:pPr hangingPunct="0">
                        <a:spcBef>
                          <a:spcPts val="680"/>
                        </a:spcBef>
                        <a:spcAft>
                          <a:spcPts val="0"/>
                        </a:spcAft>
                        <a:tabLst>
                          <a:tab pos="228600" algn="l"/>
                          <a:tab pos="457200" algn="l"/>
                          <a:tab pos="685800" algn="l"/>
                          <a:tab pos="914400" algn="l"/>
                        </a:tabLst>
                      </a:pPr>
                      <a:r>
                        <a:rPr lang="en-US" sz="1200" dirty="0">
                          <a:effectLst/>
                          <a:latin typeface="Arial" pitchFamily="34" charset="0"/>
                          <a:cs typeface="Arial" pitchFamily="34" charset="0"/>
                        </a:rPr>
                        <a:t> </a:t>
                      </a:r>
                      <a:endParaRPr lang="fr-FR" sz="1200" dirty="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video 0</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video 1</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video 2</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video only</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synthesized only </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coded &amp; synthesized</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enc time</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dec time</a:t>
                      </a:r>
                      <a:endParaRPr lang="fr-FR" sz="1200">
                        <a:effectLst/>
                        <a:latin typeface="Arial" pitchFamily="34" charset="0"/>
                        <a:ea typeface="Times New Roman"/>
                        <a:cs typeface="Arial" pitchFamily="34" charset="0"/>
                      </a:endParaRPr>
                    </a:p>
                  </a:txBody>
                  <a:tcPr marL="44450" marR="44450" marT="0" marB="0" anchor="b"/>
                </a:tc>
                <a:tc>
                  <a:txBody>
                    <a:bodyPr/>
                    <a:lstStyle/>
                    <a:p>
                      <a:pPr algn="ct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ren time</a:t>
                      </a:r>
                      <a:endParaRPr lang="fr-FR" sz="1200">
                        <a:effectLst/>
                        <a:latin typeface="Arial" pitchFamily="34" charset="0"/>
                        <a:ea typeface="Times New Roman"/>
                        <a:cs typeface="Arial" pitchFamily="34" charset="0"/>
                      </a:endParaRPr>
                    </a:p>
                  </a:txBody>
                  <a:tcPr marL="44450" marR="44450" marT="0" marB="0" anchor="b"/>
                </a:tc>
              </a:tr>
              <a:tr h="312366">
                <a:tc>
                  <a:txBody>
                    <a:bodyPr/>
                    <a:lstStyle/>
                    <a:p>
                      <a:pP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Poznan_Hall2</a:t>
                      </a:r>
                      <a:endParaRPr lang="fr-FR" sz="1200">
                        <a:effectLst/>
                        <a:latin typeface="Arial" pitchFamily="34" charset="0"/>
                        <a:ea typeface="Times New Roman"/>
                        <a:cs typeface="Arial" pitchFamily="34" charset="0"/>
                      </a:endParaRPr>
                    </a:p>
                  </a:txBody>
                  <a:tcPr marL="44450" marR="44450" marT="0"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-0,3%</a:t>
                      </a:r>
                    </a:p>
                  </a:txBody>
                  <a:tcPr marL="9525" marR="9525" marT="9525" marB="0" anchor="b"/>
                </a:tc>
                <a:tc>
                  <a:txBody>
                    <a:bodyPr/>
                    <a:lstStyle/>
                    <a:p>
                      <a:pPr algn="ctr" fontAlgn="b"/>
                      <a:r>
                        <a:rPr lang="fr-FR" sz="1050" b="0" i="0" u="none" strike="noStrike">
                          <a:solidFill>
                            <a:srgbClr val="000000"/>
                          </a:solidFill>
                          <a:latin typeface="Arial"/>
                        </a:rPr>
                        <a:t>-0,3%</a:t>
                      </a:r>
                    </a:p>
                  </a:txBody>
                  <a:tcPr marL="9525" marR="9525" marT="9525" marB="0" anchor="b"/>
                </a:tc>
                <a:tc>
                  <a:txBody>
                    <a:bodyPr/>
                    <a:lstStyle/>
                    <a:p>
                      <a:pPr algn="ctr" fontAlgn="b"/>
                      <a:r>
                        <a:rPr lang="fr-FR" sz="1050" b="0" i="0" u="none" strike="noStrike" dirty="0">
                          <a:solidFill>
                            <a:srgbClr val="000000"/>
                          </a:solidFill>
                          <a:latin typeface="Arial" pitchFamily="34" charset="0"/>
                          <a:cs typeface="Arial" pitchFamily="34" charset="0"/>
                        </a:rPr>
                        <a:t>94,3%</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96,9%</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89,3%</a:t>
                      </a:r>
                    </a:p>
                  </a:txBody>
                  <a:tcPr marL="9525" marR="9525" marT="9525" marB="0" anchor="b"/>
                </a:tc>
              </a:tr>
              <a:tr h="312366">
                <a:tc>
                  <a:txBody>
                    <a:bodyPr/>
                    <a:lstStyle/>
                    <a:p>
                      <a:pP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Poznan_Street</a:t>
                      </a:r>
                      <a:endParaRPr lang="fr-FR" sz="1200">
                        <a:effectLst/>
                        <a:latin typeface="Arial" pitchFamily="34" charset="0"/>
                        <a:ea typeface="Times New Roman"/>
                        <a:cs typeface="Arial" pitchFamily="34" charset="0"/>
                      </a:endParaRPr>
                    </a:p>
                  </a:txBody>
                  <a:tcPr marL="44450" marR="44450" marT="0"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-0,3%</a:t>
                      </a:r>
                    </a:p>
                  </a:txBody>
                  <a:tcPr marL="9525" marR="9525" marT="9525" marB="0" anchor="b"/>
                </a:tc>
                <a:tc>
                  <a:txBody>
                    <a:bodyPr/>
                    <a:lstStyle/>
                    <a:p>
                      <a:pPr algn="ctr" fontAlgn="b"/>
                      <a:r>
                        <a:rPr lang="fr-FR" sz="1050" b="0" i="0" u="none" strike="noStrike">
                          <a:solidFill>
                            <a:srgbClr val="000000"/>
                          </a:solidFill>
                          <a:latin typeface="Arial"/>
                        </a:rPr>
                        <a:t>-0,3%</a:t>
                      </a:r>
                    </a:p>
                  </a:txBody>
                  <a:tcPr marL="9525" marR="9525" marT="9525" marB="0" anchor="b"/>
                </a:tc>
                <a:tc>
                  <a:txBody>
                    <a:bodyPr/>
                    <a:lstStyle/>
                    <a:p>
                      <a:pPr algn="ctr" fontAlgn="b"/>
                      <a:r>
                        <a:rPr lang="fr-FR" sz="1050" b="0" i="0" u="none" strike="noStrike" dirty="0">
                          <a:solidFill>
                            <a:srgbClr val="000000"/>
                          </a:solidFill>
                          <a:latin typeface="Arial" pitchFamily="34" charset="0"/>
                          <a:cs typeface="Arial" pitchFamily="34" charset="0"/>
                        </a:rPr>
                        <a:t>102,4%</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98,1%</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93,5%</a:t>
                      </a:r>
                    </a:p>
                  </a:txBody>
                  <a:tcPr marL="9525" marR="9525" marT="9525" marB="0" anchor="b"/>
                </a:tc>
              </a:tr>
              <a:tr h="312366">
                <a:tc>
                  <a:txBody>
                    <a:bodyPr/>
                    <a:lstStyle/>
                    <a:p>
                      <a:pP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Dancer</a:t>
                      </a:r>
                      <a:endParaRPr lang="fr-FR" sz="1200">
                        <a:effectLst/>
                        <a:latin typeface="Arial" pitchFamily="34" charset="0"/>
                        <a:ea typeface="Times New Roman"/>
                        <a:cs typeface="Arial" pitchFamily="34" charset="0"/>
                      </a:endParaRPr>
                    </a:p>
                  </a:txBody>
                  <a:tcPr marL="44450" marR="44450" marT="0"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-0,4%</a:t>
                      </a:r>
                    </a:p>
                  </a:txBody>
                  <a:tcPr marL="9525" marR="9525" marT="9525" marB="0" anchor="b"/>
                </a:tc>
                <a:tc>
                  <a:txBody>
                    <a:bodyPr/>
                    <a:lstStyle/>
                    <a:p>
                      <a:pPr algn="ctr" fontAlgn="b"/>
                      <a:r>
                        <a:rPr lang="fr-FR" sz="1050" b="0" i="0" u="none" strike="noStrike">
                          <a:solidFill>
                            <a:srgbClr val="000000"/>
                          </a:solidFill>
                          <a:latin typeface="Arial"/>
                        </a:rPr>
                        <a:t>-0,4%</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94,8%</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98,3%</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87,1%</a:t>
                      </a:r>
                    </a:p>
                  </a:txBody>
                  <a:tcPr marL="9525" marR="9525" marT="9525" marB="0" anchor="b"/>
                </a:tc>
              </a:tr>
              <a:tr h="312366">
                <a:tc>
                  <a:txBody>
                    <a:bodyPr/>
                    <a:lstStyle/>
                    <a:p>
                      <a:pP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GhostTownFly</a:t>
                      </a:r>
                      <a:endParaRPr lang="fr-FR" sz="1200">
                        <a:effectLst/>
                        <a:latin typeface="Arial" pitchFamily="34" charset="0"/>
                        <a:ea typeface="Times New Roman"/>
                        <a:cs typeface="Arial" pitchFamily="34" charset="0"/>
                      </a:endParaRPr>
                    </a:p>
                  </a:txBody>
                  <a:tcPr marL="44450" marR="44450" marT="0"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-0,2%</a:t>
                      </a:r>
                    </a:p>
                  </a:txBody>
                  <a:tcPr marL="9525" marR="9525" marT="9525" marB="0" anchor="b"/>
                </a:tc>
                <a:tc>
                  <a:txBody>
                    <a:bodyPr/>
                    <a:lstStyle/>
                    <a:p>
                      <a:pPr algn="ctr" fontAlgn="b"/>
                      <a:r>
                        <a:rPr lang="fr-FR" sz="1050" b="0" i="0" u="none" strike="noStrike">
                          <a:solidFill>
                            <a:srgbClr val="000000"/>
                          </a:solidFill>
                          <a:latin typeface="Arial"/>
                        </a:rPr>
                        <a:t>-0,2%</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91,5%</a:t>
                      </a:r>
                    </a:p>
                  </a:txBody>
                  <a:tcPr marL="9525" marR="9525" marT="9525" marB="0" anchor="b"/>
                </a:tc>
                <a:tc>
                  <a:txBody>
                    <a:bodyPr/>
                    <a:lstStyle/>
                    <a:p>
                      <a:pPr algn="ctr" fontAlgn="b"/>
                      <a:r>
                        <a:rPr lang="fr-FR" sz="1050" b="0" i="0" u="none" strike="noStrike" dirty="0">
                          <a:solidFill>
                            <a:srgbClr val="000000"/>
                          </a:solidFill>
                          <a:latin typeface="Arial" pitchFamily="34" charset="0"/>
                          <a:cs typeface="Arial" pitchFamily="34" charset="0"/>
                        </a:rPr>
                        <a:t>102,7%</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116,3%</a:t>
                      </a:r>
                    </a:p>
                  </a:txBody>
                  <a:tcPr marL="9525" marR="9525" marT="9525" marB="0" anchor="b"/>
                </a:tc>
              </a:tr>
              <a:tr h="312366">
                <a:tc>
                  <a:txBody>
                    <a:bodyPr/>
                    <a:lstStyle/>
                    <a:p>
                      <a:pP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Kendo</a:t>
                      </a:r>
                      <a:endParaRPr lang="fr-FR" sz="1200">
                        <a:effectLst/>
                        <a:latin typeface="Arial" pitchFamily="34" charset="0"/>
                        <a:ea typeface="Times New Roman"/>
                        <a:cs typeface="Arial" pitchFamily="34" charset="0"/>
                      </a:endParaRPr>
                    </a:p>
                  </a:txBody>
                  <a:tcPr marL="44450" marR="44450" marT="0"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-0,6%</a:t>
                      </a:r>
                    </a:p>
                  </a:txBody>
                  <a:tcPr marL="9525" marR="9525" marT="9525" marB="0" anchor="b"/>
                </a:tc>
                <a:tc>
                  <a:txBody>
                    <a:bodyPr/>
                    <a:lstStyle/>
                    <a:p>
                      <a:pPr algn="ctr" fontAlgn="b"/>
                      <a:r>
                        <a:rPr lang="fr-FR" sz="1050" b="0" i="0" u="none" strike="noStrike">
                          <a:solidFill>
                            <a:srgbClr val="000000"/>
                          </a:solidFill>
                          <a:latin typeface="Arial"/>
                        </a:rPr>
                        <a:t>-0,6%</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101,5%</a:t>
                      </a:r>
                    </a:p>
                  </a:txBody>
                  <a:tcPr marL="9525" marR="9525" marT="9525" marB="0" anchor="b"/>
                </a:tc>
                <a:tc>
                  <a:txBody>
                    <a:bodyPr/>
                    <a:lstStyle/>
                    <a:p>
                      <a:pPr algn="ctr" fontAlgn="b"/>
                      <a:r>
                        <a:rPr lang="fr-FR" sz="1050" b="0" i="0" u="none" strike="noStrike" dirty="0">
                          <a:solidFill>
                            <a:srgbClr val="000000"/>
                          </a:solidFill>
                          <a:latin typeface="Arial" pitchFamily="34" charset="0"/>
                          <a:cs typeface="Arial" pitchFamily="34" charset="0"/>
                        </a:rPr>
                        <a:t>99,1%</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96,7%</a:t>
                      </a:r>
                    </a:p>
                  </a:txBody>
                  <a:tcPr marL="9525" marR="9525" marT="9525" marB="0" anchor="b"/>
                </a:tc>
              </a:tr>
              <a:tr h="312366">
                <a:tc>
                  <a:txBody>
                    <a:bodyPr/>
                    <a:lstStyle/>
                    <a:p>
                      <a:pP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Balloons</a:t>
                      </a:r>
                      <a:endParaRPr lang="fr-FR" sz="1200">
                        <a:effectLst/>
                        <a:latin typeface="Arial" pitchFamily="34" charset="0"/>
                        <a:ea typeface="Times New Roman"/>
                        <a:cs typeface="Arial" pitchFamily="34" charset="0"/>
                      </a:endParaRPr>
                    </a:p>
                  </a:txBody>
                  <a:tcPr marL="44450" marR="44450" marT="0"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-0,3%</a:t>
                      </a:r>
                    </a:p>
                  </a:txBody>
                  <a:tcPr marL="9525" marR="9525" marT="9525" marB="0" anchor="b"/>
                </a:tc>
                <a:tc>
                  <a:txBody>
                    <a:bodyPr/>
                    <a:lstStyle/>
                    <a:p>
                      <a:pPr algn="ctr" fontAlgn="b"/>
                      <a:r>
                        <a:rPr lang="fr-FR" sz="1050" b="0" i="0" u="none" strike="noStrike">
                          <a:solidFill>
                            <a:srgbClr val="000000"/>
                          </a:solidFill>
                          <a:latin typeface="Arial"/>
                        </a:rPr>
                        <a:t>-0,3%</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92,3%</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97,2%</a:t>
                      </a:r>
                    </a:p>
                  </a:txBody>
                  <a:tcPr marL="9525" marR="9525" marT="9525" marB="0" anchor="b"/>
                </a:tc>
                <a:tc>
                  <a:txBody>
                    <a:bodyPr/>
                    <a:lstStyle/>
                    <a:p>
                      <a:pPr algn="ctr" fontAlgn="b"/>
                      <a:r>
                        <a:rPr lang="fr-FR" sz="1050" b="0" i="0" u="none" strike="noStrike" dirty="0">
                          <a:solidFill>
                            <a:srgbClr val="000000"/>
                          </a:solidFill>
                          <a:latin typeface="Arial" pitchFamily="34" charset="0"/>
                          <a:cs typeface="Arial" pitchFamily="34" charset="0"/>
                        </a:rPr>
                        <a:t>90,7%</a:t>
                      </a:r>
                    </a:p>
                  </a:txBody>
                  <a:tcPr marL="9525" marR="9525" marT="9525" marB="0" anchor="b"/>
                </a:tc>
              </a:tr>
              <a:tr h="327241">
                <a:tc>
                  <a:txBody>
                    <a:bodyPr/>
                    <a:lstStyle/>
                    <a:p>
                      <a:pP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Newspaper</a:t>
                      </a:r>
                      <a:endParaRPr lang="fr-FR" sz="1200">
                        <a:effectLst/>
                        <a:latin typeface="Arial" pitchFamily="34" charset="0"/>
                        <a:ea typeface="Times New Roman"/>
                        <a:cs typeface="Arial" pitchFamily="34" charset="0"/>
                      </a:endParaRPr>
                    </a:p>
                  </a:txBody>
                  <a:tcPr marL="44450" marR="44450" marT="0"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-0,2%</a:t>
                      </a:r>
                    </a:p>
                  </a:txBody>
                  <a:tcPr marL="9525" marR="9525" marT="9525" marB="0" anchor="b"/>
                </a:tc>
                <a:tc>
                  <a:txBody>
                    <a:bodyPr/>
                    <a:lstStyle/>
                    <a:p>
                      <a:pPr algn="ctr" fontAlgn="b"/>
                      <a:r>
                        <a:rPr lang="fr-FR" sz="1050" b="0" i="0" u="none" strike="noStrike">
                          <a:solidFill>
                            <a:srgbClr val="000000"/>
                          </a:solidFill>
                          <a:latin typeface="Arial"/>
                        </a:rPr>
                        <a:t>-0,2%</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89,6%</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96,8%</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101,3%</a:t>
                      </a:r>
                    </a:p>
                  </a:txBody>
                  <a:tcPr marL="9525" marR="9525" marT="9525" marB="0" anchor="b"/>
                </a:tc>
              </a:tr>
              <a:tr h="312366">
                <a:tc>
                  <a:txBody>
                    <a:bodyPr/>
                    <a:lstStyle/>
                    <a:p>
                      <a:pP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1024x768</a:t>
                      </a:r>
                      <a:endParaRPr lang="fr-FR" sz="1200">
                        <a:effectLst/>
                        <a:latin typeface="Arial" pitchFamily="34" charset="0"/>
                        <a:ea typeface="Times New Roman"/>
                        <a:cs typeface="Arial" pitchFamily="34" charset="0"/>
                      </a:endParaRPr>
                    </a:p>
                  </a:txBody>
                  <a:tcPr marL="44450" marR="44450" marT="0"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-0,4%</a:t>
                      </a:r>
                    </a:p>
                  </a:txBody>
                  <a:tcPr marL="9525" marR="9525" marT="9525" marB="0" anchor="b"/>
                </a:tc>
                <a:tc>
                  <a:txBody>
                    <a:bodyPr/>
                    <a:lstStyle/>
                    <a:p>
                      <a:pPr algn="ctr" fontAlgn="b"/>
                      <a:r>
                        <a:rPr lang="fr-FR" sz="1050" b="0" i="0" u="none" strike="noStrike">
                          <a:solidFill>
                            <a:srgbClr val="000000"/>
                          </a:solidFill>
                          <a:latin typeface="Arial"/>
                        </a:rPr>
                        <a:t>-0,4%</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97,1%</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97,8%</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89,9%</a:t>
                      </a:r>
                    </a:p>
                  </a:txBody>
                  <a:tcPr marL="9525" marR="9525" marT="9525" marB="0" anchor="b"/>
                </a:tc>
              </a:tr>
              <a:tr h="327241">
                <a:tc>
                  <a:txBody>
                    <a:bodyPr/>
                    <a:lstStyle/>
                    <a:p>
                      <a:pPr hangingPunct="0">
                        <a:spcBef>
                          <a:spcPts val="680"/>
                        </a:spcBef>
                        <a:spcAft>
                          <a:spcPts val="0"/>
                        </a:spcAft>
                        <a:tabLst>
                          <a:tab pos="228600" algn="l"/>
                          <a:tab pos="457200" algn="l"/>
                          <a:tab pos="685800" algn="l"/>
                          <a:tab pos="914400" algn="l"/>
                        </a:tabLst>
                      </a:pPr>
                      <a:r>
                        <a:rPr lang="fr-FR" sz="1200">
                          <a:effectLst/>
                          <a:latin typeface="Arial" pitchFamily="34" charset="0"/>
                          <a:cs typeface="Arial" pitchFamily="34" charset="0"/>
                        </a:rPr>
                        <a:t>1920x1088</a:t>
                      </a:r>
                      <a:endParaRPr lang="fr-FR" sz="1200">
                        <a:effectLst/>
                        <a:latin typeface="Arial" pitchFamily="34" charset="0"/>
                        <a:ea typeface="Times New Roman"/>
                        <a:cs typeface="Arial" pitchFamily="34" charset="0"/>
                      </a:endParaRPr>
                    </a:p>
                  </a:txBody>
                  <a:tcPr marL="44450" marR="44450" marT="0"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0,0%</a:t>
                      </a:r>
                    </a:p>
                  </a:txBody>
                  <a:tcPr marL="9525" marR="9525" marT="9525" marB="0" anchor="b"/>
                </a:tc>
                <a:tc>
                  <a:txBody>
                    <a:bodyPr/>
                    <a:lstStyle/>
                    <a:p>
                      <a:pPr algn="ctr" fontAlgn="b"/>
                      <a:r>
                        <a:rPr lang="fr-FR" sz="1050" b="0" i="0" u="none" strike="noStrike">
                          <a:solidFill>
                            <a:srgbClr val="000000"/>
                          </a:solidFill>
                          <a:latin typeface="Arial"/>
                        </a:rPr>
                        <a:t>-0,3%</a:t>
                      </a:r>
                    </a:p>
                  </a:txBody>
                  <a:tcPr marL="9525" marR="9525" marT="9525" marB="0" anchor="b"/>
                </a:tc>
                <a:tc>
                  <a:txBody>
                    <a:bodyPr/>
                    <a:lstStyle/>
                    <a:p>
                      <a:pPr algn="ctr" fontAlgn="b"/>
                      <a:r>
                        <a:rPr lang="fr-FR" sz="1050" b="0" i="0" u="none" strike="noStrike">
                          <a:solidFill>
                            <a:srgbClr val="000000"/>
                          </a:solidFill>
                          <a:latin typeface="Arial"/>
                        </a:rPr>
                        <a:t>-0,3%</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93,6%</a:t>
                      </a:r>
                    </a:p>
                  </a:txBody>
                  <a:tcPr marL="9525" marR="9525" marT="9525" marB="0" anchor="b"/>
                </a:tc>
                <a:tc>
                  <a:txBody>
                    <a:bodyPr/>
                    <a:lstStyle/>
                    <a:p>
                      <a:pPr algn="ctr" fontAlgn="b"/>
                      <a:r>
                        <a:rPr lang="fr-FR" sz="1050" b="0" i="0" u="none" strike="noStrike">
                          <a:solidFill>
                            <a:srgbClr val="000000"/>
                          </a:solidFill>
                          <a:latin typeface="Arial" pitchFamily="34" charset="0"/>
                          <a:cs typeface="Arial" pitchFamily="34" charset="0"/>
                        </a:rPr>
                        <a:t>98,9%</a:t>
                      </a:r>
                    </a:p>
                  </a:txBody>
                  <a:tcPr marL="9525" marR="9525" marT="9525" marB="0" anchor="b"/>
                </a:tc>
                <a:tc>
                  <a:txBody>
                    <a:bodyPr/>
                    <a:lstStyle/>
                    <a:p>
                      <a:pPr algn="ctr" fontAlgn="b"/>
                      <a:r>
                        <a:rPr lang="fr-FR" sz="1050" b="0" i="0" u="none" strike="noStrike" dirty="0">
                          <a:solidFill>
                            <a:srgbClr val="000000"/>
                          </a:solidFill>
                          <a:latin typeface="Arial" pitchFamily="34" charset="0"/>
                          <a:cs typeface="Arial" pitchFamily="34" charset="0"/>
                        </a:rPr>
                        <a:t>100,8%</a:t>
                      </a:r>
                    </a:p>
                  </a:txBody>
                  <a:tcPr marL="9525" marR="9525" marT="9525" marB="0" anchor="b"/>
                </a:tc>
              </a:tr>
              <a:tr h="327241">
                <a:tc>
                  <a:txBody>
                    <a:bodyPr/>
                    <a:lstStyle/>
                    <a:p>
                      <a:pPr hangingPunct="0">
                        <a:spcBef>
                          <a:spcPts val="680"/>
                        </a:spcBef>
                        <a:spcAft>
                          <a:spcPts val="0"/>
                        </a:spcAft>
                        <a:tabLst>
                          <a:tab pos="228600" algn="l"/>
                          <a:tab pos="457200" algn="l"/>
                          <a:tab pos="685800" algn="l"/>
                          <a:tab pos="914400" algn="l"/>
                        </a:tabLst>
                      </a:pPr>
                      <a:r>
                        <a:rPr lang="fr-FR" sz="1800" b="1" dirty="0" err="1">
                          <a:solidFill>
                            <a:schemeClr val="tx2"/>
                          </a:solidFill>
                          <a:effectLst/>
                          <a:latin typeface="Arial" pitchFamily="34" charset="0"/>
                          <a:cs typeface="Arial" pitchFamily="34" charset="0"/>
                        </a:rPr>
                        <a:t>Average</a:t>
                      </a:r>
                      <a:endParaRPr lang="fr-FR" sz="1800" b="1" dirty="0">
                        <a:solidFill>
                          <a:schemeClr val="tx2"/>
                        </a:solidFill>
                        <a:effectLst/>
                        <a:latin typeface="Arial" pitchFamily="34" charset="0"/>
                        <a:ea typeface="Times New Roman"/>
                        <a:cs typeface="Arial" pitchFamily="34" charset="0"/>
                      </a:endParaRPr>
                    </a:p>
                  </a:txBody>
                  <a:tcPr marL="44450" marR="44450" marT="0" marB="0" anchor="b"/>
                </a:tc>
                <a:tc>
                  <a:txBody>
                    <a:bodyPr/>
                    <a:lstStyle/>
                    <a:p>
                      <a:pPr algn="ctr" fontAlgn="b"/>
                      <a:r>
                        <a:rPr lang="fr-FR" sz="1100" b="1" i="0" u="none" strike="noStrike" dirty="0">
                          <a:solidFill>
                            <a:srgbClr val="000000"/>
                          </a:solidFill>
                          <a:latin typeface="Cambria"/>
                        </a:rPr>
                        <a:t>0,0%</a:t>
                      </a:r>
                    </a:p>
                  </a:txBody>
                  <a:tcPr marL="9525" marR="9525" marT="9525" marB="0" anchor="b"/>
                </a:tc>
                <a:tc>
                  <a:txBody>
                    <a:bodyPr/>
                    <a:lstStyle/>
                    <a:p>
                      <a:pPr algn="ctr" fontAlgn="b"/>
                      <a:r>
                        <a:rPr lang="fr-FR" sz="1100" b="1" i="0" u="none" strike="noStrike" dirty="0">
                          <a:solidFill>
                            <a:srgbClr val="000000"/>
                          </a:solidFill>
                          <a:latin typeface="Cambria"/>
                        </a:rPr>
                        <a:t>0,0%</a:t>
                      </a:r>
                    </a:p>
                  </a:txBody>
                  <a:tcPr marL="9525" marR="9525" marT="9525" marB="0" anchor="b"/>
                </a:tc>
                <a:tc>
                  <a:txBody>
                    <a:bodyPr/>
                    <a:lstStyle/>
                    <a:p>
                      <a:pPr algn="ctr" fontAlgn="b"/>
                      <a:r>
                        <a:rPr lang="fr-FR" sz="1100" b="1" i="0" u="none" strike="noStrike">
                          <a:solidFill>
                            <a:srgbClr val="000000"/>
                          </a:solidFill>
                          <a:latin typeface="Cambria"/>
                        </a:rPr>
                        <a:t>0,0%</a:t>
                      </a:r>
                    </a:p>
                  </a:txBody>
                  <a:tcPr marL="9525" marR="9525" marT="9525" marB="0" anchor="b"/>
                </a:tc>
                <a:tc>
                  <a:txBody>
                    <a:bodyPr/>
                    <a:lstStyle/>
                    <a:p>
                      <a:pPr algn="ctr" fontAlgn="b"/>
                      <a:r>
                        <a:rPr lang="fr-FR" sz="1100" b="1" i="0" u="none" strike="noStrike" dirty="0">
                          <a:solidFill>
                            <a:srgbClr val="000000"/>
                          </a:solidFill>
                          <a:latin typeface="Cambria"/>
                        </a:rPr>
                        <a:t>0,0%</a:t>
                      </a:r>
                    </a:p>
                  </a:txBody>
                  <a:tcPr marL="9525" marR="9525" marT="9525" marB="0" anchor="b"/>
                </a:tc>
                <a:tc>
                  <a:txBody>
                    <a:bodyPr/>
                    <a:lstStyle/>
                    <a:p>
                      <a:pPr algn="ctr" fontAlgn="b"/>
                      <a:r>
                        <a:rPr lang="fr-FR" sz="1100" b="1" i="0" u="none" strike="noStrike" dirty="0">
                          <a:solidFill>
                            <a:srgbClr val="000000"/>
                          </a:solidFill>
                          <a:latin typeface="Cambria"/>
                        </a:rPr>
                        <a:t>-0,3%</a:t>
                      </a:r>
                    </a:p>
                  </a:txBody>
                  <a:tcPr marL="9525" marR="9525" marT="9525" marB="0" anchor="b"/>
                </a:tc>
                <a:tc>
                  <a:txBody>
                    <a:bodyPr/>
                    <a:lstStyle/>
                    <a:p>
                      <a:pPr algn="ctr" fontAlgn="b"/>
                      <a:r>
                        <a:rPr lang="fr-FR" sz="1100" b="1" i="0" u="none" strike="noStrike" dirty="0">
                          <a:solidFill>
                            <a:srgbClr val="000000"/>
                          </a:solidFill>
                          <a:latin typeface="Cambria"/>
                        </a:rPr>
                        <a:t>-0,3%</a:t>
                      </a:r>
                    </a:p>
                  </a:txBody>
                  <a:tcPr marL="9525" marR="9525" marT="9525" marB="0" anchor="b"/>
                </a:tc>
                <a:tc>
                  <a:txBody>
                    <a:bodyPr/>
                    <a:lstStyle/>
                    <a:p>
                      <a:pPr algn="ctr" fontAlgn="b"/>
                      <a:r>
                        <a:rPr lang="fr-FR" sz="1100" b="1" i="0" u="none" strike="noStrike" dirty="0">
                          <a:solidFill>
                            <a:srgbClr val="000000"/>
                          </a:solidFill>
                          <a:latin typeface="Cambria"/>
                        </a:rPr>
                        <a:t>95,1%</a:t>
                      </a:r>
                    </a:p>
                  </a:txBody>
                  <a:tcPr marL="9525" marR="9525" marT="9525" marB="0" anchor="b"/>
                </a:tc>
                <a:tc>
                  <a:txBody>
                    <a:bodyPr/>
                    <a:lstStyle/>
                    <a:p>
                      <a:pPr algn="ctr" fontAlgn="b"/>
                      <a:r>
                        <a:rPr lang="fr-FR" sz="1100" b="1" i="0" u="none" strike="noStrike" dirty="0">
                          <a:solidFill>
                            <a:srgbClr val="000000"/>
                          </a:solidFill>
                          <a:latin typeface="Cambria"/>
                        </a:rPr>
                        <a:t>98,4%</a:t>
                      </a:r>
                    </a:p>
                  </a:txBody>
                  <a:tcPr marL="9525" marR="9525" marT="9525" marB="0" anchor="b"/>
                </a:tc>
                <a:tc>
                  <a:txBody>
                    <a:bodyPr/>
                    <a:lstStyle/>
                    <a:p>
                      <a:pPr algn="ctr" fontAlgn="b"/>
                      <a:r>
                        <a:rPr lang="fr-FR" sz="1100" b="1" i="0" u="none" strike="noStrike" dirty="0">
                          <a:solidFill>
                            <a:srgbClr val="000000"/>
                          </a:solidFill>
                          <a:latin typeface="Cambria"/>
                        </a:rPr>
                        <a:t>96,0%</a:t>
                      </a:r>
                    </a:p>
                  </a:txBody>
                  <a:tcPr marL="9525" marR="9525" marT="9525" marB="0" anchor="b"/>
                </a:tc>
              </a:tr>
            </a:tbl>
          </a:graphicData>
        </a:graphic>
      </p:graphicFrame>
      <p:sp>
        <p:nvSpPr>
          <p:cNvPr id="4" name="Rectangle 1"/>
          <p:cNvSpPr>
            <a:spLocks noChangeArrowheads="1"/>
          </p:cNvSpPr>
          <p:nvPr/>
        </p:nvSpPr>
        <p:spPr bwMode="auto">
          <a:xfrm>
            <a:off x="213043" y="920429"/>
            <a:ext cx="2317237" cy="72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r>
              <a:rPr lang="en-US" sz="1600" b="1" dirty="0" smtClean="0">
                <a:latin typeface="Arial" pitchFamily="34" charset="0"/>
                <a:ea typeface="Times New Roman" pitchFamily="18" charset="0"/>
                <a:cs typeface="Arial" pitchFamily="34" charset="0"/>
              </a:rPr>
              <a:t>QTL + PC</a:t>
            </a:r>
            <a:r>
              <a:rPr lang="en-US" sz="1600" dirty="0" smtClean="0">
                <a:latin typeface="Arial" pitchFamily="34" charset="0"/>
                <a:ea typeface="Times New Roman" pitchFamily="18" charset="0"/>
                <a:cs typeface="Arial" pitchFamily="34" charset="0"/>
              </a:rPr>
              <a:t> </a:t>
            </a:r>
            <a:r>
              <a:rPr lang="en-US" sz="1600" dirty="0" err="1" smtClean="0">
                <a:latin typeface="Arial" pitchFamily="34" charset="0"/>
                <a:ea typeface="Times New Roman" pitchFamily="18" charset="0"/>
                <a:cs typeface="Arial" pitchFamily="34" charset="0"/>
              </a:rPr>
              <a:t>vs</a:t>
            </a:r>
            <a:r>
              <a:rPr lang="en-US" sz="1600" dirty="0" smtClean="0">
                <a:latin typeface="Arial" pitchFamily="34" charset="0"/>
                <a:ea typeface="Times New Roman" pitchFamily="18" charset="0"/>
                <a:cs typeface="Arial" pitchFamily="34" charset="0"/>
              </a:rPr>
              <a:t> </a:t>
            </a:r>
            <a:r>
              <a:rPr kumimoji="0" lang="en-US" sz="1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QTL only</a:t>
            </a:r>
          </a:p>
          <a:p>
            <a:pPr>
              <a:tabLst>
                <a:tab pos="228600" algn="l"/>
                <a:tab pos="457200" algn="l"/>
                <a:tab pos="685800" algn="l"/>
                <a:tab pos="914400" algn="l"/>
              </a:tabLst>
            </a:pPr>
            <a:r>
              <a:rPr lang="en-US" sz="1600" dirty="0">
                <a:latin typeface="Arial" pitchFamily="34" charset="0"/>
                <a:ea typeface="Times New Roman" pitchFamily="18" charset="0"/>
                <a:cs typeface="Arial" pitchFamily="34" charset="0"/>
              </a:rPr>
              <a:t>3 views test case</a:t>
            </a:r>
          </a:p>
          <a:p>
            <a:pPr marL="0" marR="0" lvl="0" indent="0" algn="l"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endParaRPr kumimoji="0" lang="fr-FR" sz="9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Rectangle 4"/>
          <p:cNvSpPr>
            <a:spLocks noChangeArrowheads="1"/>
          </p:cNvSpPr>
          <p:nvPr/>
        </p:nvSpPr>
        <p:spPr bwMode="auto">
          <a:xfrm>
            <a:off x="7021730" y="1393174"/>
            <a:ext cx="1877437"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228600" algn="l"/>
                <a:tab pos="457200" algn="l"/>
                <a:tab pos="685800" algn="l"/>
                <a:tab pos="819150" algn="l"/>
                <a:tab pos="914400" algn="l"/>
              </a:tabLst>
            </a:pPr>
            <a:r>
              <a:rPr kumimoji="0" lang="en-US" sz="11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(negative values are gains)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1" name="Picture 9" descr="PP_orange"/>
          <p:cNvPicPr>
            <a:picLocks noChangeAspect="1" noChangeArrowheads="1"/>
          </p:cNvPicPr>
          <p:nvPr/>
        </p:nvPicPr>
        <p:blipFill>
          <a:blip r:embed="rId3" cstate="print"/>
          <a:srcRect l="74669"/>
          <a:stretch>
            <a:fillRect/>
          </a:stretch>
        </p:blipFill>
        <p:spPr bwMode="auto">
          <a:xfrm>
            <a:off x="8178134" y="5863313"/>
            <a:ext cx="1093787" cy="1082675"/>
          </a:xfrm>
          <a:prstGeom prst="rect">
            <a:avLst/>
          </a:prstGeom>
          <a:noFill/>
          <a:ln w="9525">
            <a:noFill/>
            <a:miter lim="800000"/>
            <a:headEnd/>
            <a:tailEnd/>
          </a:ln>
        </p:spPr>
      </p:pic>
      <p:sp>
        <p:nvSpPr>
          <p:cNvPr id="9" name="Rectangle 8"/>
          <p:cNvSpPr/>
          <p:nvPr/>
        </p:nvSpPr>
        <p:spPr>
          <a:xfrm>
            <a:off x="2221670" y="5893802"/>
            <a:ext cx="5802190" cy="646331"/>
          </a:xfrm>
          <a:prstGeom prst="rect">
            <a:avLst/>
          </a:prstGeom>
        </p:spPr>
        <p:txBody>
          <a:bodyPr wrap="square">
            <a:spAutoFit/>
          </a:bodyPr>
          <a:lstStyle/>
          <a:p>
            <a:r>
              <a:rPr lang="fr-FR" sz="1800" dirty="0" smtClean="0"/>
              <a:t>Consistent </a:t>
            </a:r>
            <a:r>
              <a:rPr lang="fr-FR" sz="1800" dirty="0" err="1" smtClean="0"/>
              <a:t>results</a:t>
            </a:r>
            <a:endParaRPr lang="fr-FR" sz="1800" dirty="0" smtClean="0"/>
          </a:p>
          <a:p>
            <a:r>
              <a:rPr lang="fr-FR" sz="1800" dirty="0" smtClean="0"/>
              <a:t>PC part</a:t>
            </a:r>
            <a:r>
              <a:rPr lang="fr-FR" sz="1800" dirty="0" smtClean="0"/>
              <a:t> </a:t>
            </a:r>
            <a:r>
              <a:rPr lang="fr-FR" sz="1800" dirty="0" err="1" smtClean="0"/>
              <a:t>brings</a:t>
            </a:r>
            <a:r>
              <a:rPr lang="fr-FR" sz="1800" dirty="0" smtClean="0"/>
              <a:t> BD rate gains, </a:t>
            </a:r>
            <a:r>
              <a:rPr lang="fr-FR" sz="1800" dirty="0" err="1" smtClean="0"/>
              <a:t>without</a:t>
            </a:r>
            <a:r>
              <a:rPr lang="fr-FR" sz="1800" dirty="0" smtClean="0"/>
              <a:t> </a:t>
            </a:r>
            <a:r>
              <a:rPr lang="fr-FR" sz="1800" dirty="0" err="1" smtClean="0"/>
              <a:t>runtime</a:t>
            </a:r>
            <a:r>
              <a:rPr lang="fr-FR" sz="1800" dirty="0" smtClean="0"/>
              <a:t> </a:t>
            </a:r>
            <a:r>
              <a:rPr lang="fr-FR" sz="1800" dirty="0" err="1" smtClean="0"/>
              <a:t>increase</a:t>
            </a:r>
            <a:endParaRPr lang="fr-FR" sz="1800" dirty="0"/>
          </a:p>
        </p:txBody>
      </p:sp>
      <p:sp>
        <p:nvSpPr>
          <p:cNvPr id="10" name="Right Arrow 9"/>
          <p:cNvSpPr/>
          <p:nvPr/>
        </p:nvSpPr>
        <p:spPr>
          <a:xfrm>
            <a:off x="1158824" y="5976215"/>
            <a:ext cx="906698" cy="484632"/>
          </a:xfrm>
          <a:prstGeom prst="rightArrow">
            <a:avLst/>
          </a:prstGeom>
          <a:solidFill>
            <a:schemeClr val="tx2"/>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93864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theme/theme1.xml><?xml version="1.0" encoding="utf-8"?>
<a:theme xmlns:a="http://schemas.openxmlformats.org/drawingml/2006/main" name="slides_interne_VF">
  <a:themeElements>
    <a:clrScheme name="slides_interne_VF 2">
      <a:dk1>
        <a:srgbClr val="000000"/>
      </a:dk1>
      <a:lt1>
        <a:srgbClr val="FFFFFF"/>
      </a:lt1>
      <a:dk2>
        <a:srgbClr val="FF6600"/>
      </a:dk2>
      <a:lt2>
        <a:srgbClr val="DDDDDD"/>
      </a:lt2>
      <a:accent1>
        <a:srgbClr val="000000"/>
      </a:accent1>
      <a:accent2>
        <a:srgbClr val="FFFFFF"/>
      </a:accent2>
      <a:accent3>
        <a:srgbClr val="FFFFFF"/>
      </a:accent3>
      <a:accent4>
        <a:srgbClr val="000000"/>
      </a:accent4>
      <a:accent5>
        <a:srgbClr val="AAAAAA"/>
      </a:accent5>
      <a:accent6>
        <a:srgbClr val="E7E7E7"/>
      </a:accent6>
      <a:hlink>
        <a:srgbClr val="FF6600"/>
      </a:hlink>
      <a:folHlink>
        <a:srgbClr val="FF6600"/>
      </a:folHlink>
    </a:clrScheme>
    <a:fontScheme name="slides_interne_VF">
      <a:majorFont>
        <a:latin typeface="Helvetica 65 Medium"/>
        <a:ea typeface=""/>
        <a:cs typeface=""/>
      </a:majorFont>
      <a:minorFont>
        <a:latin typeface="Helvetica 45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lides_interne_VF 1">
        <a:dk1>
          <a:srgbClr val="333333"/>
        </a:dk1>
        <a:lt1>
          <a:srgbClr val="FFFFFF"/>
        </a:lt1>
        <a:dk2>
          <a:srgbClr val="000000"/>
        </a:dk2>
        <a:lt2>
          <a:srgbClr val="FF6600"/>
        </a:lt2>
        <a:accent1>
          <a:srgbClr val="000000"/>
        </a:accent1>
        <a:accent2>
          <a:srgbClr val="FFFFFF"/>
        </a:accent2>
        <a:accent3>
          <a:srgbClr val="AAAAAA"/>
        </a:accent3>
        <a:accent4>
          <a:srgbClr val="DADADA"/>
        </a:accent4>
        <a:accent5>
          <a:srgbClr val="AAAAAA"/>
        </a:accent5>
        <a:accent6>
          <a:srgbClr val="E7E7E7"/>
        </a:accent6>
        <a:hlink>
          <a:srgbClr val="FF6600"/>
        </a:hlink>
        <a:folHlink>
          <a:srgbClr val="FF6600"/>
        </a:folHlink>
      </a:clrScheme>
      <a:clrMap bg1="dk2" tx1="lt1" bg2="dk1" tx2="lt2" accent1="accent1" accent2="accent2" accent3="accent3" accent4="accent4" accent5="accent5" accent6="accent6" hlink="hlink" folHlink="folHlink"/>
    </a:extraClrScheme>
    <a:extraClrScheme>
      <a:clrScheme name="slides_interne_VF 2">
        <a:dk1>
          <a:srgbClr val="000000"/>
        </a:dk1>
        <a:lt1>
          <a:srgbClr val="FFFFFF"/>
        </a:lt1>
        <a:dk2>
          <a:srgbClr val="FF6600"/>
        </a:dk2>
        <a:lt2>
          <a:srgbClr val="DDDDDD"/>
        </a:lt2>
        <a:accent1>
          <a:srgbClr val="000000"/>
        </a:accent1>
        <a:accent2>
          <a:srgbClr val="FFFFFF"/>
        </a:accent2>
        <a:accent3>
          <a:srgbClr val="FFFFFF"/>
        </a:accent3>
        <a:accent4>
          <a:srgbClr val="000000"/>
        </a:accent4>
        <a:accent5>
          <a:srgbClr val="AAAAAA"/>
        </a:accent5>
        <a:accent6>
          <a:srgbClr val="E7E7E7"/>
        </a:accent6>
        <a:hlink>
          <a:srgbClr val="FF6600"/>
        </a:hlink>
        <a:folHlink>
          <a:srgbClr val="FF66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5959</TotalTime>
  <Words>1435</Words>
  <Application>Microsoft Office PowerPoint</Application>
  <PresentationFormat>On-screen Show (4:3)</PresentationFormat>
  <Paragraphs>586</Paragraphs>
  <Slides>12</Slides>
  <Notes>11</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slides_interne_VF</vt:lpstr>
      <vt:lpstr>Depth Quadtree Prediction for HTM</vt:lpstr>
      <vt:lpstr>Introduction</vt:lpstr>
      <vt:lpstr>Predictive depth QT coding (1/2)</vt:lpstr>
      <vt:lpstr>Predictive Depth QT Coding (2/2)</vt:lpstr>
      <vt:lpstr>Predictive Depth QT Encoding</vt:lpstr>
      <vt:lpstr>Parsing Dependency</vt:lpstr>
      <vt:lpstr>Experimental Results</vt:lpstr>
      <vt:lpstr>Experimental Results</vt:lpstr>
      <vt:lpstr>Results  Summary</vt:lpstr>
      <vt:lpstr>Conclusion</vt:lpstr>
      <vt:lpstr>PowerPoint Presentation</vt:lpstr>
      <vt:lpstr>Analysis: Where do the gains come from?</vt:lpstr>
    </vt:vector>
  </TitlesOfParts>
  <Company>France Télécom Division R&amp;D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Réunion de coordination Normalisation VIDEO</dc:title>
  <dc:creator>TENIOU Gilles</dc:creator>
  <cp:lastModifiedBy>juuj7350</cp:lastModifiedBy>
  <cp:revision>180</cp:revision>
  <cp:lastPrinted>2006-12-08T11:02:13Z</cp:lastPrinted>
  <dcterms:created xsi:type="dcterms:W3CDTF">2009-10-15T13:26:07Z</dcterms:created>
  <dcterms:modified xsi:type="dcterms:W3CDTF">2012-10-13T07:11:45Z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-389963752</vt:i4>
  </property>
  <property fmtid="{D5CDD505-2E9C-101B-9397-08002B2CF9AE}" pid="4" name="_EmailSubject">
    <vt:lpwstr>B068</vt:lpwstr>
  </property>
  <property fmtid="{D5CDD505-2E9C-101B-9397-08002B2CF9AE}" pid="5" name="_AuthorEmail">
    <vt:lpwstr>elie.mora@orange.com</vt:lpwstr>
  </property>
  <property fmtid="{D5CDD505-2E9C-101B-9397-08002B2CF9AE}" pid="6" name="_AuthorEmailDisplayName">
    <vt:lpwstr>MORA Elie OLNC/OLPS</vt:lpwstr>
  </property>
</Properties>
</file>