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7"/>
  </p:notesMasterIdLst>
  <p:handoutMasterIdLst>
    <p:handoutMasterId r:id="rId8"/>
  </p:handoutMasterIdLst>
  <p:sldIdLst>
    <p:sldId id="256" r:id="rId2"/>
    <p:sldId id="447" r:id="rId3"/>
    <p:sldId id="440" r:id="rId4"/>
    <p:sldId id="446" r:id="rId5"/>
    <p:sldId id="283" r:id="rId6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FFFFCC"/>
    <a:srgbClr val="CCECFF"/>
    <a:srgbClr val="CCFFFF"/>
    <a:srgbClr val="CCFFCC"/>
    <a:srgbClr val="FFCCFF"/>
    <a:srgbClr val="00660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2" autoAdjust="0"/>
    <p:restoredTop sz="76975" autoAdjust="0"/>
  </p:normalViewPr>
  <p:slideViewPr>
    <p:cSldViewPr>
      <p:cViewPr>
        <p:scale>
          <a:sx n="100" d="100"/>
          <a:sy n="100" d="100"/>
        </p:scale>
        <p:origin x="-72" y="36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FB987A7A-8AFB-4B4B-A675-847A7651A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6AB8AE65-13CC-4201-A48F-F4E5144ED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80A4CBB-A6E2-46AD-9D15-C036883D8A6F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AC1A968-5E5D-47B5-A310-AE9866DF70C1}" type="slidenum">
              <a:rPr lang="en-US" smtClean="0">
                <a:cs typeface="Arial" charset="0"/>
              </a:rPr>
              <a:pPr/>
              <a:t>5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icture 10" descr="SLA Logo Horizontal 110728 copy.png"/>
          <p:cNvPicPr>
            <a:picLocks noChangeAspect="1"/>
          </p:cNvPicPr>
          <p:nvPr userDrawn="1"/>
        </p:nvPicPr>
        <p:blipFill>
          <a:blip r:embed="rId3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3"/>
          <p:cNvSpPr txBox="1">
            <a:spLocks/>
          </p:cNvSpPr>
          <p:nvPr userDrawn="1"/>
        </p:nvSpPr>
        <p:spPr>
          <a:xfrm>
            <a:off x="1981200" y="4929188"/>
            <a:ext cx="7162800" cy="21431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/>
              <a:t>JCTVC-N0275 AHG18: Modified scaling factor for transform-skip blocks to support higher bit depths | </a:t>
            </a:r>
            <a:fld id="{E02828B2-28A9-444F-BABE-A3B85F9F0918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  <p:pic>
        <p:nvPicPr>
          <p:cNvPr id="10" name="Picture 13" descr="SLATITLEPAGE.jpg copy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SLA Logo Vertical110728 copy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10" descr="SLA Logo Horizontal 110728 copy.png"/>
          <p:cNvPicPr>
            <a:picLocks noChangeAspect="1"/>
          </p:cNvPicPr>
          <p:nvPr userDrawn="1"/>
        </p:nvPicPr>
        <p:blipFill>
          <a:blip r:embed="rId3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1981200" y="4929188"/>
            <a:ext cx="7162800" cy="21431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/>
              <a:t>JCTVC-N0275 AHG18: Modified scaling factor for transform-skip blocks to support higher bit depths | </a:t>
            </a:r>
            <a:fld id="{023D2A4F-B0D8-4918-80F7-FD970C80773B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  <p:sp>
        <p:nvSpPr>
          <p:cNvPr id="6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7" name="Picture 13" descr="SLATITLEPAGE.jpg copy.png"/>
          <p:cNvPicPr>
            <a:picLocks noChangeAspect="1"/>
          </p:cNvPicPr>
          <p:nvPr userDrawn="1"/>
        </p:nvPicPr>
        <p:blipFill>
          <a:blip r:embed="rId4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1" y="1084846"/>
            <a:ext cx="3838575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8227" y="1084846"/>
            <a:ext cx="3840163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742950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11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1981200" y="4857750"/>
            <a:ext cx="7162800" cy="214313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sz="800" b="1">
                <a:solidFill>
                  <a:srgbClr val="000066"/>
                </a:solidFill>
                <a:latin typeface="Verdana" pitchFamily="34" charset="0"/>
              </a:rPr>
              <a:t>JCTVC-O0327 </a:t>
            </a:r>
            <a:r>
              <a:rPr lang="en-CA" sz="1000" b="1"/>
              <a:t>Non-RCE2: Rice parameter initialization for higher bit depth coding</a:t>
            </a:r>
            <a:r>
              <a:rPr lang="en-US"/>
              <a:t> </a:t>
            </a:r>
            <a:r>
              <a:rPr lang="en-US" sz="800" b="1">
                <a:solidFill>
                  <a:srgbClr val="000066"/>
                </a:solidFill>
                <a:latin typeface="Verdana" pitchFamily="34" charset="0"/>
              </a:rPr>
              <a:t>| </a:t>
            </a:r>
            <a:fld id="{C979C578-B1D2-4092-A454-D25AF041F5DC}" type="slidenum">
              <a:rPr lang="en-US" sz="700" b="1">
                <a:solidFill>
                  <a:srgbClr val="000066"/>
                </a:solidFill>
                <a:latin typeface="Verdana" pitchFamily="34" charset="0"/>
              </a:rPr>
              <a:pPr algn="r">
                <a:defRPr/>
              </a:pPr>
              <a:t>‹#›</a:t>
            </a:fld>
            <a:r>
              <a:rPr lang="en-US" sz="700" b="1">
                <a:solidFill>
                  <a:srgbClr val="000066"/>
                </a:solidFill>
                <a:latin typeface="Verdana" pitchFamily="34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61" r:id="rId3"/>
    <p:sldLayoutId id="2147483662" r:id="rId4"/>
    <p:sldLayoutId id="2147483667" r:id="rId5"/>
    <p:sldLayoutId id="2147483663" r:id="rId6"/>
    <p:sldLayoutId id="2147483664" r:id="rId7"/>
    <p:sldLayoutId id="2147483665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ctrTitle"/>
          </p:nvPr>
        </p:nvSpPr>
        <p:spPr>
          <a:xfrm>
            <a:off x="457200" y="819150"/>
            <a:ext cx="8261350" cy="1103313"/>
          </a:xfrm>
        </p:spPr>
        <p:txBody>
          <a:bodyPr/>
          <a:lstStyle/>
          <a:p>
            <a:r>
              <a:rPr lang="en-CA" sz="3200" smtClean="0">
                <a:ea typeface="Calibri" pitchFamily="34" charset="0"/>
              </a:rPr>
              <a:t>Non-RCE2: Rice parameter initialization for higher bit depth coding</a:t>
            </a:r>
            <a:r>
              <a:rPr sz="3200" smtClean="0">
                <a:ea typeface="Calibri" pitchFamily="34" charset="0"/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13" y="3429000"/>
            <a:ext cx="5337175" cy="1074738"/>
          </a:xfrm>
        </p:spPr>
        <p:txBody>
          <a:bodyPr/>
          <a:lstStyle/>
          <a:p>
            <a:pPr>
              <a:buClr>
                <a:schemeClr val="bg1">
                  <a:lumMod val="50000"/>
                </a:schemeClr>
              </a:buClr>
              <a:defRPr/>
            </a:pPr>
            <a:r>
              <a:rPr smtClean="0"/>
              <a:t>Seung-Hwan Kim, Kiran Misra, Andrew Segall</a:t>
            </a:r>
            <a:endParaRPr/>
          </a:p>
        </p:txBody>
      </p:sp>
      <p:sp>
        <p:nvSpPr>
          <p:cNvPr id="1229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0" y="2419350"/>
            <a:ext cx="8283575" cy="9271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smtClean="0">
                <a:ea typeface="Calibri" pitchFamily="34" charset="0"/>
              </a:rPr>
              <a:t>(JCTVC-O0327)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Background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23950"/>
            <a:ext cx="8382000" cy="3486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CA" sz="2000" smtClean="0"/>
              <a:t>The binarization of the syntax element </a:t>
            </a:r>
            <a:r>
              <a:rPr lang="en-GB" sz="2000" i="1" smtClean="0"/>
              <a:t>coeff_abs_level_</a:t>
            </a:r>
            <a:r>
              <a:rPr lang="en-GB" altLang="ja-JP" sz="2000" i="1" smtClean="0">
                <a:ea typeface="ＭＳ Ｐゴシック" pitchFamily="34" charset="-128"/>
              </a:rPr>
              <a:t>remaining</a:t>
            </a:r>
            <a:r>
              <a:rPr lang="en-GB" altLang="ja-JP" sz="2000" smtClean="0">
                <a:ea typeface="ＭＳ Ｐゴシック" pitchFamily="34" charset="-128"/>
              </a:rPr>
              <a:t> depends on the Rice parameter. </a:t>
            </a:r>
          </a:p>
          <a:p>
            <a:pPr eaLnBrk="1" hangingPunct="1">
              <a:lnSpc>
                <a:spcPct val="80000"/>
              </a:lnSpc>
            </a:pPr>
            <a:endParaRPr lang="en-GB" altLang="ja-JP" sz="2000" smtClean="0"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ja-JP" sz="2000" smtClean="0">
                <a:ea typeface="ＭＳ Ｐゴシック" pitchFamily="34" charset="-128"/>
              </a:rPr>
              <a:t>The parameter (</a:t>
            </a:r>
            <a:r>
              <a:rPr lang="en-GB" altLang="ja-JP" sz="2000" i="1" smtClean="0">
                <a:ea typeface="ＭＳ Ｐゴシック" pitchFamily="34" charset="-128"/>
              </a:rPr>
              <a:t>cRiceParam</a:t>
            </a:r>
            <a:r>
              <a:rPr lang="en-GB" altLang="ja-JP" sz="2000" smtClean="0">
                <a:ea typeface="ＭＳ Ｐゴシック" pitchFamily="34" charset="-128"/>
              </a:rPr>
              <a:t>) is set to 0 at the beginning of each 4×4 sub-block of transform coefficients. </a:t>
            </a:r>
            <a:endParaRPr lang="en-CA" sz="2000" smtClean="0"/>
          </a:p>
          <a:p>
            <a:pPr eaLnBrk="1" hangingPunct="1">
              <a:lnSpc>
                <a:spcPct val="80000"/>
              </a:lnSpc>
            </a:pPr>
            <a:endParaRPr lang="en-CA" altLang="ko-KR" sz="200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ja-JP" sz="2000" smtClean="0">
                <a:ea typeface="ＭＳ Ｐゴシック" pitchFamily="34" charset="-128"/>
              </a:rPr>
              <a:t>JCTVC-N0181 and JCTVC-N0189 presented methods to initialize </a:t>
            </a:r>
            <a:r>
              <a:rPr lang="en-CA" altLang="ja-JP" sz="2000" smtClean="0">
                <a:ea typeface="ＭＳ Ｐゴシック" pitchFamily="34" charset="-128"/>
              </a:rPr>
              <a:t>the Rice parameter based on previously coded coefficients.</a:t>
            </a:r>
            <a:r>
              <a:rPr lang="en-US" altLang="ja-JP" sz="2000" smtClean="0">
                <a:ea typeface="ＭＳ Ｐゴシック" pitchFamily="34" charset="-128"/>
              </a:rPr>
              <a:t> </a:t>
            </a:r>
            <a:endParaRPr lang="en-US" altLang="ko-KR" sz="2000" smtClean="0">
              <a:ea typeface="굴림" pitchFamily="34" charset="-127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ko-KR" sz="200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A simple Rice parameter initialization method based on bit depth information is introduced for higher bit depth coding </a:t>
            </a:r>
            <a:endParaRPr lang="en-GB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7"/>
          <p:cNvSpPr>
            <a:spLocks noGrp="1"/>
          </p:cNvSpPr>
          <p:nvPr>
            <p:ph idx="1"/>
          </p:nvPr>
        </p:nvSpPr>
        <p:spPr>
          <a:xfrm>
            <a:off x="609600" y="819150"/>
            <a:ext cx="8153400" cy="3962400"/>
          </a:xfrm>
        </p:spPr>
        <p:txBody>
          <a:bodyPr/>
          <a:lstStyle/>
          <a:p>
            <a:r>
              <a:rPr lang="en-CA" altLang="ja-JP" sz="1800" smtClean="0">
                <a:ea typeface="ＭＳ Ｐゴシック" pitchFamily="34" charset="-128"/>
              </a:rPr>
              <a:t>Proposed method includes two modifications; </a:t>
            </a:r>
          </a:p>
          <a:p>
            <a:pPr>
              <a:buFont typeface="Wingdings" pitchFamily="2" charset="2"/>
              <a:buNone/>
            </a:pPr>
            <a:r>
              <a:rPr lang="en-CA" altLang="ja-JP" sz="1800" smtClean="0">
                <a:ea typeface="ＭＳ Ｐゴシック" pitchFamily="34" charset="-128"/>
              </a:rPr>
              <a:t>      1) Rice parameter initialization</a:t>
            </a:r>
          </a:p>
          <a:p>
            <a:pPr>
              <a:buFont typeface="Wingdings" pitchFamily="2" charset="2"/>
              <a:buNone/>
            </a:pPr>
            <a:r>
              <a:rPr lang="en-US" altLang="ja-JP" sz="1800" smtClean="0">
                <a:ea typeface="ＭＳ Ｐゴシック" pitchFamily="34" charset="-128"/>
              </a:rPr>
              <a:t>      2) Maximum rice parameter is extended up to 16</a:t>
            </a:r>
          </a:p>
          <a:p>
            <a:pPr>
              <a:buFont typeface="Wingdings" pitchFamily="2" charset="2"/>
              <a:buNone/>
            </a:pPr>
            <a:endParaRPr lang="en-US" altLang="ja-JP" sz="1800" smtClean="0">
              <a:ea typeface="ＭＳ Ｐゴシック" pitchFamily="34" charset="-128"/>
            </a:endParaRPr>
          </a:p>
          <a:p>
            <a:r>
              <a:rPr lang="en-US" altLang="ja-JP" sz="1800" smtClean="0">
                <a:ea typeface="ＭＳ Ｐゴシック" pitchFamily="34" charset="-128"/>
              </a:rPr>
              <a:t>Rice parameter is initialized based on bit depth (BD) information as follows</a:t>
            </a:r>
          </a:p>
        </p:txBody>
      </p:sp>
      <p:sp>
        <p:nvSpPr>
          <p:cNvPr id="15362" name="Title 6"/>
          <p:cNvSpPr>
            <a:spLocks noGrp="1"/>
          </p:cNvSpPr>
          <p:nvPr>
            <p:ph type="title"/>
          </p:nvPr>
        </p:nvSpPr>
        <p:spPr>
          <a:xfrm>
            <a:off x="104775" y="0"/>
            <a:ext cx="8939213" cy="609600"/>
          </a:xfrm>
        </p:spPr>
        <p:txBody>
          <a:bodyPr/>
          <a:lstStyle/>
          <a:p>
            <a:r>
              <a:rPr lang="en-US" smtClean="0"/>
              <a:t>Proposed Method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90600" y="2647950"/>
            <a:ext cx="7467600" cy="1752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sz="1600">
                <a:ea typeface="ＭＳ Ｐゴシック" pitchFamily="34" charset="-128"/>
              </a:rPr>
              <a:t>If (extended_precision_processing_flag)</a:t>
            </a:r>
          </a:p>
          <a:p>
            <a:r>
              <a:rPr lang="en-US" altLang="ja-JP" sz="1600">
                <a:ea typeface="ＭＳ Ｐゴシック" pitchFamily="34" charset="-128"/>
              </a:rPr>
              <a:t>{</a:t>
            </a:r>
          </a:p>
          <a:p>
            <a:r>
              <a:rPr lang="en-US" altLang="ja-JP" sz="1600">
                <a:ea typeface="ＭＳ Ｐゴシック" pitchFamily="34" charset="-128"/>
              </a:rPr>
              <a:t>   if (transform_skip_flag || </a:t>
            </a:r>
            <a:r>
              <a:rPr lang="en-US" altLang="zh-CN" sz="1600">
                <a:ea typeface="SimSun" pitchFamily="2" charset="-122"/>
              </a:rPr>
              <a:t>cu_transquant_bypass_flag) uiGoRiceParam = BD-8;</a:t>
            </a:r>
          </a:p>
          <a:p>
            <a:r>
              <a:rPr lang="en-US" altLang="zh-CN" sz="1600">
                <a:ea typeface="SimSun" pitchFamily="2" charset="-122"/>
              </a:rPr>
              <a:t>   else   uiGoRiceParam = (BD-8) &gt;&gt;1;</a:t>
            </a:r>
          </a:p>
          <a:p>
            <a:r>
              <a:rPr lang="en-US" altLang="zh-CN" sz="1600">
                <a:ea typeface="SimSun" pitchFamily="2" charset="-122"/>
              </a:rPr>
              <a:t>}</a:t>
            </a:r>
          </a:p>
          <a:p>
            <a:r>
              <a:rPr lang="en-US" altLang="zh-CN" sz="1600">
                <a:ea typeface="SimSun" pitchFamily="2" charset="-122"/>
              </a:rPr>
              <a:t>else  uiGoRiceParam = 0;</a:t>
            </a:r>
            <a:endParaRPr lang="en-US" sz="1600"/>
          </a:p>
          <a:p>
            <a:endParaRPr lang="en-US"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Comparison of Results</a:t>
            </a: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0" y="1619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graphicFrame>
        <p:nvGraphicFramePr>
          <p:cNvPr id="23637" name="Group 85"/>
          <p:cNvGraphicFramePr>
            <a:graphicFrameLocks noGrp="1"/>
          </p:cNvGraphicFramePr>
          <p:nvPr/>
        </p:nvGraphicFramePr>
        <p:xfrm>
          <a:off x="4724400" y="2800350"/>
          <a:ext cx="3327400" cy="1524000"/>
        </p:xfrm>
        <a:graphic>
          <a:graphicData uri="http://schemas.openxmlformats.org/drawingml/2006/table">
            <a:tbl>
              <a:tblPr/>
              <a:tblGrid>
                <a:gridCol w="966788"/>
                <a:gridCol w="790575"/>
                <a:gridCol w="777875"/>
                <a:gridCol w="792162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All Intra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Y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U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V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12-bit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-6.8%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-6.4%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-6.4%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14-bit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-18.4%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-18.2%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-18.1%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16-bit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-28.2%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-28.1%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-28.2%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6414" name="Rectangle 77"/>
          <p:cNvSpPr>
            <a:spLocks noChangeArrowheads="1"/>
          </p:cNvSpPr>
          <p:nvPr/>
        </p:nvSpPr>
        <p:spPr bwMode="auto">
          <a:xfrm>
            <a:off x="0" y="3143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graphicFrame>
        <p:nvGraphicFramePr>
          <p:cNvPr id="23669" name="Group 117"/>
          <p:cNvGraphicFramePr>
            <a:graphicFrameLocks noGrp="1"/>
          </p:cNvGraphicFramePr>
          <p:nvPr/>
        </p:nvGraphicFramePr>
        <p:xfrm>
          <a:off x="762000" y="819150"/>
          <a:ext cx="3327400" cy="1524000"/>
        </p:xfrm>
        <a:graphic>
          <a:graphicData uri="http://schemas.openxmlformats.org/drawingml/2006/table">
            <a:tbl>
              <a:tblPr/>
              <a:tblGrid>
                <a:gridCol w="966788"/>
                <a:gridCol w="790575"/>
                <a:gridCol w="777875"/>
                <a:gridCol w="792162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All Intra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Y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U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V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-3.6%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-3.3%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-3.5%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14-bit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-11.3%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-11.2%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-11.3%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16-bit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-23.7%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-23.7%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6442" name="Text Box 115"/>
          <p:cNvSpPr txBox="1">
            <a:spLocks noChangeArrowheads="1"/>
          </p:cNvSpPr>
          <p:nvPr/>
        </p:nvSpPr>
        <p:spPr bwMode="auto">
          <a:xfrm>
            <a:off x="1600200" y="2343150"/>
            <a:ext cx="251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A1 (JCTVC-O0206, method 2)</a:t>
            </a:r>
          </a:p>
        </p:txBody>
      </p:sp>
      <p:graphicFrame>
        <p:nvGraphicFramePr>
          <p:cNvPr id="23670" name="Group 118"/>
          <p:cNvGraphicFramePr>
            <a:graphicFrameLocks noGrp="1"/>
          </p:cNvGraphicFramePr>
          <p:nvPr/>
        </p:nvGraphicFramePr>
        <p:xfrm>
          <a:off x="762000" y="2800350"/>
          <a:ext cx="3327400" cy="1524000"/>
        </p:xfrm>
        <a:graphic>
          <a:graphicData uri="http://schemas.openxmlformats.org/drawingml/2006/table">
            <a:tbl>
              <a:tblPr/>
              <a:tblGrid>
                <a:gridCol w="966788"/>
                <a:gridCol w="790575"/>
                <a:gridCol w="777875"/>
                <a:gridCol w="792162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All Intra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Y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U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V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-7.1%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-6.8%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-6.8%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14-bit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-18.7%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16-bit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-28.5%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6470" name="Text Box 147"/>
          <p:cNvSpPr txBox="1">
            <a:spLocks noChangeArrowheads="1"/>
          </p:cNvSpPr>
          <p:nvPr/>
        </p:nvSpPr>
        <p:spPr bwMode="auto">
          <a:xfrm>
            <a:off x="2057400" y="432435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D1 (JCTVC-O0239)</a:t>
            </a:r>
          </a:p>
        </p:txBody>
      </p:sp>
      <p:sp>
        <p:nvSpPr>
          <p:cNvPr id="16471" name="Text Box 148"/>
          <p:cNvSpPr txBox="1">
            <a:spLocks noChangeArrowheads="1"/>
          </p:cNvSpPr>
          <p:nvPr/>
        </p:nvSpPr>
        <p:spPr bwMode="auto">
          <a:xfrm>
            <a:off x="5257800" y="432435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Proposed Method (JCTVC-O0327)</a:t>
            </a:r>
          </a:p>
        </p:txBody>
      </p:sp>
      <p:graphicFrame>
        <p:nvGraphicFramePr>
          <p:cNvPr id="23744" name="Group 192"/>
          <p:cNvGraphicFramePr>
            <a:graphicFrameLocks noGrp="1"/>
          </p:cNvGraphicFramePr>
          <p:nvPr/>
        </p:nvGraphicFramePr>
        <p:xfrm>
          <a:off x="4648200" y="1123950"/>
          <a:ext cx="4038600" cy="1096963"/>
        </p:xfrm>
        <a:graphic>
          <a:graphicData uri="http://schemas.openxmlformats.org/drawingml/2006/table">
            <a:tbl>
              <a:tblPr/>
              <a:tblGrid>
                <a:gridCol w="1720850"/>
                <a:gridCol w="822325"/>
                <a:gridCol w="747713"/>
                <a:gridCol w="747712"/>
              </a:tblGrid>
              <a:tr h="28575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12-bit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14-bit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16-bit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A1 vs. D1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7.4%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4.9%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Proposed vs. D1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19284</TotalTime>
  <Words>205</Words>
  <Application>Microsoft Office PowerPoint</Application>
  <PresentationFormat>On-screen Show (16:9)</PresentationFormat>
  <Paragraphs>88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Design Template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Tahoma</vt:lpstr>
      <vt:lpstr>Arial</vt:lpstr>
      <vt:lpstr>Calibri</vt:lpstr>
      <vt:lpstr>Wingdings</vt:lpstr>
      <vt:lpstr>Verdana</vt:lpstr>
      <vt:lpstr>굴림</vt:lpstr>
      <vt:lpstr>ＭＳ Ｐゴシック</vt:lpstr>
      <vt:lpstr>SimSun</vt:lpstr>
      <vt:lpstr>Batang</vt:lpstr>
      <vt:lpstr>CST July Monthly Dept Meeting 073008</vt:lpstr>
      <vt:lpstr>CST July Monthly Dept Meeting 073008</vt:lpstr>
      <vt:lpstr>CST July Monthly Dept Meeting 073008</vt:lpstr>
      <vt:lpstr>Non-RCE2: Rice parameter initialization for higher bit depth coding </vt:lpstr>
      <vt:lpstr>Background</vt:lpstr>
      <vt:lpstr>Proposed Method</vt:lpstr>
      <vt:lpstr>Comparison of Results</vt:lpstr>
      <vt:lpstr>Slide 5</vt:lpstr>
    </vt:vector>
  </TitlesOfParts>
  <Company>Sharp Labs of America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kimse</cp:lastModifiedBy>
  <cp:revision>460</cp:revision>
  <cp:lastPrinted>2012-05-17T23:57:45Z</cp:lastPrinted>
  <dcterms:created xsi:type="dcterms:W3CDTF">2008-07-29T15:54:01Z</dcterms:created>
  <dcterms:modified xsi:type="dcterms:W3CDTF">2013-10-26T09:26:03Z</dcterms:modified>
</cp:coreProperties>
</file>