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64" r:id="rId3"/>
    <p:sldId id="257" r:id="rId4"/>
    <p:sldId id="259" r:id="rId5"/>
    <p:sldId id="258" r:id="rId6"/>
    <p:sldId id="265" r:id="rId7"/>
    <p:sldId id="261" r:id="rId8"/>
  </p:sldIdLst>
  <p:sldSz cx="9144000" cy="6858000" type="screen4x3"/>
  <p:notesSz cx="6858000" cy="92964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pitchFamily="34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99FF"/>
    <a:srgbClr val="FFD347"/>
    <a:srgbClr val="CC99FF"/>
    <a:srgbClr val="99CCFF"/>
    <a:srgbClr val="000000"/>
    <a:srgbClr val="FF9900"/>
    <a:srgbClr val="FF5050"/>
    <a:srgbClr val="008000"/>
    <a:srgbClr val="FF00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47" autoAdjust="0"/>
    <p:restoredTop sz="99685" autoAdjust="0"/>
  </p:normalViewPr>
  <p:slideViewPr>
    <p:cSldViewPr showGuides="1">
      <p:cViewPr>
        <p:scale>
          <a:sx n="100" d="100"/>
          <a:sy n="100" d="100"/>
        </p:scale>
        <p:origin x="-1134" y="-6"/>
      </p:cViewPr>
      <p:guideLst>
        <p:guide orient="horz" pos="648"/>
        <p:guide pos="511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86" d="100"/>
          <a:sy n="86" d="100"/>
        </p:scale>
        <p:origin x="-3894" y="-96"/>
      </p:cViewPr>
      <p:guideLst>
        <p:guide orient="horz" pos="2928"/>
        <p:guide pos="2160"/>
      </p:guideLst>
    </p:cSldViewPr>
  </p:notesViewPr>
  <p:gridSpacing cx="114300" cy="1143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5579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8831264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5579" y="8831264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fld id="{73CA8BF6-B8DE-4898-8B90-B605A25321D7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7040814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5579" y="0"/>
            <a:ext cx="2972421" cy="46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049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711" y="4416426"/>
            <a:ext cx="5028579" cy="418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1264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>
                <a:latin typeface="Times New Roman" pitchFamily="18" charset="0"/>
              </a:defRPr>
            </a:lvl1pPr>
          </a:lstStyle>
          <a:p>
            <a:endParaRPr lang="en-US" altLang="zh-CN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5579" y="8831264"/>
            <a:ext cx="2972421" cy="46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Times New Roman" pitchFamily="18" charset="0"/>
              </a:defRPr>
            </a:lvl1pPr>
          </a:lstStyle>
          <a:p>
            <a:fld id="{D7CC23B3-AD0D-42E2-A4C4-DBBDCD2E29A9}" type="slidenum">
              <a:rPr lang="zh-CN" altLang="en-US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1329214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CDB6465-0FA6-4241-8B21-B78AB7A8361D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JCTVC-L0221</a:t>
            </a: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DD32F5-E36B-45EF-9A20-9D413E3D339F}" type="datetime1">
              <a:rPr lang="en-US" smtClean="0"/>
              <a:pPr/>
              <a:t>1/13/2013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39721D1-369E-4B10-8778-4DA7B45ED087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JCTVC-L0221</a:t>
            </a: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982CDA-9693-4EE0-9ADD-9AEF7EFB1B4D}" type="datetime1">
              <a:rPr lang="en-US" smtClean="0"/>
              <a:pPr/>
              <a:t>1/13/2013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-7938"/>
            <a:ext cx="1943100" cy="65611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-7938"/>
            <a:ext cx="5676900" cy="65611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F176DD2-5E33-4792-9848-40D16AFB1F76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JCTVC-L0221</a:t>
            </a: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A55192-9259-44C3-9AD5-24A5072A66DD}" type="datetime1">
              <a:rPr lang="en-US" smtClean="0"/>
              <a:pPr/>
              <a:t>1/13/2013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CE579A-9188-4B6B-872C-942BD7F848FC}" type="slidenum">
              <a:rPr lang="zh-CN" altLang="en-US"/>
              <a:pPr/>
              <a:t>‹#›</a:t>
            </a:fld>
            <a:endParaRPr lang="en-US" altLang="zh-CN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JCTVC-L0221</a:t>
            </a: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0FD3928-6A01-4072-A681-8B6F694E2403}" type="datetime1">
              <a:rPr lang="en-US" smtClean="0"/>
              <a:pPr/>
              <a:t>1/13/2013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127C0B-F711-4117-BE9E-BA45976421D7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JCTVC-L0221</a:t>
            </a:r>
            <a:endParaRPr lang="en-US" altLang="zh-CN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42E6440-06DC-45A0-8D41-5381CC74F49E}" type="datetime1">
              <a:rPr lang="en-US" smtClean="0"/>
              <a:pPr/>
              <a:t>1/13/2013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66800"/>
            <a:ext cx="3810000" cy="5486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DFF464-5CC8-4510-93FE-FF9E219407D2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JCTVC-L0221</a:t>
            </a: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17B6F77-E4AC-427E-A0AA-D538782808BB}" type="datetime1">
              <a:rPr lang="en-US" smtClean="0"/>
              <a:pPr/>
              <a:t>1/13/2013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C20F69A-6EBE-4F27-B870-083C664C885E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JCTVC-L0221</a:t>
            </a:r>
            <a:endParaRPr lang="en-US" altLang="zh-CN"/>
          </a:p>
        </p:txBody>
      </p:sp>
      <p:sp>
        <p:nvSpPr>
          <p:cNvPr id="9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30DD11-D051-4AA1-A697-06ED0E1B280B}" type="datetime1">
              <a:rPr lang="en-US" smtClean="0"/>
              <a:pPr/>
              <a:t>1/13/2013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EF9AF9-5419-40F5-927E-4FE8A5C15C14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JCTVC-L0221</a:t>
            </a:r>
            <a:endParaRPr lang="en-US" altLang="zh-C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DB17479-859C-420E-A0C3-75B5CB3B2499}" type="datetime1">
              <a:rPr lang="en-US" smtClean="0"/>
              <a:pPr/>
              <a:t>1/13/2013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8FEAAB3-4050-46B9-AD4A-E651531F3A4F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JCTVC-L0221</a:t>
            </a:r>
            <a:endParaRPr lang="en-US" altLang="zh-C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730C9C-C357-4BBF-B050-7252FEFA89BF}" type="datetime1">
              <a:rPr lang="en-US" smtClean="0"/>
              <a:pPr/>
              <a:t>1/13/2013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60C1F5-77BC-4B81-8AC1-3B60217E4E24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JCTVC-L0221</a:t>
            </a: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E88C1D-4CB2-4805-9724-CD2C8858EA71}" type="datetime1">
              <a:rPr lang="en-US" smtClean="0"/>
              <a:pPr/>
              <a:t>1/13/2013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55ABA26-E65A-49E3-9EB8-262D07C4CE28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JCTVC-L0221</a:t>
            </a:r>
            <a:endParaRPr lang="en-US" altLang="zh-C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9C83FBB-C0DA-4CDE-8115-726D98623DFD}" type="datetime1">
              <a:rPr lang="en-US" smtClean="0"/>
              <a:pPr/>
              <a:t>1/13/2013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-7938"/>
            <a:ext cx="7772400" cy="701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066800"/>
            <a:ext cx="7772400" cy="548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8" name="正方形/長方形 7"/>
          <p:cNvSpPr>
            <a:spLocks noChangeArrowheads="1"/>
          </p:cNvSpPr>
          <p:nvPr/>
        </p:nvSpPr>
        <p:spPr bwMode="auto">
          <a:xfrm>
            <a:off x="0" y="6565900"/>
            <a:ext cx="9144000" cy="292100"/>
          </a:xfrm>
          <a:prstGeom prst="rect">
            <a:avLst/>
          </a:prstGeom>
          <a:gradFill rotWithShape="1">
            <a:gsLst>
              <a:gs pos="0">
                <a:srgbClr val="5962A1"/>
              </a:gs>
              <a:gs pos="100000">
                <a:srgbClr val="A4A9CC">
                  <a:alpha val="96001"/>
                </a:srgbClr>
              </a:gs>
            </a:gsLst>
            <a:lin ang="0" scaled="1"/>
          </a:gradFill>
          <a:ln w="25400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kumimoji="1" lang="ja-JP" altLang="en-US" sz="1800">
              <a:solidFill>
                <a:schemeClr val="bg1"/>
              </a:solidFill>
              <a:ea typeface="ＭＳ Ｐゴシック" pitchFamily="34" charset="-128"/>
            </a:endParaRPr>
          </a:p>
        </p:txBody>
      </p:sp>
      <p:pic>
        <p:nvPicPr>
          <p:cNvPr id="1029" name="図 8" descr="sony_w.png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58750" y="6637338"/>
            <a:ext cx="925513" cy="16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008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chemeClr val="bg1"/>
                </a:solidFill>
                <a:ea typeface="SimSun" pitchFamily="2" charset="-122"/>
              </a:defRPr>
            </a:lvl1pPr>
          </a:lstStyle>
          <a:p>
            <a:fld id="{A9A1D5CA-5659-493A-9E04-F816F583DA98}" type="slidenum">
              <a:rPr lang="zh-CN" altLang="en-US"/>
              <a:pPr/>
              <a:t>‹#›</a:t>
            </a:fld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553200"/>
            <a:ext cx="2895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pitchFamily="18" charset="0"/>
                <a:ea typeface="SimSun" pitchFamily="2" charset="-122"/>
              </a:defRPr>
            </a:lvl1pPr>
          </a:lstStyle>
          <a:p>
            <a:r>
              <a:rPr lang="en-US" altLang="zh-CN" smtClean="0"/>
              <a:t>JCTVC-L0221</a:t>
            </a:r>
            <a:endParaRPr lang="en-US" altLang="zh-CN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2192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pitchFamily="18" charset="0"/>
                <a:ea typeface="SimSun" pitchFamily="2" charset="-122"/>
              </a:defRPr>
            </a:lvl1pPr>
          </a:lstStyle>
          <a:p>
            <a:fld id="{2DD9279C-306A-430F-9821-FBBF41ECD522}" type="datetime1">
              <a:rPr lang="en-US" smtClean="0"/>
              <a:pPr/>
              <a:t>1/13/2013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rgbClr val="CC0066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  <a:cs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accent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996633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CC0066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008000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203718"/>
            <a:ext cx="7772400" cy="1323439"/>
          </a:xfrm>
        </p:spPr>
        <p:txBody>
          <a:bodyPr/>
          <a:lstStyle/>
          <a:p>
            <a:r>
              <a:rPr lang="en-CA" b="1" dirty="0" smtClean="0"/>
              <a:t>Non-TE5: Memory reduction for MV data of EL in SHVC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Jun Xu, Ali Tabatabai, Kazushi Sato, Shuo Lu</a:t>
            </a:r>
          </a:p>
          <a:p>
            <a:r>
              <a:rPr lang="en-US" dirty="0" smtClean="0"/>
              <a:t>SONY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CDB6465-0FA6-4241-8B21-B78AB7A8361D}" type="slidenum">
              <a:rPr lang="zh-CN" altLang="en-US" smtClean="0"/>
              <a:pPr/>
              <a:t>1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JCTVC-L0221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1500" y="1066800"/>
            <a:ext cx="7886700" cy="5486400"/>
          </a:xfrm>
        </p:spPr>
        <p:txBody>
          <a:bodyPr/>
          <a:lstStyle/>
          <a:p>
            <a:r>
              <a:rPr lang="en-US" sz="2800" dirty="0" smtClean="0"/>
              <a:t>Motivation</a:t>
            </a:r>
          </a:p>
          <a:p>
            <a:pPr lvl="1"/>
            <a:r>
              <a:rPr lang="en-US" sz="2400" dirty="0" smtClean="0"/>
              <a:t>EL uses temporal MV for merge and MV prediction.</a:t>
            </a:r>
          </a:p>
          <a:p>
            <a:pPr lvl="1"/>
            <a:r>
              <a:rPr lang="en-US" sz="2400" dirty="0" smtClean="0"/>
              <a:t>Memory size is large even with MV compression because EL has large resolution.</a:t>
            </a:r>
          </a:p>
          <a:p>
            <a:pPr lvl="1"/>
            <a:r>
              <a:rPr lang="en-US" sz="2400" dirty="0" smtClean="0"/>
              <a:t>Inter-layer MV prediction can improve the coding efficiency significantly.</a:t>
            </a:r>
          </a:p>
          <a:p>
            <a:pPr lvl="1"/>
            <a:r>
              <a:rPr lang="en-US" sz="2400" dirty="0" smtClean="0"/>
              <a:t>A new trade-off can be achieved by manipulating available MV information across spatial, temporal and layer dimensions.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2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JCTVC-L0221</a:t>
            </a:r>
            <a:endParaRPr lang="en-US" altLang="zh-C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Memory for MV in SHVC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3</a:t>
            </a:fld>
            <a:endParaRPr lang="en-US" altLang="zh-CN" dirty="0"/>
          </a:p>
        </p:txBody>
      </p:sp>
      <p:grpSp>
        <p:nvGrpSpPr>
          <p:cNvPr id="5" name="Group 4"/>
          <p:cNvGrpSpPr/>
          <p:nvPr/>
        </p:nvGrpSpPr>
        <p:grpSpPr>
          <a:xfrm>
            <a:off x="228600" y="1028700"/>
            <a:ext cx="8229600" cy="4963299"/>
            <a:chOff x="228600" y="1028700"/>
            <a:chExt cx="8229600" cy="4963299"/>
          </a:xfrm>
        </p:grpSpPr>
        <p:cxnSp>
          <p:nvCxnSpPr>
            <p:cNvPr id="6" name="Straight Arrow Connector 5"/>
            <p:cNvCxnSpPr/>
            <p:nvPr/>
          </p:nvCxnSpPr>
          <p:spPr bwMode="auto">
            <a:xfrm>
              <a:off x="1714500" y="4800600"/>
              <a:ext cx="5715000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" name="Straight Arrow Connector 7"/>
            <p:cNvCxnSpPr/>
            <p:nvPr/>
          </p:nvCxnSpPr>
          <p:spPr bwMode="auto">
            <a:xfrm flipV="1">
              <a:off x="1714500" y="2057400"/>
              <a:ext cx="0" cy="274320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" name="TextBox 8"/>
            <p:cNvSpPr txBox="1"/>
            <p:nvPr/>
          </p:nvSpPr>
          <p:spPr>
            <a:xfrm>
              <a:off x="1028700" y="2286000"/>
              <a:ext cx="5645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</a:rPr>
                <a:t>EL</a:t>
              </a:r>
              <a:endParaRPr lang="en-US" sz="2800" dirty="0">
                <a:solidFill>
                  <a:srgbClr val="FF0000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028700" y="3886200"/>
              <a:ext cx="57419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>
                      <a:lumMod val="75000"/>
                    </a:schemeClr>
                  </a:solidFill>
                </a:rPr>
                <a:t>BL</a:t>
              </a:r>
              <a:endParaRPr lang="en-US" sz="28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28700" y="1600200"/>
              <a:ext cx="10450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/>
                <a:t>Layer</a:t>
              </a:r>
              <a:endParaRPr lang="en-US" sz="28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543800" y="4572000"/>
              <a:ext cx="8515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/>
                <a:t>POC</a:t>
              </a:r>
              <a:endParaRPr lang="en-US" sz="2800" dirty="0"/>
            </a:p>
          </p:txBody>
        </p:sp>
        <p:cxnSp>
          <p:nvCxnSpPr>
            <p:cNvPr id="14" name="Straight Connector 13"/>
            <p:cNvCxnSpPr/>
            <p:nvPr/>
          </p:nvCxnSpPr>
          <p:spPr bwMode="auto">
            <a:xfrm>
              <a:off x="571500" y="3429000"/>
              <a:ext cx="7886700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Straight Connector 15"/>
            <p:cNvCxnSpPr/>
            <p:nvPr/>
          </p:nvCxnSpPr>
          <p:spPr bwMode="auto">
            <a:xfrm>
              <a:off x="5600700" y="1600200"/>
              <a:ext cx="0" cy="40005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7" name="TextBox 16"/>
            <p:cNvSpPr txBox="1"/>
            <p:nvPr/>
          </p:nvSpPr>
          <p:spPr>
            <a:xfrm>
              <a:off x="3314700" y="4914900"/>
              <a:ext cx="3561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N</a:t>
              </a:r>
              <a:endParaRPr lang="en-US" sz="20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629400" y="5029200"/>
              <a:ext cx="68159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N+1</a:t>
              </a:r>
              <a:endParaRPr lang="en-US" sz="2000" dirty="0"/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1828800" y="3771900"/>
              <a:ext cx="457200" cy="4572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TMV</a:t>
              </a:r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3086100" y="3657600"/>
              <a:ext cx="914400" cy="9144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Current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MV</a:t>
              </a: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4800600" y="3886200"/>
              <a:ext cx="457200" cy="4572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TMV</a:t>
              </a: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6286500" y="3657600"/>
              <a:ext cx="914400" cy="9144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Current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MV</a:t>
              </a:r>
            </a:p>
          </p:txBody>
        </p:sp>
        <p:sp>
          <p:nvSpPr>
            <p:cNvPr id="24" name="Rectangle 23"/>
            <p:cNvSpPr/>
            <p:nvPr/>
          </p:nvSpPr>
          <p:spPr bwMode="auto">
            <a:xfrm>
              <a:off x="1828800" y="2286000"/>
              <a:ext cx="685800" cy="685800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TMV</a:t>
              </a:r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2743200" y="1828800"/>
              <a:ext cx="1371600" cy="1371600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Current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MV</a:t>
              </a:r>
            </a:p>
          </p:txBody>
        </p:sp>
        <p:cxnSp>
          <p:nvCxnSpPr>
            <p:cNvPr id="29" name="Straight Arrow Connector 28"/>
            <p:cNvCxnSpPr>
              <a:stCxn id="25" idx="3"/>
              <a:endCxn id="36" idx="1"/>
            </p:cNvCxnSpPr>
            <p:nvPr/>
          </p:nvCxnSpPr>
          <p:spPr bwMode="auto">
            <a:xfrm>
              <a:off x="4114800" y="2514600"/>
              <a:ext cx="685800" cy="0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31" name="Rounded Rectangular Callout 30"/>
            <p:cNvSpPr/>
            <p:nvPr/>
          </p:nvSpPr>
          <p:spPr bwMode="auto">
            <a:xfrm>
              <a:off x="4457700" y="1028700"/>
              <a:ext cx="1257300" cy="571500"/>
            </a:xfrm>
            <a:prstGeom prst="wedgeRoundRectCallout">
              <a:avLst>
                <a:gd name="adj1" fmla="val -55568"/>
                <a:gd name="adj2" fmla="val 216132"/>
                <a:gd name="adj3" fmla="val 16667"/>
              </a:avLst>
            </a:prstGeom>
            <a:noFill/>
            <a:ln w="28575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4:1 MV compression</a:t>
              </a:r>
            </a:p>
          </p:txBody>
        </p:sp>
        <p:sp>
          <p:nvSpPr>
            <p:cNvPr id="36" name="Rectangle 35"/>
            <p:cNvSpPr/>
            <p:nvPr/>
          </p:nvSpPr>
          <p:spPr bwMode="auto">
            <a:xfrm>
              <a:off x="4800600" y="2171700"/>
              <a:ext cx="685800" cy="685800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TMV</a:t>
              </a:r>
            </a:p>
          </p:txBody>
        </p:sp>
        <p:sp>
          <p:nvSpPr>
            <p:cNvPr id="37" name="Rectangle 36"/>
            <p:cNvSpPr/>
            <p:nvPr/>
          </p:nvSpPr>
          <p:spPr bwMode="auto">
            <a:xfrm>
              <a:off x="6057900" y="1828800"/>
              <a:ext cx="1371600" cy="1371600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Current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MV</a:t>
              </a:r>
            </a:p>
          </p:txBody>
        </p:sp>
        <p:sp>
          <p:nvSpPr>
            <p:cNvPr id="40" name="Up Arrow 39"/>
            <p:cNvSpPr/>
            <p:nvPr/>
          </p:nvSpPr>
          <p:spPr bwMode="auto">
            <a:xfrm>
              <a:off x="3429000" y="3200400"/>
              <a:ext cx="228600" cy="342900"/>
            </a:xfrm>
            <a:prstGeom prst="up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41" name="Right Arrow 40"/>
            <p:cNvSpPr/>
            <p:nvPr/>
          </p:nvSpPr>
          <p:spPr bwMode="auto">
            <a:xfrm rot="12792709">
              <a:off x="3991422" y="3422097"/>
              <a:ext cx="877676" cy="228600"/>
            </a:xfrm>
            <a:prstGeom prst="rightArrow">
              <a:avLst/>
            </a:prstGeom>
            <a:solidFill>
              <a:srgbClr val="FFD347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cxnSp>
          <p:nvCxnSpPr>
            <p:cNvPr id="42" name="Straight Arrow Connector 41"/>
            <p:cNvCxnSpPr>
              <a:stCxn id="21" idx="3"/>
              <a:endCxn id="22" idx="1"/>
            </p:cNvCxnSpPr>
            <p:nvPr/>
          </p:nvCxnSpPr>
          <p:spPr bwMode="auto">
            <a:xfrm>
              <a:off x="4000500" y="4114800"/>
              <a:ext cx="800100" cy="0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46" name="Rounded Rectangular Callout 45"/>
            <p:cNvSpPr/>
            <p:nvPr/>
          </p:nvSpPr>
          <p:spPr bwMode="auto">
            <a:xfrm>
              <a:off x="228600" y="2743200"/>
              <a:ext cx="1143000" cy="571500"/>
            </a:xfrm>
            <a:prstGeom prst="wedgeRoundRectCallout">
              <a:avLst>
                <a:gd name="adj1" fmla="val 239466"/>
                <a:gd name="adj2" fmla="val 58520"/>
                <a:gd name="adj3" fmla="val 16667"/>
              </a:avLst>
            </a:prstGeom>
            <a:solidFill>
              <a:schemeClr val="accent1">
                <a:alpha val="34118"/>
              </a:scheme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ETRI’s postpone</a:t>
              </a:r>
            </a:p>
          </p:txBody>
        </p:sp>
        <p:sp>
          <p:nvSpPr>
            <p:cNvPr id="47" name="Rounded Rectangular Callout 46"/>
            <p:cNvSpPr/>
            <p:nvPr/>
          </p:nvSpPr>
          <p:spPr bwMode="auto">
            <a:xfrm>
              <a:off x="4686300" y="2971800"/>
              <a:ext cx="1257300" cy="457200"/>
            </a:xfrm>
            <a:prstGeom prst="wedgeRoundRectCallout">
              <a:avLst>
                <a:gd name="adj1" fmla="val -71579"/>
                <a:gd name="adj2" fmla="val 87176"/>
                <a:gd name="adj3" fmla="val 16667"/>
              </a:avLst>
            </a:prstGeom>
            <a:solidFill>
              <a:srgbClr val="FFD347">
                <a:alpha val="43922"/>
              </a:srgbClr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err="1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SMuC</a:t>
              </a:r>
              <a:r>
                <a:rPr kumimoji="0" lang="en-US" sz="1200" b="0" i="0" u="none" strike="noStrike" cap="none" normalizeH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 sample solution</a:t>
              </a:r>
              <a:endParaRPr kumimoji="0" lang="en-US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cxnSp>
          <p:nvCxnSpPr>
            <p:cNvPr id="48" name="Straight Connector 47"/>
            <p:cNvCxnSpPr/>
            <p:nvPr/>
          </p:nvCxnSpPr>
          <p:spPr bwMode="auto">
            <a:xfrm>
              <a:off x="2628900" y="1485900"/>
              <a:ext cx="0" cy="40005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9" name="TextBox 48"/>
            <p:cNvSpPr txBox="1"/>
            <p:nvPr/>
          </p:nvSpPr>
          <p:spPr>
            <a:xfrm>
              <a:off x="1828800" y="4914900"/>
              <a:ext cx="58862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N-1</a:t>
              </a:r>
              <a:endParaRPr lang="en-US" sz="2000" dirty="0"/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57200" y="5715000"/>
              <a:ext cx="14622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TMV: Temporal MV</a:t>
              </a:r>
              <a:endParaRPr lang="en-US" dirty="0"/>
            </a:p>
          </p:txBody>
        </p:sp>
      </p:grpSp>
      <p:sp>
        <p:nvSpPr>
          <p:cNvPr id="33" name="Footer Placeholder 3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JCTVC-L0221</a:t>
            </a:r>
            <a:endParaRPr lang="en-US" altLang="zh-C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JCTVC-L0221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Memory reduction in EL</a:t>
            </a:r>
          </a:p>
          <a:p>
            <a:pPr lvl="1"/>
            <a:r>
              <a:rPr lang="en-US" sz="2400" dirty="0" smtClean="0"/>
              <a:t>Disable TMV for merge and MV prediction in EL but enable interlayer MV prediction.</a:t>
            </a:r>
          </a:p>
          <a:p>
            <a:pPr lvl="1"/>
            <a:r>
              <a:rPr lang="en-US" sz="2400" dirty="0" smtClean="0"/>
              <a:t>Inter-layer MV prediction will compensate the loss of disabling TMV in EL.</a:t>
            </a:r>
          </a:p>
          <a:p>
            <a:r>
              <a:rPr lang="en-US" sz="2800" dirty="0" smtClean="0"/>
              <a:t>Pros</a:t>
            </a:r>
          </a:p>
          <a:p>
            <a:pPr lvl="1"/>
            <a:r>
              <a:rPr lang="en-US" sz="2400" dirty="0" smtClean="0"/>
              <a:t>Less memory usage.</a:t>
            </a:r>
          </a:p>
          <a:p>
            <a:r>
              <a:rPr lang="en-US" sz="2800" dirty="0" smtClean="0"/>
              <a:t>Cons</a:t>
            </a:r>
          </a:p>
          <a:p>
            <a:pPr lvl="1"/>
            <a:r>
              <a:rPr lang="en-US" sz="2400" dirty="0" smtClean="0"/>
              <a:t>Slight BD performance drop.</a:t>
            </a:r>
          </a:p>
          <a:p>
            <a:r>
              <a:rPr lang="en-US" sz="2800" dirty="0" smtClean="0"/>
              <a:t>Implemented based on ETRI’s proposal (TE5-5.2.3)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4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JCTVC-L0221</a:t>
            </a:r>
            <a:endParaRPr lang="en-US" altLang="zh-C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JCTVC-L0221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5</a:t>
            </a:fld>
            <a:endParaRPr lang="en-US" altLang="zh-CN" dirty="0"/>
          </a:p>
        </p:txBody>
      </p:sp>
      <p:grpSp>
        <p:nvGrpSpPr>
          <p:cNvPr id="5" name="Group 4"/>
          <p:cNvGrpSpPr/>
          <p:nvPr/>
        </p:nvGrpSpPr>
        <p:grpSpPr>
          <a:xfrm>
            <a:off x="457200" y="1485900"/>
            <a:ext cx="8001000" cy="4506099"/>
            <a:chOff x="457200" y="1485900"/>
            <a:chExt cx="8001000" cy="4506099"/>
          </a:xfrm>
        </p:grpSpPr>
        <p:cxnSp>
          <p:nvCxnSpPr>
            <p:cNvPr id="6" name="Straight Arrow Connector 5"/>
            <p:cNvCxnSpPr/>
            <p:nvPr/>
          </p:nvCxnSpPr>
          <p:spPr bwMode="auto">
            <a:xfrm>
              <a:off x="1714500" y="4800600"/>
              <a:ext cx="5715000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cxnSp>
          <p:nvCxnSpPr>
            <p:cNvPr id="8" name="Straight Arrow Connector 7"/>
            <p:cNvCxnSpPr/>
            <p:nvPr/>
          </p:nvCxnSpPr>
          <p:spPr bwMode="auto">
            <a:xfrm flipV="1">
              <a:off x="1714500" y="2057400"/>
              <a:ext cx="0" cy="274320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  <p:sp>
          <p:nvSpPr>
            <p:cNvPr id="9" name="TextBox 8"/>
            <p:cNvSpPr txBox="1"/>
            <p:nvPr/>
          </p:nvSpPr>
          <p:spPr>
            <a:xfrm>
              <a:off x="1028700" y="2286000"/>
              <a:ext cx="56457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</a:rPr>
                <a:t>EL</a:t>
              </a:r>
              <a:endParaRPr lang="en-US" sz="2800" dirty="0">
                <a:solidFill>
                  <a:srgbClr val="FF0000"/>
                </a:solidFill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028700" y="3886200"/>
              <a:ext cx="57419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chemeClr val="accent1">
                      <a:lumMod val="75000"/>
                    </a:schemeClr>
                  </a:solidFill>
                </a:rPr>
                <a:t>BL</a:t>
              </a:r>
              <a:endParaRPr lang="en-US" sz="2800" dirty="0">
                <a:solidFill>
                  <a:schemeClr val="accent1">
                    <a:lumMod val="75000"/>
                  </a:schemeClr>
                </a:solidFill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028700" y="1600200"/>
              <a:ext cx="1045030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/>
                <a:t>Layer</a:t>
              </a:r>
              <a:endParaRPr lang="en-US" sz="2800" dirty="0"/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7543800" y="4572000"/>
              <a:ext cx="85151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/>
                <a:t>POC</a:t>
              </a:r>
              <a:endParaRPr lang="en-US" sz="2800" dirty="0"/>
            </a:p>
          </p:txBody>
        </p:sp>
        <p:cxnSp>
          <p:nvCxnSpPr>
            <p:cNvPr id="14" name="Straight Connector 13"/>
            <p:cNvCxnSpPr/>
            <p:nvPr/>
          </p:nvCxnSpPr>
          <p:spPr bwMode="auto">
            <a:xfrm>
              <a:off x="571500" y="3429000"/>
              <a:ext cx="7886700" cy="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" name="Straight Connector 15"/>
            <p:cNvCxnSpPr/>
            <p:nvPr/>
          </p:nvCxnSpPr>
          <p:spPr bwMode="auto">
            <a:xfrm>
              <a:off x="5600700" y="1600200"/>
              <a:ext cx="0" cy="40005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7" name="TextBox 16"/>
            <p:cNvSpPr txBox="1"/>
            <p:nvPr/>
          </p:nvSpPr>
          <p:spPr>
            <a:xfrm>
              <a:off x="3314700" y="4914900"/>
              <a:ext cx="35618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N</a:t>
              </a:r>
              <a:endParaRPr lang="en-US" sz="2000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629400" y="5029200"/>
              <a:ext cx="68159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N+1</a:t>
              </a:r>
              <a:endParaRPr lang="en-US" sz="2000" dirty="0"/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1828800" y="3771900"/>
              <a:ext cx="457200" cy="4572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TMV</a:t>
              </a:r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3086100" y="3657600"/>
              <a:ext cx="914400" cy="9144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Current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MV</a:t>
              </a: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4800600" y="3886200"/>
              <a:ext cx="457200" cy="4572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TMV</a:t>
              </a: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6286500" y="3657600"/>
              <a:ext cx="914400" cy="914400"/>
            </a:xfrm>
            <a:prstGeom prst="rect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Current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MV</a:t>
              </a:r>
            </a:p>
          </p:txBody>
        </p:sp>
        <p:sp>
          <p:nvSpPr>
            <p:cNvPr id="24" name="Rectangle 23"/>
            <p:cNvSpPr/>
            <p:nvPr/>
          </p:nvSpPr>
          <p:spPr bwMode="auto">
            <a:xfrm>
              <a:off x="1828800" y="2286000"/>
              <a:ext cx="685800" cy="685800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TMV</a:t>
              </a:r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2743200" y="1828800"/>
              <a:ext cx="1371600" cy="1371600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Current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MV</a:t>
              </a:r>
            </a:p>
          </p:txBody>
        </p:sp>
        <p:cxnSp>
          <p:nvCxnSpPr>
            <p:cNvPr id="29" name="Straight Arrow Connector 28"/>
            <p:cNvCxnSpPr>
              <a:stCxn id="25" idx="3"/>
              <a:endCxn id="36" idx="1"/>
            </p:cNvCxnSpPr>
            <p:nvPr/>
          </p:nvCxnSpPr>
          <p:spPr bwMode="auto">
            <a:xfrm>
              <a:off x="4114800" y="2514600"/>
              <a:ext cx="685800" cy="0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31" name="Rounded Rectangular Callout 30"/>
            <p:cNvSpPr/>
            <p:nvPr/>
          </p:nvSpPr>
          <p:spPr bwMode="auto">
            <a:xfrm>
              <a:off x="4000500" y="5029200"/>
              <a:ext cx="1257300" cy="571500"/>
            </a:xfrm>
            <a:prstGeom prst="wedgeRoundRectCallout">
              <a:avLst>
                <a:gd name="adj1" fmla="val -18662"/>
                <a:gd name="adj2" fmla="val -207749"/>
                <a:gd name="adj3" fmla="val 16667"/>
              </a:avLst>
            </a:prstGeom>
            <a:noFill/>
            <a:ln w="38100" cap="flat" cmpd="sng" algn="ctr">
              <a:solidFill>
                <a:schemeClr val="accent6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4:1 MV compression</a:t>
              </a:r>
            </a:p>
          </p:txBody>
        </p:sp>
        <p:sp>
          <p:nvSpPr>
            <p:cNvPr id="36" name="Rectangle 35"/>
            <p:cNvSpPr/>
            <p:nvPr/>
          </p:nvSpPr>
          <p:spPr bwMode="auto">
            <a:xfrm>
              <a:off x="4800600" y="2171700"/>
              <a:ext cx="685800" cy="685800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TMV</a:t>
              </a:r>
            </a:p>
          </p:txBody>
        </p:sp>
        <p:sp>
          <p:nvSpPr>
            <p:cNvPr id="37" name="Rectangle 36"/>
            <p:cNvSpPr/>
            <p:nvPr/>
          </p:nvSpPr>
          <p:spPr bwMode="auto">
            <a:xfrm>
              <a:off x="6057900" y="1828800"/>
              <a:ext cx="1371600" cy="1371600"/>
            </a:xfrm>
            <a:prstGeom prst="rect">
              <a:avLst/>
            </a:prstGeom>
            <a:solidFill>
              <a:srgbClr val="FF000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dirty="0" smtClean="0"/>
                <a:t>Current</a:t>
              </a:r>
            </a:p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sz="12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ahoma" pitchFamily="34" charset="0"/>
                  <a:cs typeface="Times New Roman" pitchFamily="18" charset="0"/>
                </a:rPr>
                <a:t>MV</a:t>
              </a:r>
            </a:p>
          </p:txBody>
        </p:sp>
        <p:sp>
          <p:nvSpPr>
            <p:cNvPr id="40" name="Up Arrow 39"/>
            <p:cNvSpPr/>
            <p:nvPr/>
          </p:nvSpPr>
          <p:spPr bwMode="auto">
            <a:xfrm>
              <a:off x="3429000" y="3200400"/>
              <a:ext cx="228600" cy="342900"/>
            </a:xfrm>
            <a:prstGeom prst="upArrow">
              <a:avLst/>
            </a:prstGeom>
            <a:solidFill>
              <a:schemeClr val="accent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cxnSp>
          <p:nvCxnSpPr>
            <p:cNvPr id="42" name="Straight Arrow Connector 41"/>
            <p:cNvCxnSpPr>
              <a:stCxn id="21" idx="3"/>
              <a:endCxn id="22" idx="1"/>
            </p:cNvCxnSpPr>
            <p:nvPr/>
          </p:nvCxnSpPr>
          <p:spPr bwMode="auto">
            <a:xfrm>
              <a:off x="4000500" y="4114800"/>
              <a:ext cx="800100" cy="0"/>
            </a:xfrm>
            <a:prstGeom prst="straightConnector1">
              <a:avLst/>
            </a:prstGeom>
            <a:ln>
              <a:headEnd type="none" w="med" len="med"/>
              <a:tailEnd type="arrow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48" name="Straight Connector 47"/>
            <p:cNvCxnSpPr/>
            <p:nvPr/>
          </p:nvCxnSpPr>
          <p:spPr bwMode="auto">
            <a:xfrm>
              <a:off x="2628900" y="1485900"/>
              <a:ext cx="0" cy="4000500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chemeClr val="tx1"/>
              </a:solidFill>
              <a:prstDash val="dash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49" name="TextBox 48"/>
            <p:cNvSpPr txBox="1"/>
            <p:nvPr/>
          </p:nvSpPr>
          <p:spPr>
            <a:xfrm>
              <a:off x="1828800" y="4914900"/>
              <a:ext cx="588623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dirty="0" smtClean="0"/>
                <a:t>N-1</a:t>
              </a:r>
              <a:endParaRPr lang="en-US" sz="2000" dirty="0"/>
            </a:p>
          </p:txBody>
        </p:sp>
        <p:sp>
          <p:nvSpPr>
            <p:cNvPr id="39" name="Multiply 38"/>
            <p:cNvSpPr/>
            <p:nvPr/>
          </p:nvSpPr>
          <p:spPr bwMode="auto">
            <a:xfrm>
              <a:off x="1828800" y="2057400"/>
              <a:ext cx="914400" cy="1143000"/>
            </a:xfrm>
            <a:prstGeom prst="mathMultiply">
              <a:avLst>
                <a:gd name="adj1" fmla="val 13968"/>
              </a:avLst>
            </a:prstGeom>
            <a:solidFill>
              <a:srgbClr val="3399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43" name="Multiply 42"/>
            <p:cNvSpPr/>
            <p:nvPr/>
          </p:nvSpPr>
          <p:spPr bwMode="auto">
            <a:xfrm>
              <a:off x="4114800" y="1600200"/>
              <a:ext cx="1485900" cy="1828800"/>
            </a:xfrm>
            <a:prstGeom prst="mathMultiply">
              <a:avLst>
                <a:gd name="adj1" fmla="val 13968"/>
              </a:avLst>
            </a:prstGeom>
            <a:solidFill>
              <a:srgbClr val="3399FF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ahoma" pitchFamily="34" charset="0"/>
                <a:cs typeface="Times New Roman" pitchFamily="18" charset="0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57200" y="5715000"/>
              <a:ext cx="14622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TMV: Temporal MV</a:t>
              </a:r>
              <a:endParaRPr lang="en-US" dirty="0"/>
            </a:p>
          </p:txBody>
        </p:sp>
      </p:grpSp>
      <p:sp>
        <p:nvSpPr>
          <p:cNvPr id="33" name="Footer Placeholder 3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JCTVC-L0221</a:t>
            </a:r>
            <a:endParaRPr lang="en-US" altLang="zh-C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Performance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Thanks to </a:t>
            </a:r>
            <a:r>
              <a:rPr lang="en-US" sz="2800" dirty="0" err="1" smtClean="0"/>
              <a:t>InterDigital</a:t>
            </a:r>
            <a:r>
              <a:rPr lang="en-US" sz="2800" dirty="0" smtClean="0"/>
              <a:t> for cross-checking</a:t>
            </a:r>
          </a:p>
          <a:p>
            <a:pPr lvl="1"/>
            <a:r>
              <a:rPr lang="en-US" sz="2400" dirty="0" smtClean="0"/>
              <a:t>0.3%~0.7% drop in </a:t>
            </a:r>
            <a:r>
              <a:rPr lang="en-US" sz="2400" dirty="0" smtClean="0"/>
              <a:t>performance</a:t>
            </a:r>
          </a:p>
          <a:p>
            <a:pPr lvl="1"/>
            <a:r>
              <a:rPr lang="en-US" sz="2400" dirty="0" smtClean="0"/>
              <a:t>Anchor is </a:t>
            </a:r>
            <a:r>
              <a:rPr lang="en-US" sz="2400" dirty="0" err="1" smtClean="0"/>
              <a:t>SMuC</a:t>
            </a:r>
            <a:r>
              <a:rPr lang="en-US" sz="2400" dirty="0" smtClean="0"/>
              <a:t> 0.1.1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6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JCTVC-L0221</a:t>
            </a:r>
            <a:endParaRPr lang="en-US" altLang="zh-CN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3266932"/>
              </p:ext>
            </p:extLst>
          </p:nvPr>
        </p:nvGraphicFramePr>
        <p:xfrm>
          <a:off x="685797" y="2825540"/>
          <a:ext cx="8001003" cy="1350361"/>
        </p:xfrm>
        <a:graphic>
          <a:graphicData uri="http://schemas.openxmlformats.org/drawingml/2006/table">
            <a:tbl>
              <a:tblPr/>
              <a:tblGrid>
                <a:gridCol w="2324722"/>
                <a:gridCol w="1218581"/>
                <a:gridCol w="742950"/>
                <a:gridCol w="742950"/>
                <a:gridCol w="742950"/>
                <a:gridCol w="742950"/>
                <a:gridCol w="742950"/>
                <a:gridCol w="742950"/>
              </a:tblGrid>
              <a:tr h="217099"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Method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97" marR="5997" marT="599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Test</a:t>
                      </a:r>
                    </a:p>
                  </a:txBody>
                  <a:tcPr marL="5997" marR="5997" marT="599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Y-RA-2x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Y-RA-1.5x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Y-RA-SNR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Y-LDP-2x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Y-LDP-1.5x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Y-LDP-SNR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944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JCTVC-L0221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97" marR="5997" marT="59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Merge</a:t>
                      </a:r>
                    </a:p>
                  </a:txBody>
                  <a:tcPr marL="5997" marR="5997" marT="599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-1.67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-1.99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-2.12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-0.58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-0.67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-1.60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994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AMVP</a:t>
                      </a:r>
                    </a:p>
                  </a:txBody>
                  <a:tcPr marL="5997" marR="5997" marT="599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-0.84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-0.97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-1.09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-0.51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9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Merge+AMVP</a:t>
                      </a:r>
                    </a:p>
                  </a:txBody>
                  <a:tcPr marL="5997" marR="5997" marT="599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-1.92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-2.20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-2.32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-0.86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-0.91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-1.78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9944">
                <a:tc rowSpan="3">
                  <a:txBody>
                    <a:bodyPr/>
                    <a:lstStyle/>
                    <a:p>
                      <a:pPr algn="l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5.2.3 K0037 (ETRI)</a:t>
                      </a:r>
                    </a:p>
                  </a:txBody>
                  <a:tcPr marL="5997" marR="5997" marT="599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Merge</a:t>
                      </a:r>
                    </a:p>
                  </a:txBody>
                  <a:tcPr marL="5997" marR="5997" marT="599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-2.20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-2.30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-2.42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-1.24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-1.20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-1.95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119944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AMVP</a:t>
                      </a:r>
                    </a:p>
                  </a:txBody>
                  <a:tcPr marL="5997" marR="5997" marT="599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-1.55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-1.52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-1.60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-0.97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-0.83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-1.08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25942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Merge+AMVP</a:t>
                      </a:r>
                    </a:p>
                  </a:txBody>
                  <a:tcPr marL="5997" marR="5997" marT="599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-2.36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-2.46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-2.57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-1.31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-1.26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-2.03</a:t>
                      </a:r>
                    </a:p>
                  </a:txBody>
                  <a:tcPr marL="5997" marR="5997" marT="5997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684453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800" dirty="0" smtClean="0"/>
          </a:p>
          <a:p>
            <a:pPr algn="just"/>
            <a:r>
              <a:rPr lang="en-US" sz="2800" dirty="0" smtClean="0"/>
              <a:t>To save memory for MV, removing temporal MV from merge list and AMVP list of EL is proposed.</a:t>
            </a:r>
          </a:p>
          <a:p>
            <a:endParaRPr lang="en-US" sz="2800" dirty="0" smtClean="0"/>
          </a:p>
          <a:p>
            <a:r>
              <a:rPr lang="en-US" sz="2800" dirty="0" smtClean="0"/>
              <a:t>Performance trade-off is acceptable.</a:t>
            </a:r>
          </a:p>
          <a:p>
            <a:endParaRPr lang="en-US" sz="2800" dirty="0" smtClean="0"/>
          </a:p>
          <a:p>
            <a:r>
              <a:rPr lang="en-US" sz="2800" dirty="0" smtClean="0"/>
              <a:t>Establish CE or AHG on this topic.</a:t>
            </a:r>
            <a:endParaRPr lang="en-US" sz="2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CE579A-9188-4B6B-872C-942BD7F848FC}" type="slidenum">
              <a:rPr lang="zh-CN" altLang="en-US" smtClean="0"/>
              <a:pPr/>
              <a:t>7</a:t>
            </a:fld>
            <a:endParaRPr lang="en-US" altLang="zh-C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altLang="zh-CN" smtClean="0"/>
              <a:t>JCTVC-L0221</a:t>
            </a:r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ahoma"/>
        <a:ea typeface=""/>
        <a:cs typeface="Times New Roman"/>
      </a:majorFont>
      <a:minorFont>
        <a:latin typeface="Tahoma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pitchFamily="34" charset="0"/>
            <a:cs typeface="Times New Roman" pitchFamily="18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310876</TotalTime>
  <Words>346</Words>
  <Application>Microsoft Office PowerPoint</Application>
  <PresentationFormat>On-screen Show (4:3)</PresentationFormat>
  <Paragraphs>139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Default Design</vt:lpstr>
      <vt:lpstr>Non-TE5: Memory reduction for MV data of EL in SHVC</vt:lpstr>
      <vt:lpstr>Introduction</vt:lpstr>
      <vt:lpstr>Memory for MV in SHVC</vt:lpstr>
      <vt:lpstr>JCTVC-L0221</vt:lpstr>
      <vt:lpstr>JCTVC-L0221</vt:lpstr>
      <vt:lpstr>Performance</vt:lpstr>
      <vt:lpstr>Conclusion</vt:lpstr>
    </vt:vector>
  </TitlesOfParts>
  <Company>Sony Electronics, Inc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Mohammad Gharavi</dc:creator>
  <cp:lastModifiedBy>Xu, Jun</cp:lastModifiedBy>
  <cp:revision>13727</cp:revision>
  <dcterms:created xsi:type="dcterms:W3CDTF">2006-02-22T01:05:12Z</dcterms:created>
  <dcterms:modified xsi:type="dcterms:W3CDTF">2013-01-14T07:57:36Z</dcterms:modified>
</cp:coreProperties>
</file>